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2" r:id="rId4"/>
    <p:sldId id="266" r:id="rId5"/>
    <p:sldId id="273" r:id="rId6"/>
    <p:sldId id="269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6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B015F-252A-7244-9946-17093A104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BB00A2-83A9-A64C-9E22-4A7FDB6ACF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C8A3C-9C9B-654D-B09F-C89FAA752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22A2D-817B-874C-9ABF-36181C1DA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20E05-7203-4148-921C-6B355A34F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3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3CCC5-5BFC-D646-B000-99C32295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1030F-3DBA-074F-956A-CFC2882A7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02247-31BB-F24B-8FFA-C0159AF13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54E77-E198-A64F-8DB9-992DBEDF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760D-C124-A24C-A265-38DADC0D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8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83B5CD-4C6A-BF4F-BC61-E3F69AA81F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7C88E-D911-5142-B026-FE6639EE6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7FC6D-DA52-B044-9A76-74FB15F58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559A8-65C6-AB4E-93B7-B4F81148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9275D-45B3-B441-9E4D-6253A7B5C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8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3FC3B-FC40-E847-9C9A-3D96C21D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BFC06-1C5B-B042-9D84-4CA758FD8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B712C-7956-9444-AE14-2E7D431A6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8307-8BDE-834E-8F57-0E05AEC72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D780B-0A4C-7641-B61D-AE309EC3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DA7EF-C426-FA41-9F1F-B9FB8B9B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49AED-55F2-A341-9A57-A030CBCCA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A49C0-33CC-864A-ACDC-7065A61D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26BA6-5386-F84E-8CA6-760F2037F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C57C7-0888-7B4D-AB1C-53D3B7989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8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DBA34-2C12-EB41-8F83-3E6DB71B0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6B491-BAC3-C84D-B51E-3F2E089EF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C8F1E-D05C-CF43-BEE5-0CCEE76EB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1CC63-6039-DF46-9F51-4B4D94A92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BEA07-5DDB-2144-A39B-7761C916D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9E1AB6-814F-3C48-8794-EF9FC83B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7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43CA2-DBAA-6146-9DB8-4CEDB9C0D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826E8-2AAE-FA4D-A57E-9520B7250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1071B-0B3D-3E47-AC27-67B57FB85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250FED-1639-3A4F-8C8E-D5C1AA984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CFE1EC-A821-8B42-80C9-61C139973D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B592FE-0E2B-C145-AEDB-B5FBE8DD8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ED25B9-A618-024A-8CFB-6A3C296B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B0293D-3E2D-1844-AF9E-2814528F5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32246-DB3F-D943-BE41-3D8E2E687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E62092-B098-7843-ACCB-FB7B06C8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3D729-1CBD-1247-8104-F8D550789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459B4-7627-1D4C-B9A2-8E55D167C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1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8C4F33-D5FE-774A-8381-CEABE86C4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38C42F-CBB5-8143-84C1-1EC375A3E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B1F42-1956-4847-BEB0-F57F9ABB9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6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83007-47BF-C648-80F5-30370177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69195-FFBA-E448-9CCA-920A58B82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7F0DE1-05B4-8949-A4C9-8C7960917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881BD-048C-C444-BA37-3F9ED50D5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A82193-C33F-2844-925E-B180EA93B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2AF00-00C6-304F-B1BE-A94009F0C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5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AF212-6551-C043-A8E2-E79D3E3B8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B9C1CC-2FA7-1B4A-B863-C5A95E097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55D1B9-401D-3846-A504-2AECFCF702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11E4-D366-4245-9D1B-140B1096E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19E31-1A49-8B4F-9BFF-7198C4D8C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AA05D-FDE9-3646-BA28-A0298336D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8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DD9749-9B0B-3B44-890A-25E80388C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DBCB4-15F7-124B-85C7-6AEEC8C09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68A27-E176-DA4D-BA0E-43E971A6B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882B3-AC63-7549-9F10-E5E8127C08B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6F95C-FF9C-C149-A448-6601BE754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F0068-3031-4A40-876E-712C74EC5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6C703-6828-AF43-B7A6-216882FE5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6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1091A-EFCB-6940-99E3-0AE7240449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ISIQ-SDI-Tool</a:t>
            </a:r>
            <a:br>
              <a:rPr lang="en-US" dirty="0"/>
            </a:br>
            <a:r>
              <a:rPr lang="en-US" dirty="0"/>
              <a:t>ISIGADI Migration Tool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E4CF8-FB32-D747-9570-2CB96B9118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5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C9C8A-8DC5-2B4C-BC49-73A42E46E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112" y="455283"/>
            <a:ext cx="4931979" cy="1325563"/>
          </a:xfrm>
        </p:spPr>
        <p:txBody>
          <a:bodyPr/>
          <a:lstStyle/>
          <a:p>
            <a:r>
              <a:rPr lang="en-US" dirty="0"/>
              <a:t>ISIGADI Data in IGI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B3F6E-145D-E847-A696-E701E8BF2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9421" y="1930071"/>
            <a:ext cx="4931979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ISIM data ported over to IGI by ISIQ</a:t>
            </a:r>
          </a:p>
          <a:p>
            <a:r>
              <a:rPr lang="en-US" dirty="0"/>
              <a:t>ISIM data are mapped by entity key stored in IGI.</a:t>
            </a:r>
          </a:p>
          <a:p>
            <a:r>
              <a:rPr lang="en-US" b="1" dirty="0"/>
              <a:t>Entity key </a:t>
            </a:r>
            <a:r>
              <a:rPr lang="en-US" dirty="0"/>
              <a:t>– all same</a:t>
            </a:r>
          </a:p>
          <a:p>
            <a:pPr lvl="1"/>
            <a:r>
              <a:rPr lang="en-US" b="1" dirty="0"/>
              <a:t>&lt;isimKeyPrefix&gt;&lt;DN&gt;</a:t>
            </a:r>
          </a:p>
          <a:p>
            <a:r>
              <a:rPr lang="en-US" dirty="0"/>
              <a:t>&lt;isimKeyPrefix&gt;</a:t>
            </a:r>
          </a:p>
          <a:p>
            <a:pPr lvl="1"/>
            <a:r>
              <a:rPr lang="en-US" dirty="0"/>
              <a:t>&lt;isimOwnerShortName&gt;. &lt;isimProductName&gt;:</a:t>
            </a:r>
          </a:p>
          <a:p>
            <a:r>
              <a:rPr lang="en-US" dirty="0"/>
              <a:t>Entity key example:</a:t>
            </a:r>
          </a:p>
          <a:p>
            <a:pPr lvl="1"/>
            <a:r>
              <a:rPr lang="en-US" dirty="0"/>
              <a:t>jsmith.btisim6:erglobalid=1628886959473820154,ou=</a:t>
            </a:r>
            <a:r>
              <a:rPr lang="en-US" dirty="0" err="1"/>
              <a:t>roles,erglobalid</a:t>
            </a:r>
            <a:r>
              <a:rPr lang="en-US" dirty="0"/>
              <a:t>=00000000000000000000,ou=org,dc=com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40C96B-BA50-744E-92B3-FB880F609933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49319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ISIM data ported over to IGI by ISIGADI</a:t>
            </a:r>
          </a:p>
          <a:p>
            <a:r>
              <a:rPr lang="en-US" dirty="0"/>
              <a:t>ISIM data are mapped by entity key stored in IGI.</a:t>
            </a:r>
          </a:p>
          <a:p>
            <a:r>
              <a:rPr lang="en-US" b="1" dirty="0"/>
              <a:t>Entity key</a:t>
            </a:r>
          </a:p>
          <a:p>
            <a:pPr lvl="1"/>
            <a:r>
              <a:rPr lang="en-US" dirty="0"/>
              <a:t>DN</a:t>
            </a:r>
          </a:p>
          <a:p>
            <a:pPr lvl="1"/>
            <a:r>
              <a:rPr lang="en-US" dirty="0"/>
              <a:t>erglobalid</a:t>
            </a:r>
          </a:p>
          <a:p>
            <a:pPr lvl="1"/>
            <a:r>
              <a:rPr lang="en-US" dirty="0" err="1"/>
              <a:t>parentDn</a:t>
            </a:r>
            <a:endParaRPr lang="en-US" dirty="0"/>
          </a:p>
          <a:p>
            <a:pPr lvl="1"/>
            <a:r>
              <a:rPr lang="en-US" dirty="0"/>
              <a:t>Combination of keys above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2AFBCF7-9FE4-DA45-AD49-E7EF49111712}"/>
              </a:ext>
            </a:extLst>
          </p:cNvPr>
          <p:cNvSpPr txBox="1">
            <a:spLocks/>
          </p:cNvSpPr>
          <p:nvPr/>
        </p:nvSpPr>
        <p:spPr>
          <a:xfrm>
            <a:off x="6258910" y="455284"/>
            <a:ext cx="49319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ISIQ Data in IGI</a:t>
            </a:r>
          </a:p>
        </p:txBody>
      </p:sp>
    </p:spTree>
    <p:extLst>
      <p:ext uri="{BB962C8B-B14F-4D97-AF65-F5344CB8AC3E}">
        <p14:creationId xmlns:p14="http://schemas.microsoft.com/office/powerpoint/2010/main" val="1497575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7F6FA-9AAB-4244-BADC-111937EC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9832"/>
          </a:xfrm>
        </p:spPr>
        <p:txBody>
          <a:bodyPr/>
          <a:lstStyle/>
          <a:p>
            <a:r>
              <a:rPr lang="en-US"/>
              <a:t>ISIGADI keys </a:t>
            </a:r>
            <a:r>
              <a:rPr lang="en-US" dirty="0"/>
              <a:t>vs. ISIQ keys in IGI DB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5E30E-E47E-9649-A83A-FBB0D4794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BE58AB5-3747-6A43-804C-8F04C7A0E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3106437"/>
              </p:ext>
            </p:extLst>
          </p:nvPr>
        </p:nvGraphicFramePr>
        <p:xfrm>
          <a:off x="838199" y="1324051"/>
          <a:ext cx="10515599" cy="5109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860">
                  <a:extLst>
                    <a:ext uri="{9D8B030D-6E8A-4147-A177-3AD203B41FA5}">
                      <a16:colId xmlns:a16="http://schemas.microsoft.com/office/drawing/2014/main" val="1842931340"/>
                    </a:ext>
                  </a:extLst>
                </a:gridCol>
                <a:gridCol w="3536994">
                  <a:extLst>
                    <a:ext uri="{9D8B030D-6E8A-4147-A177-3AD203B41FA5}">
                      <a16:colId xmlns:a16="http://schemas.microsoft.com/office/drawing/2014/main" val="4068437526"/>
                    </a:ext>
                  </a:extLst>
                </a:gridCol>
                <a:gridCol w="3760745">
                  <a:extLst>
                    <a:ext uri="{9D8B030D-6E8A-4147-A177-3AD203B41FA5}">
                      <a16:colId xmlns:a16="http://schemas.microsoft.com/office/drawing/2014/main" val="1434390852"/>
                    </a:ext>
                  </a:extLst>
                </a:gridCol>
              </a:tblGrid>
              <a:tr h="467642">
                <a:tc>
                  <a:txBody>
                    <a:bodyPr/>
                    <a:lstStyle/>
                    <a:p>
                      <a:r>
                        <a:rPr lang="en-US" dirty="0"/>
                        <a:t>IGI Entity </a:t>
                      </a:r>
                    </a:p>
                    <a:p>
                      <a:r>
                        <a:rPr lang="en-US" dirty="0"/>
                        <a:t>(ISIM Entity)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ISIGADI Key location - tableName.columnName (value)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ISIQ Key location - tableName.columnName (value)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717520"/>
                  </a:ext>
                </a:extLst>
              </a:tr>
              <a:tr h="541561">
                <a:tc>
                  <a:txBody>
                    <a:bodyPr/>
                    <a:lstStyle/>
                    <a:p>
                      <a:r>
                        <a:rPr lang="en-US" sz="1400" dirty="0"/>
                        <a:t>Organizational Unit (Org, AD, Loc, BP Org)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ORGANIZATIONAL_UNIT.CODE (erglobalid)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ORGANIZATIONAL_UNIT.CODE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123363"/>
                  </a:ext>
                </a:extLst>
              </a:tr>
              <a:tr h="291411">
                <a:tc>
                  <a:txBody>
                    <a:bodyPr/>
                    <a:lstStyle/>
                    <a:p>
                      <a:r>
                        <a:rPr lang="en-US" sz="1400" dirty="0"/>
                        <a:t>User (Person)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PERSON.DN (DN)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PERSON.DN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018430"/>
                  </a:ext>
                </a:extLst>
              </a:tr>
              <a:tr h="467642">
                <a:tc>
                  <a:txBody>
                    <a:bodyPr/>
                    <a:lstStyle/>
                    <a:p>
                      <a:r>
                        <a:rPr lang="en-US" sz="1400" dirty="0"/>
                        <a:t>Application (Service)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APPLICATION_PROPERTY (isim.app.code=erglobalid</a:t>
                      </a:r>
                    </a:p>
                    <a:p>
                      <a:r>
                        <a:rPr lang="en-US" sz="1400" dirty="0"/>
                        <a:t>Isim.app.parent=parent OU DN)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APPLICATION.VALUE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200024"/>
                  </a:ext>
                </a:extLst>
              </a:tr>
              <a:tr h="391682">
                <a:tc>
                  <a:txBody>
                    <a:bodyPr/>
                    <a:lstStyle/>
                    <a:p>
                      <a:r>
                        <a:rPr lang="en-US" sz="1400" dirty="0"/>
                        <a:t>Account Configuration (Service)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PWDCFG.NAME (service name)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PWDCFG.VALUE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244328"/>
                  </a:ext>
                </a:extLst>
              </a:tr>
              <a:tr h="467642">
                <a:tc>
                  <a:txBody>
                    <a:bodyPr/>
                    <a:lstStyle/>
                    <a:p>
                      <a:r>
                        <a:rPr lang="en-US" sz="1400" dirty="0"/>
                        <a:t>Events Marker (Service)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TARGET.NAME (ISIM_erglobalid)</a:t>
                      </a:r>
                    </a:p>
                    <a:p>
                      <a:r>
                        <a:rPr lang="en-US" sz="1400" dirty="0"/>
                        <a:t>TARGET.VALUE (ISIM_erglobalid)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TARGET.VALUE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315120"/>
                  </a:ext>
                </a:extLst>
              </a:tr>
              <a:tr h="387694">
                <a:tc>
                  <a:txBody>
                    <a:bodyPr/>
                    <a:lstStyle/>
                    <a:p>
                      <a:r>
                        <a:rPr lang="en-US" sz="1400" dirty="0"/>
                        <a:t>External Role (Role)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ENTITLEMENT_PROP (isim.role.code=erglobalid)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ENTITLEMENT.EXT_REF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388706"/>
                  </a:ext>
                </a:extLst>
              </a:tr>
              <a:tr h="267224">
                <a:tc>
                  <a:txBody>
                    <a:bodyPr/>
                    <a:lstStyle/>
                    <a:p>
                      <a:r>
                        <a:rPr lang="en-US" sz="1400" dirty="0"/>
                        <a:t>Permission (Group)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ENTITLEMENT_PROP (isim.perm.dn=DN and isim.perm.code=erglobalid)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ENTITLEMENT.EXT_REF (groupName#$$#groupNameAttribute)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ENTITLEMENT.EXT_REF (entity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88837"/>
                  </a:ext>
                </a:extLst>
              </a:tr>
              <a:tr h="469879">
                <a:tc>
                  <a:txBody>
                    <a:bodyPr/>
                    <a:lstStyle/>
                    <a:p>
                      <a:r>
                        <a:rPr lang="en-US" sz="1400" dirty="0"/>
                        <a:t>Account (Account)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PWDMANAGEMENT.CODE (</a:t>
                      </a:r>
                      <a:r>
                        <a:rPr lang="en-US" sz="1400" dirty="0" err="1"/>
                        <a:t>accountUID</a:t>
                      </a:r>
                      <a:r>
                        <a:rPr lang="en-US" sz="1400" dirty="0"/>
                        <a:t>)</a:t>
                      </a:r>
                    </a:p>
                    <a:p>
                      <a:r>
                        <a:rPr lang="en-US" sz="1400" dirty="0"/>
                        <a:t>PWDMANAGEMENT.PWDCFG (PWDCFG ID)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PWDMANAGEMENT.DN (entity key)</a:t>
                      </a:r>
                    </a:p>
                    <a:p>
                      <a:r>
                        <a:rPr lang="en-US" sz="1400" dirty="0"/>
                        <a:t>PWDMANAGEMENT.ATTR5 (owner entity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568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925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FD6F2-5E87-E84B-8B89-D862C112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AE041-3481-7C45-9DC2-B34017D2A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assembly line in ISIQ-SDI-Tool</a:t>
            </a:r>
          </a:p>
          <a:p>
            <a:pPr lvl="1"/>
            <a:r>
              <a:rPr lang="en-US" dirty="0"/>
              <a:t>ISIQ-SDI-Tool is SDI based solution that is containerized by using Docker.</a:t>
            </a:r>
          </a:p>
          <a:p>
            <a:pPr lvl="1"/>
            <a:r>
              <a:rPr lang="en-US" dirty="0"/>
              <a:t>SDI: IBM Security Directory Integrator.</a:t>
            </a:r>
          </a:p>
          <a:p>
            <a:r>
              <a:rPr lang="en-US" dirty="0"/>
              <a:t>Migrates ISIGADI data in IGI to ISIQ data by adding the ISIM entity key.</a:t>
            </a:r>
          </a:p>
          <a:p>
            <a:r>
              <a:rPr lang="en-US" dirty="0"/>
              <a:t>The set of script files will be provided to run the migration tool (</a:t>
            </a:r>
            <a:r>
              <a:rPr lang="en-US" dirty="0" err="1"/>
              <a:t>isiq-sdi-tool.zip</a:t>
            </a:r>
            <a:r>
              <a:rPr lang="en-US" dirty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0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F092B-7E04-BB40-B479-9CE2A084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Migration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6984B-4F70-CB4F-A81D-030582BCA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don’t need to wipe out all ISIGADI data in IGI and start over with ISIQ.</a:t>
            </a:r>
          </a:p>
          <a:p>
            <a:r>
              <a:rPr lang="en-US" dirty="0"/>
              <a:t>You don’t need to reconfigure configurations such as recertification campaign and or request access.</a:t>
            </a:r>
          </a:p>
        </p:txBody>
      </p:sp>
    </p:spTree>
    <p:extLst>
      <p:ext uri="{BB962C8B-B14F-4D97-AF65-F5344CB8AC3E}">
        <p14:creationId xmlns:p14="http://schemas.microsoft.com/office/powerpoint/2010/main" val="57824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BCB9F-11C2-D24A-923D-7520BA14F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run migration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9F8F-BBB1-5947-943D-06DE99A06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- Unzip isiq-sdi-tool.zip.</a:t>
            </a:r>
          </a:p>
          <a:p>
            <a:pPr marL="0" indent="0">
              <a:buNone/>
            </a:pPr>
            <a:r>
              <a:rPr lang="en-US" dirty="0"/>
              <a:t>- Modify ISIQ-SDI-</a:t>
            </a:r>
            <a:r>
              <a:rPr lang="en-US" dirty="0" err="1"/>
              <a:t>Tool.properties</a:t>
            </a:r>
            <a:r>
              <a:rPr lang="en-US" dirty="0"/>
              <a:t> file with ISIM and IGI data store information.</a:t>
            </a:r>
          </a:p>
          <a:p>
            <a:pPr marL="0" indent="0">
              <a:buNone/>
            </a:pPr>
            <a:r>
              <a:rPr lang="en-US" dirty="0"/>
              <a:t>- Modify </a:t>
            </a:r>
            <a:r>
              <a:rPr lang="en-US" dirty="0" err="1"/>
              <a:t>setEnv.sh</a:t>
            </a:r>
            <a:r>
              <a:rPr lang="en-US" dirty="0"/>
              <a:t> file with a valid DNS server IP address:  To allow the docker container communicate to ISIM LDAP and IGI DB.</a:t>
            </a:r>
          </a:p>
          <a:p>
            <a:pPr marL="0" indent="0">
              <a:buNone/>
            </a:pPr>
            <a:r>
              <a:rPr lang="en-US" dirty="0"/>
              <a:t>- Run </a:t>
            </a:r>
            <a:r>
              <a:rPr lang="en-US" dirty="0" err="1"/>
              <a:t>startSrv.sh</a:t>
            </a:r>
            <a:r>
              <a:rPr lang="en-US" dirty="0"/>
              <a:t> to start  the SDI container.</a:t>
            </a:r>
          </a:p>
          <a:p>
            <a:pPr marL="0" indent="0">
              <a:buNone/>
            </a:pPr>
            <a:r>
              <a:rPr lang="en-US" dirty="0"/>
              <a:t>- Run </a:t>
            </a:r>
            <a:r>
              <a:rPr lang="en-US" dirty="0" err="1"/>
              <a:t>verify.sh</a:t>
            </a:r>
            <a:r>
              <a:rPr lang="en-US" dirty="0"/>
              <a:t>   to verify the configuration info in ISIQ-SDI-</a:t>
            </a:r>
            <a:r>
              <a:rPr lang="en-US" dirty="0" err="1"/>
              <a:t>Tool.properties</a:t>
            </a:r>
            <a:r>
              <a:rPr lang="en-US" dirty="0"/>
              <a:t> file.</a:t>
            </a:r>
          </a:p>
          <a:p>
            <a:pPr marL="0" indent="0">
              <a:buNone/>
            </a:pPr>
            <a:r>
              <a:rPr lang="en-US" dirty="0"/>
              <a:t>- Run </a:t>
            </a:r>
            <a:r>
              <a:rPr lang="en-US" dirty="0" err="1"/>
              <a:t>migrate.sh</a:t>
            </a:r>
            <a:r>
              <a:rPr lang="en-US" dirty="0"/>
              <a:t>  to run the migration tool.  </a:t>
            </a:r>
          </a:p>
          <a:p>
            <a:pPr marL="0" indent="0">
              <a:buNone/>
            </a:pPr>
            <a:r>
              <a:rPr lang="en-US" dirty="0"/>
              <a:t>- Run </a:t>
            </a:r>
            <a:r>
              <a:rPr lang="en-US" dirty="0" err="1"/>
              <a:t>stopSrv.sh</a:t>
            </a:r>
            <a:r>
              <a:rPr lang="en-US" dirty="0"/>
              <a:t>  to stop the SDI container when you are done.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802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56497-B402-4740-9A41-A84F0D28A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F268-84ED-8E48-96B4-3109FB1C03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- Stop IGI Application Server (recommended).</a:t>
            </a:r>
          </a:p>
          <a:p>
            <a:pPr>
              <a:buFontTx/>
              <a:buChar char="-"/>
            </a:pPr>
            <a:r>
              <a:rPr lang="en-US" dirty="0"/>
              <a:t>(You don't need to stop ISIM application server since no data will be updated in ISIM.)</a:t>
            </a:r>
          </a:p>
          <a:p>
            <a:pPr marL="0" indent="0">
              <a:buNone/>
            </a:pPr>
            <a:r>
              <a:rPr lang="en-US" dirty="0"/>
              <a:t>- Run ISIGADI Validation tool so that you can use the result (log files) as the reference to compare with ISIQ validation tool result after the migration is done. (optional)</a:t>
            </a:r>
          </a:p>
          <a:p>
            <a:pPr marL="0" indent="0">
              <a:buNone/>
            </a:pPr>
            <a:r>
              <a:rPr lang="en-US" dirty="0"/>
              <a:t>- Stop ISIGADI.</a:t>
            </a:r>
          </a:p>
          <a:p>
            <a:pPr marL="0" indent="0">
              <a:buNone/>
            </a:pPr>
            <a:r>
              <a:rPr lang="en-US" dirty="0"/>
              <a:t>- Backup IGI Database, just in case if you want to go back to ISIGADI data.</a:t>
            </a:r>
          </a:p>
          <a:p>
            <a:pPr marL="0" indent="0">
              <a:buNone/>
            </a:pPr>
            <a:r>
              <a:rPr lang="en-US" dirty="0"/>
              <a:t>    - If IGI DB is running in VM </a:t>
            </a:r>
            <a:r>
              <a:rPr lang="en-US" u="sng" dirty="0"/>
              <a:t>env</a:t>
            </a:r>
            <a:r>
              <a:rPr lang="en-US" dirty="0"/>
              <a:t>. -&gt; Create snapshot.</a:t>
            </a:r>
          </a:p>
          <a:p>
            <a:pPr marL="0" indent="0">
              <a:buNone/>
            </a:pPr>
            <a:r>
              <a:rPr lang="en-US" dirty="0"/>
              <a:t>    - Once IGI data is migrated to ISIQ compatible data, ISGADI cannot be used anymore.</a:t>
            </a:r>
          </a:p>
          <a:p>
            <a:pPr marL="0" indent="0">
              <a:buNone/>
            </a:pPr>
            <a:r>
              <a:rPr lang="en-US" dirty="0"/>
              <a:t>- Run Migration tool.</a:t>
            </a:r>
          </a:p>
          <a:p>
            <a:pPr marL="0" indent="0">
              <a:buNone/>
            </a:pPr>
            <a:r>
              <a:rPr lang="en-US" dirty="0"/>
              <a:t>    - Prerequisite: ISIM LDAP server and IGI database must be running.</a:t>
            </a:r>
          </a:p>
          <a:p>
            <a:pPr marL="0" indent="0">
              <a:buNone/>
            </a:pPr>
            <a:r>
              <a:rPr lang="en-US" dirty="0"/>
              <a:t>- Run ISIQ Validation tool to make sure all ISIGADI data are migrated.</a:t>
            </a:r>
          </a:p>
          <a:p>
            <a:pPr marL="0" indent="0">
              <a:buNone/>
            </a:pPr>
            <a:r>
              <a:rPr lang="en-US" dirty="0"/>
              <a:t>- Configure ISIQ to integrate ISIM and IGI</a:t>
            </a:r>
          </a:p>
          <a:p>
            <a:pPr marL="0" indent="0">
              <a:buNone/>
            </a:pPr>
            <a:r>
              <a:rPr lang="en-US" dirty="0"/>
              <a:t>    - Set ISIM LDAP source offset and IGI DB source offset.  ISIQ v1.0.7 will have this feature.</a:t>
            </a:r>
          </a:p>
          <a:p>
            <a:pPr marL="0" indent="0">
              <a:buNone/>
            </a:pPr>
            <a:r>
              <a:rPr lang="en-US" dirty="0"/>
              <a:t>- Run tests.</a:t>
            </a:r>
          </a:p>
          <a:p>
            <a:pPr marL="0" indent="0">
              <a:buNone/>
            </a:pPr>
            <a:r>
              <a:rPr lang="en-US" dirty="0"/>
              <a:t>  - Run re-certification campaign that was created with ISIGADI data</a:t>
            </a:r>
          </a:p>
          <a:p>
            <a:pPr marL="0" indent="0">
              <a:buNone/>
            </a:pPr>
            <a:r>
              <a:rPr lang="en-US" dirty="0"/>
              <a:t>  - Request access that was configured with ISIGADI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62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128669</TotalTime>
  <Words>782</Words>
  <Application>Microsoft Macintosh PowerPoint</Application>
  <PresentationFormat>Widescreen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ISIQ-SDI-Tool ISIGADI Migration Tool</vt:lpstr>
      <vt:lpstr>ISIGADI Data in IGI</vt:lpstr>
      <vt:lpstr>ISIGADI keys vs. ISIQ keys in IGI DB Tables</vt:lpstr>
      <vt:lpstr>Migration Tool</vt:lpstr>
      <vt:lpstr>Benefits of Migration Tool</vt:lpstr>
      <vt:lpstr>How to run migration tool</vt:lpstr>
      <vt:lpstr>Migration Procedures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ISIQ Data Migration Tool Design Review</dc:title>
  <dc:creator>Jae Song</dc:creator>
  <cp:lastModifiedBy>Jae Song</cp:lastModifiedBy>
  <cp:revision>51</cp:revision>
  <dcterms:created xsi:type="dcterms:W3CDTF">2019-12-12T09:42:30Z</dcterms:created>
  <dcterms:modified xsi:type="dcterms:W3CDTF">2020-07-17T20:30:13Z</dcterms:modified>
</cp:coreProperties>
</file>