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65" r:id="rId1"/>
  </p:sldMasterIdLst>
  <p:notesMasterIdLst>
    <p:notesMasterId r:id="rId16"/>
  </p:notesMasterIdLst>
  <p:sldIdLst>
    <p:sldId id="2142533619" r:id="rId2"/>
    <p:sldId id="2142533634" r:id="rId3"/>
    <p:sldId id="2142533600" r:id="rId4"/>
    <p:sldId id="2142533587" r:id="rId5"/>
    <p:sldId id="2142533623" r:id="rId6"/>
    <p:sldId id="2142533637" r:id="rId7"/>
    <p:sldId id="2142533625" r:id="rId8"/>
    <p:sldId id="2142533603" r:id="rId9"/>
    <p:sldId id="2142533593" r:id="rId10"/>
    <p:sldId id="2142533602" r:id="rId11"/>
    <p:sldId id="2142533638" r:id="rId12"/>
    <p:sldId id="2142533596" r:id="rId13"/>
    <p:sldId id="2142533632" r:id="rId14"/>
    <p:sldId id="2142533635" r:id="rId1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ian Thompto" initials="BT" lastIdx="1" clrIdx="0">
    <p:extLst>
      <p:ext uri="{19B8F6BF-5375-455C-9EA6-DF929625EA0E}">
        <p15:presenceInfo xmlns:p15="http://schemas.microsoft.com/office/powerpoint/2012/main" userId="S::bthompto@us.ibm.com::2c481468-a88f-4bd6-9877-444ea004750d" providerId="AD"/>
      </p:ext>
    </p:extLst>
  </p:cmAuthor>
  <p:cmAuthor id="2" name="Nigel Griffiths" initials="NG" lastIdx="2" clrIdx="1">
    <p:extLst>
      <p:ext uri="{19B8F6BF-5375-455C-9EA6-DF929625EA0E}">
        <p15:presenceInfo xmlns:p15="http://schemas.microsoft.com/office/powerpoint/2012/main" userId="S::nag@uk.ibm.com::08a424cc-648c-479c-91e9-ce6790bd1c4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A1FE"/>
    <a:srgbClr val="009900"/>
    <a:srgbClr val="800000"/>
    <a:srgbClr val="A56EFF"/>
    <a:srgbClr val="FF6600"/>
    <a:srgbClr val="0066FF"/>
    <a:srgbClr val="CC66FF"/>
    <a:srgbClr val="00FFFF"/>
    <a:srgbClr val="4472C4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41" autoAdjust="0"/>
    <p:restoredTop sz="96187" autoAdjust="0"/>
  </p:normalViewPr>
  <p:slideViewPr>
    <p:cSldViewPr snapToGrid="0">
      <p:cViewPr varScale="1">
        <p:scale>
          <a:sx n="81" d="100"/>
          <a:sy n="81" d="100"/>
        </p:scale>
        <p:origin x="120" y="17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22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EFD8CB2-69A2-4FFF-A767-4B9589DC2D19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1CEC0F7-AAC0-4D85-961D-E18EA1B99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023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CEC0F7-AAC0-4D85-961D-E18EA1B991C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723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CEC0F7-AAC0-4D85-961D-E18EA1B991C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5513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CEC0F7-AAC0-4D85-961D-E18EA1B991C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509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CEC0F7-AAC0-4D85-961D-E18EA1B991C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92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CEC0F7-AAC0-4D85-961D-E18EA1B991C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9432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CEC0F7-AAC0-4D85-961D-E18EA1B991C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6240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CEC0F7-AAC0-4D85-961D-E18EA1B991C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3923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CEC0F7-AAC0-4D85-961D-E18EA1B991C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0838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CEC0F7-AAC0-4D85-961D-E18EA1B991C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277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CEC0F7-AAC0-4D85-961D-E18EA1B991C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3435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CEC0F7-AAC0-4D85-961D-E18EA1B991C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470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68581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two columns, different text siz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107289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"/>
          <p:cNvSpPr>
            <a:spLocks noGrp="1"/>
          </p:cNvSpPr>
          <p:nvPr>
            <p:ph sz="quarter" idx="13"/>
          </p:nvPr>
        </p:nvSpPr>
        <p:spPr>
          <a:xfrm>
            <a:off x="280416" y="1621536"/>
            <a:ext cx="5522976" cy="4372864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6388608" y="1658112"/>
            <a:ext cx="5498592" cy="43362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2711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four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107289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292608" y="1658112"/>
            <a:ext cx="2450592" cy="43362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340608" y="1658112"/>
            <a:ext cx="2450592" cy="43362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388608" y="1658112"/>
            <a:ext cx="2450592" cy="43362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9436608" y="1658112"/>
            <a:ext cx="2450592" cy="43362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18167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half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107289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"/>
          <p:cNvSpPr>
            <a:spLocks noGrp="1"/>
          </p:cNvSpPr>
          <p:nvPr>
            <p:ph type="body" sz="quarter" idx="13"/>
          </p:nvPr>
        </p:nvSpPr>
        <p:spPr>
          <a:xfrm>
            <a:off x="292608" y="1658112"/>
            <a:ext cx="5498592" cy="43362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Picture Placeholder"/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</p:spPr>
        <p:txBody>
          <a:bodyPr lIns="91440" tIns="91440" rIns="91440" bIns="91440"/>
          <a:lstStyle/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816054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two narrow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57261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6388608" y="268224"/>
            <a:ext cx="2450592" cy="5726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436608" y="268224"/>
            <a:ext cx="2450592" cy="5726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383339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split backgro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8" y="268224"/>
            <a:ext cx="5522885" cy="57261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Black rectangle">
            <a:extLst>
              <a:ext uri="{FF2B5EF4-FFF2-40B4-BE49-F238E27FC236}">
                <a16:creationId xmlns:a16="http://schemas.microsoft.com/office/drawing/2014/main" id="{612CE115-19C6-174D-97D1-85AD78D8BE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1600" b="0" i="0">
              <a:solidFill>
                <a:srgbClr val="FFFFFF"/>
              </a:solidFill>
              <a:latin typeface="+mn-lt"/>
              <a:cs typeface="Arial"/>
            </a:endParaRPr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6388608" y="268224"/>
            <a:ext cx="5498592" cy="5726176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52057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57261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"/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</p:spPr>
        <p:txBody>
          <a:bodyPr lIns="91440" tIns="91440" rIns="91440" bIns="91440"/>
          <a:lstStyle/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6571904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half-blank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57261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88537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107289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859469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ght, text,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107289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"/>
          <p:cNvSpPr>
            <a:spLocks noGrp="1"/>
          </p:cNvSpPr>
          <p:nvPr>
            <p:ph type="body" sz="quarter" idx="13"/>
          </p:nvPr>
        </p:nvSpPr>
        <p:spPr>
          <a:xfrm>
            <a:off x="292608" y="1658112"/>
            <a:ext cx="5498592" cy="43362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1"/>
          <p:cNvSpPr>
            <a:spLocks noGrp="1"/>
          </p:cNvSpPr>
          <p:nvPr>
            <p:ph sz="quarter" idx="17"/>
          </p:nvPr>
        </p:nvSpPr>
        <p:spPr>
          <a:xfrm>
            <a:off x="6096000" y="0"/>
            <a:ext cx="3048000" cy="3429000"/>
          </a:xfrm>
          <a:solidFill>
            <a:srgbClr val="0F62FE"/>
          </a:solidFill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8"/>
          </p:nvPr>
        </p:nvSpPr>
        <p:spPr>
          <a:xfrm>
            <a:off x="9144000" y="0"/>
            <a:ext cx="3048000" cy="3429000"/>
          </a:xfrm>
          <a:solidFill>
            <a:srgbClr val="061F80"/>
          </a:solidFill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>
          <a:xfrm>
            <a:off x="6096000" y="3426885"/>
            <a:ext cx="6096000" cy="3431116"/>
          </a:xfrm>
          <a:solidFill>
            <a:srgbClr val="0530AD"/>
          </a:solidFill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74954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s (3 med, 2 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0" y="-1"/>
            <a:ext cx="6096000" cy="3429001"/>
          </a:xfrm>
          <a:solidFill>
            <a:srgbClr val="0530AD"/>
          </a:solidFill>
        </p:spPr>
        <p:txBody>
          <a:bodyPr lIns="210312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1"/>
          <p:cNvSpPr>
            <a:spLocks noGrp="1"/>
          </p:cNvSpPr>
          <p:nvPr>
            <p:ph sz="quarter" idx="17"/>
          </p:nvPr>
        </p:nvSpPr>
        <p:spPr>
          <a:xfrm>
            <a:off x="6096000" y="0"/>
            <a:ext cx="3048000" cy="3429000"/>
          </a:xfrm>
          <a:solidFill>
            <a:srgbClr val="0F62FE"/>
          </a:solidFill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18"/>
          </p:nvPr>
        </p:nvSpPr>
        <p:spPr>
          <a:xfrm>
            <a:off x="9144000" y="0"/>
            <a:ext cx="3048000" cy="3429000"/>
          </a:xfrm>
          <a:solidFill>
            <a:srgbClr val="061F80"/>
          </a:solidFill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quarter" idx="20"/>
          </p:nvPr>
        </p:nvSpPr>
        <p:spPr>
          <a:xfrm>
            <a:off x="0" y="3426885"/>
            <a:ext cx="6096000" cy="3431116"/>
          </a:xfrm>
          <a:solidFill>
            <a:srgbClr val="161616"/>
          </a:solidFill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9"/>
          </p:nvPr>
        </p:nvSpPr>
        <p:spPr>
          <a:xfrm>
            <a:off x="6096000" y="3426885"/>
            <a:ext cx="6096000" cy="3431116"/>
          </a:xfrm>
          <a:solidFill>
            <a:srgbClr val="0530AD"/>
          </a:solidFill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8784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104290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s (1 large, 4 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3425951"/>
          </a:xfrm>
          <a:noFill/>
        </p:spPr>
        <p:txBody>
          <a:bodyPr lIns="182880" tIns="164592" rIns="228600" bIns="228600"/>
          <a:lstStyle>
            <a:lvl1pPr>
              <a:defRPr sz="6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1"/>
          <p:cNvSpPr>
            <a:spLocks noGrp="1"/>
          </p:cNvSpPr>
          <p:nvPr>
            <p:ph sz="quarter" idx="20"/>
          </p:nvPr>
        </p:nvSpPr>
        <p:spPr>
          <a:xfrm>
            <a:off x="0" y="3426885"/>
            <a:ext cx="3048000" cy="3431116"/>
          </a:xfrm>
          <a:solidFill>
            <a:srgbClr val="001D6C"/>
          </a:solidFill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9"/>
          </p:nvPr>
        </p:nvSpPr>
        <p:spPr>
          <a:xfrm>
            <a:off x="3048001" y="3426885"/>
            <a:ext cx="3048000" cy="3431116"/>
          </a:xfrm>
          <a:solidFill>
            <a:srgbClr val="0043CE"/>
          </a:solidFill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7"/>
          </p:nvPr>
        </p:nvSpPr>
        <p:spPr>
          <a:xfrm>
            <a:off x="6096000" y="3426883"/>
            <a:ext cx="3048000" cy="3431117"/>
          </a:xfrm>
          <a:solidFill>
            <a:srgbClr val="0F62FE"/>
          </a:solidFill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8"/>
          </p:nvPr>
        </p:nvSpPr>
        <p:spPr>
          <a:xfrm>
            <a:off x="9144000" y="3426883"/>
            <a:ext cx="3048000" cy="3431117"/>
          </a:xfrm>
          <a:solidFill>
            <a:srgbClr val="78A9FF"/>
          </a:solidFill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74088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black box) over image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701800"/>
          </a:xfrm>
          <a:solidFill>
            <a:srgbClr val="FFFFFF"/>
          </a:solidFill>
        </p:spPr>
        <p:txBody>
          <a:bodyPr lIns="210312" tIns="201168" rIns="228600" bIns="22860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"/>
          <p:cNvSpPr>
            <a:spLocks noGrp="1"/>
          </p:cNvSpPr>
          <p:nvPr>
            <p:ph type="pic" sz="quarter" idx="12"/>
          </p:nvPr>
        </p:nvSpPr>
        <p:spPr>
          <a:xfrm>
            <a:off x="0" y="1701800"/>
            <a:ext cx="12192000" cy="5156200"/>
          </a:xfrm>
        </p:spPr>
        <p:txBody>
          <a:bodyPr lIns="91440" tIns="91440" rIns="91440" bIns="91440"/>
          <a:lstStyle/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40427589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black box) over image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64096"/>
          </a:xfrm>
        </p:spPr>
        <p:txBody>
          <a:bodyPr lIns="91440" tIns="91440" rIns="91440" bIns="91440"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-3" y="3429000"/>
            <a:ext cx="3048004" cy="3429000"/>
          </a:xfrm>
          <a:solidFill>
            <a:srgbClr val="FFFFFF"/>
          </a:solidFill>
        </p:spPr>
        <p:txBody>
          <a:bodyPr lIns="219456" tIns="201168" rIns="228600" bIns="228600"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z="1333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1333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1333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1333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65397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s (4 t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"/>
          <p:cNvSpPr>
            <a:spLocks noGrp="1"/>
          </p:cNvSpPr>
          <p:nvPr>
            <p:ph sz="quarter" idx="12"/>
          </p:nvPr>
        </p:nvSpPr>
        <p:spPr>
          <a:xfrm>
            <a:off x="0" y="0"/>
            <a:ext cx="3048000" cy="6864096"/>
          </a:xfrm>
          <a:solidFill>
            <a:srgbClr val="0F62FE"/>
          </a:solidFill>
        </p:spPr>
        <p:txBody>
          <a:bodyPr lIns="219456" tIns="201168" rIns="228600" bIns="2286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quarter" idx="13"/>
          </p:nvPr>
        </p:nvSpPr>
        <p:spPr>
          <a:xfrm>
            <a:off x="3048000" y="0"/>
            <a:ext cx="3048000" cy="6864096"/>
          </a:xfrm>
          <a:solidFill>
            <a:srgbClr val="0043CE"/>
          </a:solidFill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quarter" idx="14"/>
          </p:nvPr>
        </p:nvSpPr>
        <p:spPr>
          <a:xfrm>
            <a:off x="6096000" y="0"/>
            <a:ext cx="3048000" cy="6864096"/>
          </a:xfrm>
          <a:solidFill>
            <a:srgbClr val="002D9C"/>
          </a:solidFill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4"/>
          <p:cNvSpPr>
            <a:spLocks noGrp="1"/>
          </p:cNvSpPr>
          <p:nvPr>
            <p:ph sz="quarter" idx="15"/>
          </p:nvPr>
        </p:nvSpPr>
        <p:spPr>
          <a:xfrm>
            <a:off x="9144000" y="0"/>
            <a:ext cx="3048000" cy="6864096"/>
          </a:xfrm>
          <a:solidFill>
            <a:srgbClr val="001D6C"/>
          </a:solidFill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39081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1/4), content (3/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107289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292608" y="1658112"/>
            <a:ext cx="2450592" cy="43362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"/>
          <p:cNvSpPr>
            <a:spLocks noGrp="1"/>
          </p:cNvSpPr>
          <p:nvPr>
            <p:ph sz="quarter" idx="13"/>
          </p:nvPr>
        </p:nvSpPr>
        <p:spPr>
          <a:xfrm>
            <a:off x="3352800" y="1658112"/>
            <a:ext cx="8534400" cy="43362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27133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1/4), blank (3/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107289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292608" y="1658112"/>
            <a:ext cx="2450592" cy="43362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945237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1: title, text (two columns), half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107289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92608" y="1658112"/>
            <a:ext cx="2450592" cy="43362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3340608" y="1679501"/>
            <a:ext cx="2450592" cy="4336288"/>
          </a:xfrm>
        </p:spPr>
        <p:txBody>
          <a:bodyPr/>
          <a:lstStyle>
            <a:lvl1pPr>
              <a:spcBef>
                <a:spcPts val="400"/>
              </a:spcBef>
              <a:defRPr sz="1867"/>
            </a:lvl1pPr>
            <a:lvl2pPr>
              <a:spcBef>
                <a:spcPts val="0"/>
              </a:spcBef>
              <a:defRPr sz="1867"/>
            </a:lvl2pPr>
            <a:lvl3pPr>
              <a:spcBef>
                <a:spcPts val="0"/>
              </a:spcBef>
              <a:defRPr sz="1867"/>
            </a:lvl3pPr>
            <a:lvl4pPr>
              <a:spcBef>
                <a:spcPts val="0"/>
              </a:spcBef>
              <a:defRPr sz="1867"/>
            </a:lvl4pPr>
            <a:lvl5pPr>
              <a:spcBef>
                <a:spcPts val="0"/>
              </a:spcBef>
              <a:defRPr sz="186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Picture Placeholder"/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</p:spPr>
        <p:txBody>
          <a:bodyPr lIns="91440" tIns="91440" rIns="91440" bIns="91440"/>
          <a:lstStyle/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37517091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2: title, text (2/4), quote (2/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107289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292608" y="1658112"/>
            <a:ext cx="2450592" cy="43362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340608" y="1683512"/>
            <a:ext cx="2450592" cy="4336288"/>
          </a:xfrm>
        </p:spPr>
        <p:txBody>
          <a:bodyPr/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None/>
              <a:tabLst/>
              <a:defRPr lang="en-US" sz="1867" b="0" i="0" dirty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228597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lang="en-US" sz="1867" b="0" i="0" dirty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457195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lang="en-US" sz="1867" b="0" i="0" dirty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838190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lang="en-US" sz="1867" b="0" i="0" dirty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071020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lang="en-US" sz="1867" b="0" i="0" dirty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364224" y="1621536"/>
            <a:ext cx="5522976" cy="4372864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697961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292608" y="268224"/>
            <a:ext cx="2450592" cy="5726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able Placeholder"/>
          <p:cNvSpPr>
            <a:spLocks noGrp="1"/>
          </p:cNvSpPr>
          <p:nvPr>
            <p:ph type="tbl" sz="quarter" idx="13"/>
          </p:nvPr>
        </p:nvSpPr>
        <p:spPr>
          <a:xfrm>
            <a:off x="3340609" y="268224"/>
            <a:ext cx="8546501" cy="5726176"/>
          </a:xfrm>
        </p:spPr>
        <p:txBody>
          <a:bodyPr lIns="0" tIns="0" rIns="91440" bIns="91440"/>
          <a:lstStyle/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40637177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with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6416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(with page conten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1066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92608" y="1658112"/>
            <a:ext cx="5498592" cy="4336288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 marL="0" indent="0">
              <a:spcBef>
                <a:spcPts val="0"/>
              </a:spcBef>
              <a:buNone/>
              <a:defRPr/>
            </a:lvl2pPr>
            <a:lvl3pPr marL="268813" indent="0">
              <a:buNone/>
              <a:defRPr/>
            </a:lvl3pPr>
            <a:lvl4pPr marL="579960" indent="0">
              <a:buNone/>
              <a:defRPr/>
            </a:lvl4pPr>
            <a:lvl5pPr marL="842423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1"/>
            <a:r>
              <a:rPr lang="en-US" dirty="0"/>
              <a:t>Third level</a:t>
            </a:r>
          </a:p>
          <a:p>
            <a:pPr lvl="1"/>
            <a:r>
              <a:rPr lang="en-US" dirty="0"/>
              <a:t>Fourth level</a:t>
            </a:r>
          </a:p>
          <a:p>
            <a:pPr lvl="1"/>
            <a:r>
              <a:rPr lang="en-US" dirty="0"/>
              <a:t>Fifth level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388608" y="1658112"/>
            <a:ext cx="5498592" cy="4336288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 marL="0" indent="0">
              <a:spcBef>
                <a:spcPts val="0"/>
              </a:spcBef>
              <a:buNone/>
              <a:defRPr/>
            </a:lvl2pPr>
            <a:lvl3pPr marL="268813" indent="0">
              <a:buNone/>
              <a:defRPr/>
            </a:lvl3pPr>
            <a:lvl4pPr marL="579960" indent="0">
              <a:buNone/>
              <a:defRPr/>
            </a:lvl4pPr>
            <a:lvl5pPr marL="842423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1"/>
            <a:r>
              <a:rPr lang="en-US" dirty="0"/>
              <a:t>Third level</a:t>
            </a:r>
          </a:p>
          <a:p>
            <a:pPr lvl="1"/>
            <a:r>
              <a:rPr lang="en-US" dirty="0"/>
              <a:t>Fourth level</a:t>
            </a:r>
          </a:p>
          <a:p>
            <a:pPr lvl="1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8397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no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3578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107289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92608" y="1682496"/>
            <a:ext cx="5498592" cy="1746504"/>
          </a:xfrm>
        </p:spPr>
        <p:txBody>
          <a:bodyPr/>
          <a:lstStyle>
            <a:lvl1pPr>
              <a:spcBef>
                <a:spcPts val="0"/>
              </a:spcBef>
              <a:defRPr sz="1333"/>
            </a:lvl1pPr>
            <a:lvl2pPr marL="0" indent="0">
              <a:spcBef>
                <a:spcPts val="0"/>
              </a:spcBef>
              <a:buNone/>
              <a:defRPr/>
            </a:lvl2pPr>
            <a:lvl3pPr marL="268813" indent="0">
              <a:buNone/>
              <a:defRPr/>
            </a:lvl3pPr>
            <a:lvl4pPr marL="579960" indent="0">
              <a:buNone/>
              <a:defRPr/>
            </a:lvl4pPr>
            <a:lvl5pPr marL="842423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1C6F2CA-B8B6-BF4F-8900-E2319DA9DD3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92608" y="4279392"/>
            <a:ext cx="8546592" cy="1743456"/>
          </a:xfrm>
        </p:spPr>
        <p:txBody>
          <a:bodyPr anchor="b"/>
          <a:lstStyle>
            <a:lvl1pPr>
              <a:spcBef>
                <a:spcPts val="400"/>
              </a:spcBef>
              <a:defRPr sz="8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4057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bm sign-of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" descr="IBM 8-bar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0928" y="3083847"/>
            <a:ext cx="1730144" cy="690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5914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F764D-E80B-4DD7-B4D1-E5614B8B3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453E38-EDB7-4355-BB25-ACEFEEEB2E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DBE7D5-23D4-45D2-ABFF-0AE7D3A5B6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43418" y="6537325"/>
            <a:ext cx="488949" cy="184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5C0AE2F-1653-414F-9613-DB31BABE391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73A774-2BE6-4B98-B0F6-BAD5D6C05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72217" y="6537325"/>
            <a:ext cx="7924800" cy="184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FF1B568-3CA8-470E-A792-BC786D086EC1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32367" y="6537325"/>
            <a:ext cx="1339851" cy="184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6385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,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92608" y="292608"/>
            <a:ext cx="5510784" cy="1072896"/>
          </a:xfrm>
        </p:spPr>
        <p:txBody>
          <a:bodyPr/>
          <a:lstStyle>
            <a:lvl1pPr>
              <a:defRPr sz="2133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182880" y="1511808"/>
            <a:ext cx="5608320" cy="4482592"/>
          </a:xfrm>
        </p:spPr>
        <p:txBody>
          <a:bodyPr/>
          <a:lstStyle>
            <a:lvl1pPr>
              <a:lnSpc>
                <a:spcPct val="90000"/>
              </a:lnSpc>
              <a:defRPr sz="12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6933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, number, half-image (bleed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92608" y="292608"/>
            <a:ext cx="5510784" cy="1072896"/>
          </a:xfrm>
        </p:spPr>
        <p:txBody>
          <a:bodyPr/>
          <a:lstStyle>
            <a:lvl1pPr>
              <a:defRPr sz="2133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182880" y="1511808"/>
            <a:ext cx="5608320" cy="4482592"/>
          </a:xfrm>
        </p:spPr>
        <p:txBody>
          <a:bodyPr/>
          <a:lstStyle>
            <a:lvl1pPr>
              <a:lnSpc>
                <a:spcPct val="90000"/>
              </a:lnSpc>
              <a:defRPr sz="12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Picture Placeholder"/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</p:spPr>
        <p:txBody>
          <a:bodyPr lIns="91440" tIns="91440" rIns="91440" bIns="91440"/>
          <a:lstStyle>
            <a:lvl1pPr>
              <a:defRPr baseline="0"/>
            </a:lvl1pPr>
          </a:lstStyle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335033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182882" y="121920"/>
            <a:ext cx="11704229" cy="5872480"/>
          </a:xfrm>
        </p:spPr>
        <p:txBody>
          <a:bodyPr/>
          <a:lstStyle>
            <a:lvl1pPr>
              <a:defRPr sz="128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83054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8" y="268224"/>
            <a:ext cx="7416713" cy="57261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91124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57261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6388608" y="268224"/>
            <a:ext cx="5498592" cy="5726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2633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two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107289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92608" y="1658112"/>
            <a:ext cx="5498592" cy="43362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388610" y="1658112"/>
            <a:ext cx="5498501" cy="43362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2514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572617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"/>
          <p:cNvSpPr>
            <a:spLocks noGrp="1"/>
          </p:cNvSpPr>
          <p:nvPr>
            <p:ph type="body" idx="1"/>
          </p:nvPr>
        </p:nvSpPr>
        <p:spPr>
          <a:xfrm>
            <a:off x="6388608" y="268224"/>
            <a:ext cx="5498592" cy="57261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59" name="Group 58" descr="Outside edge tick marks for alignment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 userDrawn="1"/>
        </p:nvGrpSpPr>
        <p:grpSpPr>
          <a:xfrm>
            <a:off x="-146307" y="-147320"/>
            <a:ext cx="12485627" cy="7152640"/>
            <a:chOff x="-109730" y="-110490"/>
            <a:chExt cx="9364220" cy="5364480"/>
          </a:xfrm>
        </p:grpSpPr>
        <p:grpSp>
          <p:nvGrpSpPr>
            <p:cNvPr id="60" name="Group 59"/>
            <p:cNvGrpSpPr/>
            <p:nvPr userDrawn="1"/>
          </p:nvGrpSpPr>
          <p:grpSpPr>
            <a:xfrm>
              <a:off x="228600" y="-110490"/>
              <a:ext cx="8686732" cy="91440"/>
              <a:chOff x="228600" y="-152400"/>
              <a:chExt cx="8686732" cy="152400"/>
            </a:xfrm>
          </p:grpSpPr>
          <p:cxnSp>
            <p:nvCxnSpPr>
              <p:cNvPr id="93" name="Straight Connector 92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1524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19812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22098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24384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42672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44958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47244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65532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67818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70104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8839132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1" name="Group 60"/>
            <p:cNvGrpSpPr/>
            <p:nvPr userDrawn="1"/>
          </p:nvGrpSpPr>
          <p:grpSpPr>
            <a:xfrm>
              <a:off x="228600" y="5162550"/>
              <a:ext cx="8686732" cy="91440"/>
              <a:chOff x="228600" y="5143500"/>
              <a:chExt cx="8686732" cy="152400"/>
            </a:xfrm>
          </p:grpSpPr>
          <p:cxnSp>
            <p:nvCxnSpPr>
              <p:cNvPr id="82" name="Straight Connector 81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1524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19812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22098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24384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42672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44958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47244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65532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67818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70104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8839132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2" name="Group 61"/>
            <p:cNvGrpSpPr/>
            <p:nvPr userDrawn="1"/>
          </p:nvGrpSpPr>
          <p:grpSpPr>
            <a:xfrm>
              <a:off x="-109730" y="237744"/>
              <a:ext cx="91440" cy="4664456"/>
              <a:chOff x="-109730" y="237744"/>
              <a:chExt cx="91440" cy="4664456"/>
            </a:xfrm>
          </p:grpSpPr>
          <p:cxnSp>
            <p:nvCxnSpPr>
              <p:cNvPr id="73" name="Straight Connector 72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653796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128930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192938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2570990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320954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384962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4494276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23774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4902200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3" name="Group 62"/>
            <p:cNvGrpSpPr/>
            <p:nvPr userDrawn="1"/>
          </p:nvGrpSpPr>
          <p:grpSpPr>
            <a:xfrm>
              <a:off x="9163050" y="237744"/>
              <a:ext cx="91440" cy="4663440"/>
              <a:chOff x="-109730" y="231394"/>
              <a:chExt cx="91440" cy="4663440"/>
            </a:xfrm>
          </p:grpSpPr>
          <p:cxnSp>
            <p:nvCxnSpPr>
              <p:cNvPr id="64" name="Straight Connector 63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647446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128295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192303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256311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320319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384327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4487926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23139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489483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7304206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66" r:id="rId1"/>
    <p:sldLayoutId id="2147484267" r:id="rId2"/>
    <p:sldLayoutId id="2147484268" r:id="rId3"/>
    <p:sldLayoutId id="2147484269" r:id="rId4"/>
    <p:sldLayoutId id="2147484270" r:id="rId5"/>
    <p:sldLayoutId id="2147484271" r:id="rId6"/>
    <p:sldLayoutId id="2147484272" r:id="rId7"/>
    <p:sldLayoutId id="2147484273" r:id="rId8"/>
    <p:sldLayoutId id="2147484274" r:id="rId9"/>
    <p:sldLayoutId id="2147484275" r:id="rId10"/>
    <p:sldLayoutId id="2147484276" r:id="rId11"/>
    <p:sldLayoutId id="2147484277" r:id="rId12"/>
    <p:sldLayoutId id="2147484278" r:id="rId13"/>
    <p:sldLayoutId id="2147484279" r:id="rId14"/>
    <p:sldLayoutId id="2147484280" r:id="rId15"/>
    <p:sldLayoutId id="2147484281" r:id="rId16"/>
    <p:sldLayoutId id="2147484282" r:id="rId17"/>
    <p:sldLayoutId id="2147484283" r:id="rId18"/>
    <p:sldLayoutId id="2147484284" r:id="rId19"/>
    <p:sldLayoutId id="2147484285" r:id="rId20"/>
    <p:sldLayoutId id="2147484286" r:id="rId21"/>
    <p:sldLayoutId id="2147484287" r:id="rId22"/>
    <p:sldLayoutId id="2147484288" r:id="rId23"/>
    <p:sldLayoutId id="2147484289" r:id="rId24"/>
    <p:sldLayoutId id="2147484290" r:id="rId25"/>
    <p:sldLayoutId id="2147484291" r:id="rId26"/>
    <p:sldLayoutId id="2147484292" r:id="rId27"/>
    <p:sldLayoutId id="2147484293" r:id="rId28"/>
    <p:sldLayoutId id="2147484294" r:id="rId29"/>
    <p:sldLayoutId id="2147484295" r:id="rId30"/>
    <p:sldLayoutId id="2147484296" r:id="rId31"/>
    <p:sldLayoutId id="2147484297" r:id="rId32"/>
    <p:sldLayoutId id="2147484298" r:id="rId33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i="0">
          <a:solidFill>
            <a:schemeClr val="tx1"/>
          </a:solidFill>
          <a:latin typeface="+mj-lt"/>
          <a:ea typeface="Arial" panose="020B0604020202020204" pitchFamily="34" charset="0"/>
          <a:cs typeface="Arial" panose="020B0604020202020204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60">
          <a:solidFill>
            <a:srgbClr val="191919"/>
          </a:solidFill>
          <a:latin typeface="IBM Plex Sans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60">
          <a:solidFill>
            <a:srgbClr val="191919"/>
          </a:solidFill>
          <a:latin typeface="IBM Plex Sans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60">
          <a:solidFill>
            <a:srgbClr val="191919"/>
          </a:solidFill>
          <a:latin typeface="IBM Plex Sans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60">
          <a:solidFill>
            <a:srgbClr val="191919"/>
          </a:solidFill>
          <a:latin typeface="IBM Plex Sans" pitchFamily="34" charset="0"/>
        </a:defRPr>
      </a:lvl5pPr>
      <a:lvl6pPr marL="483412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60">
          <a:solidFill>
            <a:srgbClr val="191919"/>
          </a:solidFill>
          <a:latin typeface="IBM Plex Sans" pitchFamily="34" charset="0"/>
        </a:defRPr>
      </a:lvl6pPr>
      <a:lvl7pPr marL="96682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60">
          <a:solidFill>
            <a:srgbClr val="191919"/>
          </a:solidFill>
          <a:latin typeface="IBM Plex Sans" pitchFamily="34" charset="0"/>
        </a:defRPr>
      </a:lvl7pPr>
      <a:lvl8pPr marL="145024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60">
          <a:solidFill>
            <a:srgbClr val="191919"/>
          </a:solidFill>
          <a:latin typeface="IBM Plex Sans" pitchFamily="34" charset="0"/>
        </a:defRPr>
      </a:lvl8pPr>
      <a:lvl9pPr marL="1933653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60">
          <a:solidFill>
            <a:srgbClr val="191919"/>
          </a:solidFill>
          <a:latin typeface="IBM Plex Sans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1467"/>
        </a:spcBef>
        <a:spcAft>
          <a:spcPct val="0"/>
        </a:spcAft>
        <a:buClr>
          <a:schemeClr val="tx1"/>
        </a:buClr>
        <a:buSzPct val="90000"/>
        <a:buFont typeface="IBM Plex Sans" pitchFamily="2" charset="2"/>
        <a:buNone/>
        <a:defRPr sz="1867" b="0" i="0">
          <a:solidFill>
            <a:schemeClr val="tx1"/>
          </a:solidFill>
          <a:latin typeface="+mn-lt"/>
          <a:ea typeface="Arial" panose="020B0604020202020204" pitchFamily="34" charset="0"/>
          <a:cs typeface="Arial" panose="020B0604020202020204" pitchFamily="34" charset="0"/>
        </a:defRPr>
      </a:lvl1pPr>
      <a:lvl2pPr marL="228597" indent="-231642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tabLst/>
        <a:defRPr sz="1867" b="0" i="0">
          <a:solidFill>
            <a:schemeClr val="tx1"/>
          </a:solidFill>
          <a:latin typeface="+mn-lt"/>
          <a:ea typeface="Arial" panose="020B0604020202020204" pitchFamily="34" charset="0"/>
          <a:cs typeface="Arial" panose="020B0604020202020204" pitchFamily="34" charset="0"/>
        </a:defRPr>
      </a:lvl2pPr>
      <a:lvl3pPr marL="457195" indent="-231642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tabLst/>
        <a:defRPr sz="1867" b="0" i="0">
          <a:solidFill>
            <a:schemeClr val="tx1"/>
          </a:solidFill>
          <a:latin typeface="+mn-lt"/>
          <a:ea typeface="Arial" panose="020B0604020202020204" pitchFamily="34" charset="0"/>
          <a:cs typeface="Arial" panose="020B0604020202020204" pitchFamily="34" charset="0"/>
        </a:defRPr>
      </a:lvl3pPr>
      <a:lvl4pPr marL="838190" indent="-231642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tabLst/>
        <a:defRPr sz="1867" b="0" i="0" baseline="0">
          <a:solidFill>
            <a:schemeClr val="tx1"/>
          </a:solidFill>
          <a:latin typeface="+mn-lt"/>
          <a:ea typeface="Arial" panose="020B0604020202020204" pitchFamily="34" charset="0"/>
          <a:cs typeface="Arial" panose="020B0604020202020204" pitchFamily="34" charset="0"/>
        </a:defRPr>
      </a:lvl4pPr>
      <a:lvl5pPr marL="1071020" indent="-231642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tabLst/>
        <a:defRPr sz="1867" b="0" i="0">
          <a:solidFill>
            <a:schemeClr val="tx1"/>
          </a:solidFill>
          <a:latin typeface="+mn-lt"/>
          <a:ea typeface="Arial" panose="020B0604020202020204" pitchFamily="34" charset="0"/>
          <a:cs typeface="Arial" panose="020B0604020202020204" pitchFamily="34" charset="0"/>
        </a:defRPr>
      </a:lvl5pPr>
      <a:lvl6pPr marL="2111575" indent="-172889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692">
          <a:solidFill>
            <a:schemeClr val="bg1"/>
          </a:solidFill>
          <a:latin typeface="IBM Plex Sans" charset="0"/>
        </a:defRPr>
      </a:lvl6pPr>
      <a:lvl7pPr marL="2594990" indent="-172889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692">
          <a:solidFill>
            <a:schemeClr val="bg1"/>
          </a:solidFill>
          <a:latin typeface="IBM Plex Sans" charset="0"/>
        </a:defRPr>
      </a:lvl7pPr>
      <a:lvl8pPr marL="3078403" indent="-172889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692">
          <a:solidFill>
            <a:schemeClr val="bg1"/>
          </a:solidFill>
          <a:latin typeface="IBM Plex Sans" charset="0"/>
        </a:defRPr>
      </a:lvl8pPr>
      <a:lvl9pPr marL="3561818" indent="-172889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692">
          <a:solidFill>
            <a:schemeClr val="bg1"/>
          </a:solidFill>
          <a:latin typeface="IBM Plex Sans" charset="0"/>
        </a:defRPr>
      </a:lvl9pPr>
    </p:bodyStyle>
    <p:otherStyle>
      <a:defPPr>
        <a:defRPr lang="en-US"/>
      </a:defPPr>
      <a:lvl1pPr marL="0" algn="l" defTabSz="966828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1pPr>
      <a:lvl2pPr marL="483412" algn="l" defTabSz="966828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2pPr>
      <a:lvl3pPr marL="966828" algn="l" defTabSz="966828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3pPr>
      <a:lvl4pPr marL="1450240" algn="l" defTabSz="966828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4pPr>
      <a:lvl5pPr marL="1933653" algn="l" defTabSz="966828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5pPr>
      <a:lvl6pPr marL="2417068" algn="l" defTabSz="966828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6pPr>
      <a:lvl7pPr marL="2900479" algn="l" defTabSz="966828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7pPr>
      <a:lvl8pPr marL="3383893" algn="l" defTabSz="966828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8pPr>
      <a:lvl9pPr marL="3867306" algn="l" defTabSz="966828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50">
          <p15:clr>
            <a:srgbClr val="F26B43"/>
          </p15:clr>
        </p15:guide>
        <p15:guide id="2" pos="144">
          <p15:clr>
            <a:srgbClr val="F26B43"/>
          </p15:clr>
        </p15:guide>
        <p15:guide id="3" pos="5616">
          <p15:clr>
            <a:srgbClr val="F26B43"/>
          </p15:clr>
        </p15:guide>
        <p15:guide id="4" orient="horz" pos="2832">
          <p15:clr>
            <a:srgbClr val="F26B43"/>
          </p15:clr>
        </p15:guide>
        <p15:guide id="5" orient="horz" pos="3088">
          <p15:clr>
            <a:srgbClr val="F26B43"/>
          </p15:clr>
        </p15:guide>
        <p15:guide id="6" pos="2880">
          <p15:clr>
            <a:srgbClr val="F26B43"/>
          </p15:clr>
        </p15:guide>
        <p15:guide id="7" pos="2736">
          <p15:clr>
            <a:srgbClr val="F26B43"/>
          </p15:clr>
        </p15:guide>
        <p15:guide id="8" pos="1440">
          <p15:clr>
            <a:srgbClr val="F26B43"/>
          </p15:clr>
        </p15:guide>
        <p15:guide id="9" pos="3024">
          <p15:clr>
            <a:srgbClr val="F26B43"/>
          </p15:clr>
        </p15:guide>
        <p15:guide id="10" pos="1296">
          <p15:clr>
            <a:srgbClr val="F26B43"/>
          </p15:clr>
        </p15:guide>
        <p15:guide id="11" pos="1584">
          <p15:clr>
            <a:srgbClr val="F26B43"/>
          </p15:clr>
        </p15:guide>
        <p15:guide id="12" pos="4320">
          <p15:clr>
            <a:srgbClr val="F26B43"/>
          </p15:clr>
        </p15:guide>
        <p15:guide id="13" pos="4176">
          <p15:clr>
            <a:srgbClr val="F26B43"/>
          </p15:clr>
        </p15:guide>
        <p15:guide id="14" pos="4464">
          <p15:clr>
            <a:srgbClr val="F26B43"/>
          </p15:clr>
        </p15:guide>
        <p15:guide id="15" orient="horz" pos="412">
          <p15:clr>
            <a:srgbClr val="F26B43"/>
          </p15:clr>
        </p15:guide>
        <p15:guide id="17" orient="horz" pos="812">
          <p15:clr>
            <a:srgbClr val="F26B43"/>
          </p15:clr>
        </p15:guide>
        <p15:guide id="18" orient="horz" pos="1620">
          <p15:clr>
            <a:srgbClr val="F26B43"/>
          </p15:clr>
        </p15:guide>
        <p15:guide id="19" orient="horz" pos="1216">
          <p15:clr>
            <a:srgbClr val="F26B43"/>
          </p15:clr>
        </p15:guide>
        <p15:guide id="20" orient="horz" pos="2022">
          <p15:clr>
            <a:srgbClr val="F26B43"/>
          </p15:clr>
        </p15:guide>
        <p15:guide id="21" orient="horz" pos="242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nag@uk.ibm.com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s://www.youtube.com/user/nigelargriffiths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9.png"/><Relationship Id="rId5" Type="http://schemas.openxmlformats.org/officeDocument/2006/relationships/image" Target="../media/image42.png"/><Relationship Id="rId4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13" Type="http://schemas.openxmlformats.org/officeDocument/2006/relationships/image" Target="../media/image58.png"/><Relationship Id="rId3" Type="http://schemas.openxmlformats.org/officeDocument/2006/relationships/image" Target="../media/image50.png"/><Relationship Id="rId7" Type="http://schemas.openxmlformats.org/officeDocument/2006/relationships/image" Target="../media/image53.jpeg"/><Relationship Id="rId12" Type="http://schemas.openxmlformats.org/officeDocument/2006/relationships/image" Target="../media/image5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52.jpeg"/><Relationship Id="rId11" Type="http://schemas.openxmlformats.org/officeDocument/2006/relationships/image" Target="../media/image36.png"/><Relationship Id="rId5" Type="http://schemas.openxmlformats.org/officeDocument/2006/relationships/image" Target="../media/image51.jpeg"/><Relationship Id="rId10" Type="http://schemas.openxmlformats.org/officeDocument/2006/relationships/image" Target="../media/image56.png"/><Relationship Id="rId4" Type="http://schemas.openxmlformats.org/officeDocument/2006/relationships/image" Target="../media/image40.png"/><Relationship Id="rId9" Type="http://schemas.openxmlformats.org/officeDocument/2006/relationships/image" Target="../media/image55.png"/><Relationship Id="rId14" Type="http://schemas.openxmlformats.org/officeDocument/2006/relationships/image" Target="../media/image5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7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61.png"/><Relationship Id="rId5" Type="http://schemas.openxmlformats.org/officeDocument/2006/relationships/image" Target="../media/image42.png"/><Relationship Id="rId4" Type="http://schemas.openxmlformats.org/officeDocument/2006/relationships/image" Target="../media/image6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jpeg"/><Relationship Id="rId12" Type="http://schemas.openxmlformats.org/officeDocument/2006/relationships/image" Target="../media/image72.jpe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66.jpeg"/><Relationship Id="rId11" Type="http://schemas.openxmlformats.org/officeDocument/2006/relationships/image" Target="../media/image71.png"/><Relationship Id="rId5" Type="http://schemas.openxmlformats.org/officeDocument/2006/relationships/image" Target="../media/image65.jpeg"/><Relationship Id="rId10" Type="http://schemas.openxmlformats.org/officeDocument/2006/relationships/image" Target="../media/image70.jpeg"/><Relationship Id="rId4" Type="http://schemas.openxmlformats.org/officeDocument/2006/relationships/image" Target="../media/image64.jpeg"/><Relationship Id="rId9" Type="http://schemas.openxmlformats.org/officeDocument/2006/relationships/image" Target="../media/image6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jpe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jpeg"/><Relationship Id="rId4" Type="http://schemas.openxmlformats.org/officeDocument/2006/relationships/image" Target="../media/image17.png"/><Relationship Id="rId9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4.png"/><Relationship Id="rId10" Type="http://schemas.openxmlformats.org/officeDocument/2006/relationships/image" Target="../media/image33.png"/><Relationship Id="rId4" Type="http://schemas.openxmlformats.org/officeDocument/2006/relationships/image" Target="../media/image28.jpg"/><Relationship Id="rId9" Type="http://schemas.openxmlformats.org/officeDocument/2006/relationships/image" Target="../media/image3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4.pn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1.png"/><Relationship Id="rId5" Type="http://schemas.openxmlformats.org/officeDocument/2006/relationships/image" Target="../media/image29.png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4.png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43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8.png"/><Relationship Id="rId5" Type="http://schemas.openxmlformats.org/officeDocument/2006/relationships/image" Target="../media/image24.png"/><Relationship Id="rId4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8F42A2A-4DEE-4C15-B5B9-4CE9992E30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1837"/>
            <a:ext cx="12179422" cy="687983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EEC7CC0-534B-4307-BDFB-CF9648C44085}"/>
              </a:ext>
            </a:extLst>
          </p:cNvPr>
          <p:cNvSpPr txBox="1"/>
          <p:nvPr/>
        </p:nvSpPr>
        <p:spPr>
          <a:xfrm>
            <a:off x="2740479" y="5105791"/>
            <a:ext cx="760094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chemeClr val="tx1"/>
                </a:solidFill>
                <a:latin typeface="+mn-lt"/>
                <a:ea typeface="IBM Plex Sans" charset="0"/>
                <a:cs typeface="IBM Plex Sans" charset="0"/>
              </a:rPr>
              <a:t>Power10 Systems presented as “Infographics”</a:t>
            </a:r>
            <a:endParaRPr lang="en-GB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5DF906-BFB1-49D7-BA5A-53567B534CF0}"/>
              </a:ext>
            </a:extLst>
          </p:cNvPr>
          <p:cNvSpPr txBox="1"/>
          <p:nvPr/>
        </p:nvSpPr>
        <p:spPr>
          <a:xfrm>
            <a:off x="7352" y="6516624"/>
            <a:ext cx="1219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A8A8A8"/>
                </a:solidFill>
              </a:rPr>
              <a:t>Version: 5 Sept 2022  Not IBM Official Content, </a:t>
            </a:r>
            <a:r>
              <a:rPr lang="en-GB" sz="1400" dirty="0">
                <a:solidFill>
                  <a:srgbClr val="A8A8A8"/>
                </a:solidFill>
              </a:rPr>
              <a:t>Nigel Griffiths, IBM UK </a:t>
            </a:r>
            <a:r>
              <a:rPr lang="en-GB" sz="1400" dirty="0">
                <a:solidFill>
                  <a:srgbClr val="4589FF"/>
                </a:solidFill>
                <a:hlinkClick r:id="rId3"/>
              </a:rPr>
              <a:t>nag</a:t>
            </a:r>
            <a:r>
              <a:rPr lang="en-GB" sz="1400" dirty="0">
                <a:solidFill>
                  <a:srgbClr val="A8A8A8"/>
                </a:solidFill>
                <a:hlinkClick r:id="rId3"/>
              </a:rPr>
              <a:t>@uk.ibm.com</a:t>
            </a:r>
            <a:r>
              <a:rPr lang="en-GB" sz="1400" dirty="0">
                <a:solidFill>
                  <a:srgbClr val="A8A8A8"/>
                </a:solidFill>
              </a:rPr>
              <a:t> YouTube: </a:t>
            </a:r>
            <a:r>
              <a:rPr lang="en-GB" sz="1400" dirty="0">
                <a:solidFill>
                  <a:srgbClr val="6FA1FE"/>
                </a:solidFill>
                <a:hlinkClick r:id="rId4"/>
              </a:rPr>
              <a:t>https://www.youtube.com/user/nigelargriffiths</a:t>
            </a:r>
            <a:endParaRPr lang="en-GB" sz="1400" dirty="0">
              <a:solidFill>
                <a:srgbClr val="6FA1FE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8D60249-66B1-4999-908F-4C98554FBE4F}"/>
              </a:ext>
            </a:extLst>
          </p:cNvPr>
          <p:cNvGrpSpPr/>
          <p:nvPr/>
        </p:nvGrpSpPr>
        <p:grpSpPr>
          <a:xfrm>
            <a:off x="9286875" y="3886201"/>
            <a:ext cx="2757488" cy="2654617"/>
            <a:chOff x="9286875" y="3886201"/>
            <a:chExt cx="2757488" cy="2654617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94748DF-F3DA-406E-93B8-8F799B92EBBC}"/>
                </a:ext>
              </a:extLst>
            </p:cNvPr>
            <p:cNvSpPr/>
            <p:nvPr/>
          </p:nvSpPr>
          <p:spPr bwMode="auto">
            <a:xfrm>
              <a:off x="9286875" y="3886201"/>
              <a:ext cx="2757488" cy="2654617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FF0000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E9DB0121-5018-457E-9CE1-F9AA76D188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67320" y="4214391"/>
              <a:ext cx="904223" cy="11666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08FD0C77-7573-4981-A065-BF0606B0A6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42234" y="4369089"/>
              <a:ext cx="829095" cy="10697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>
              <a:extLst>
                <a:ext uri="{FF2B5EF4-FFF2-40B4-BE49-F238E27FC236}">
                  <a16:creationId xmlns:a16="http://schemas.microsoft.com/office/drawing/2014/main" id="{15F4EDA7-5CF2-4C79-87FE-3EBECEA2F9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34580" y="4628477"/>
              <a:ext cx="829095" cy="10697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67D7199-7D86-4806-8DB5-84F5AFCCE0B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956781" y="4470888"/>
              <a:ext cx="347502" cy="220558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3420089-36DC-415F-9138-C007C626ADD3}"/>
                </a:ext>
              </a:extLst>
            </p:cNvPr>
            <p:cNvSpPr txBox="1"/>
            <p:nvPr/>
          </p:nvSpPr>
          <p:spPr>
            <a:xfrm>
              <a:off x="9703295" y="5731065"/>
              <a:ext cx="189216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</a:rPr>
                <a:t>IBM Power10</a:t>
              </a:r>
            </a:p>
            <a:p>
              <a:pPr algn="ctr"/>
              <a:r>
                <a:rPr lang="en-US" b="1" dirty="0">
                  <a:solidFill>
                    <a:srgbClr val="FF0000"/>
                  </a:solidFill>
                </a:rPr>
                <a:t>Redbooks</a:t>
              </a:r>
              <a:endParaRPr lang="en-GB" sz="20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2077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6343B04-446C-4515-9456-63949DBD9E54}"/>
              </a:ext>
            </a:extLst>
          </p:cNvPr>
          <p:cNvSpPr txBox="1"/>
          <p:nvPr/>
        </p:nvSpPr>
        <p:spPr>
          <a:xfrm>
            <a:off x="8459" y="50143"/>
            <a:ext cx="2889206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Power10</a:t>
            </a:r>
            <a:br>
              <a:rPr lang="en-GB" sz="40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40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Scale-Out</a:t>
            </a:r>
            <a:br>
              <a:rPr lang="en-GB" sz="4000" b="1" dirty="0">
                <a:solidFill>
                  <a:srgbClr val="5AA0E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4000" b="1" dirty="0">
                <a:solidFill>
                  <a:srgbClr val="5AA0E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b="1" dirty="0">
                <a:solidFill>
                  <a:srgbClr val="5AA0E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GB" sz="60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S1022s</a:t>
            </a:r>
            <a:endParaRPr lang="en-GB" sz="28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GB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Technology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B4EB6BA-A49B-4D06-9173-473DD54285EC}"/>
              </a:ext>
            </a:extLst>
          </p:cNvPr>
          <p:cNvSpPr txBox="1"/>
          <p:nvPr/>
        </p:nvSpPr>
        <p:spPr>
          <a:xfrm>
            <a:off x="810956" y="6261357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>
                <a:ea typeface="IBM Plex Sans" charset="0"/>
                <a:cs typeface="IBM Plex Sans" charset="0"/>
              </a:rPr>
              <a:t>The Power of 10</a:t>
            </a:r>
          </a:p>
        </p:txBody>
      </p:sp>
      <p:pic>
        <p:nvPicPr>
          <p:cNvPr id="123" name="Picture 122">
            <a:extLst>
              <a:ext uri="{FF2B5EF4-FFF2-40B4-BE49-F238E27FC236}">
                <a16:creationId xmlns:a16="http://schemas.microsoft.com/office/drawing/2014/main" id="{8F25732B-F810-4662-B769-1E3EFF456B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225" y="6165755"/>
            <a:ext cx="531472" cy="514438"/>
          </a:xfrm>
          <a:prstGeom prst="rect">
            <a:avLst/>
          </a:prstGeom>
        </p:spPr>
      </p:pic>
      <p:sp>
        <p:nvSpPr>
          <p:cNvPr id="124" name="TextBox 123">
            <a:extLst>
              <a:ext uri="{FF2B5EF4-FFF2-40B4-BE49-F238E27FC236}">
                <a16:creationId xmlns:a16="http://schemas.microsoft.com/office/drawing/2014/main" id="{130D6FCF-FDA8-45B3-8F9C-B59701D401E3}"/>
              </a:ext>
            </a:extLst>
          </p:cNvPr>
          <p:cNvSpPr txBox="1"/>
          <p:nvPr/>
        </p:nvSpPr>
        <p:spPr>
          <a:xfrm>
            <a:off x="2331154" y="3540716"/>
            <a:ext cx="4138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400" dirty="0">
                <a:solidFill>
                  <a:schemeClr val="tx1"/>
                </a:solidFill>
                <a:latin typeface="+mn-lt"/>
                <a:ea typeface="IBM Plex Sans" charset="0"/>
                <a:cs typeface="IBM Plex Sans" charset="0"/>
              </a:rPr>
              <a:t>2U</a:t>
            </a: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298CF7F6-8F85-4136-8F16-C35BDECA8B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208" y="1566262"/>
            <a:ext cx="2649141" cy="474282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FF79A521-564A-47AB-BC9B-4AA611A3CD49}"/>
              </a:ext>
            </a:extLst>
          </p:cNvPr>
          <p:cNvSpPr txBox="1"/>
          <p:nvPr/>
        </p:nvSpPr>
        <p:spPr>
          <a:xfrm>
            <a:off x="1711818" y="1269618"/>
            <a:ext cx="12738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effectLst/>
                <a:ea typeface="Times New Roman" panose="02020603050405020304" pitchFamily="18" charset="0"/>
              </a:rPr>
              <a:t>9105-22B</a:t>
            </a:r>
            <a:endParaRPr lang="en-GB" dirty="0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5A89D347-4473-4570-8B0E-E89685F644B8}"/>
              </a:ext>
            </a:extLst>
          </p:cNvPr>
          <p:cNvSpPr/>
          <p:nvPr/>
        </p:nvSpPr>
        <p:spPr bwMode="auto">
          <a:xfrm>
            <a:off x="8866883" y="2176242"/>
            <a:ext cx="664582" cy="1230284"/>
          </a:xfrm>
          <a:prstGeom prst="rect">
            <a:avLst/>
          </a:prstGeom>
          <a:solidFill>
            <a:srgbClr val="4472C4"/>
          </a:solidFill>
          <a:ln w="19050">
            <a:solidFill>
              <a:schemeClr val="accent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122" name="Picture 2">
            <a:extLst>
              <a:ext uri="{FF2B5EF4-FFF2-40B4-BE49-F238E27FC236}">
                <a16:creationId xmlns:a16="http://schemas.microsoft.com/office/drawing/2014/main" id="{ED7ACDDB-40A6-45AF-BDEE-B42F906FF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2046" y="1843094"/>
            <a:ext cx="2065866" cy="1453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5" name="TextBox 124">
            <a:extLst>
              <a:ext uri="{FF2B5EF4-FFF2-40B4-BE49-F238E27FC236}">
                <a16:creationId xmlns:a16="http://schemas.microsoft.com/office/drawing/2014/main" id="{34DDC56A-EA42-4705-ACAD-45658929A2E3}"/>
              </a:ext>
            </a:extLst>
          </p:cNvPr>
          <p:cNvSpPr txBox="1"/>
          <p:nvPr/>
        </p:nvSpPr>
        <p:spPr>
          <a:xfrm>
            <a:off x="2934415" y="3610803"/>
            <a:ext cx="2660385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Lower List Prices </a:t>
            </a:r>
            <a:r>
              <a:rPr lang="en-GB" dirty="0"/>
              <a:t>with higher performance = a massive saving in</a:t>
            </a:r>
            <a:br>
              <a:rPr lang="en-GB" dirty="0"/>
            </a:br>
            <a:r>
              <a:rPr lang="en-GB" b="1" dirty="0"/>
              <a:t>”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Bangs per Buck</a:t>
            </a:r>
            <a:r>
              <a:rPr lang="en-GB" b="1" dirty="0"/>
              <a:t>”</a:t>
            </a:r>
            <a:br>
              <a:rPr lang="en-GB" b="1" dirty="0"/>
            </a:br>
            <a:r>
              <a:rPr lang="en-GB" b="1" dirty="0"/>
              <a:t>  </a:t>
            </a:r>
            <a:r>
              <a:rPr lang="en-GB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€$£</a:t>
            </a:r>
            <a:br>
              <a:rPr lang="en-GB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20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Sustainable</a:t>
            </a:r>
            <a:b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dirty="0"/>
              <a:t>Less energy use over </a:t>
            </a:r>
            <a:r>
              <a:rPr lang="en-GB" sz="1600" dirty="0"/>
              <a:t>POWER9</a:t>
            </a:r>
            <a:r>
              <a:rPr lang="en-GB" dirty="0"/>
              <a:t> and Titanium power supplies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6" name="Arrow: Right 125">
            <a:extLst>
              <a:ext uri="{FF2B5EF4-FFF2-40B4-BE49-F238E27FC236}">
                <a16:creationId xmlns:a16="http://schemas.microsoft.com/office/drawing/2014/main" id="{C2169C50-F545-43C8-B96F-2B03F6877F86}"/>
              </a:ext>
            </a:extLst>
          </p:cNvPr>
          <p:cNvSpPr/>
          <p:nvPr/>
        </p:nvSpPr>
        <p:spPr bwMode="auto">
          <a:xfrm rot="16200000">
            <a:off x="4825822" y="4635723"/>
            <a:ext cx="586878" cy="556882"/>
          </a:xfrm>
          <a:prstGeom prst="rightArrow">
            <a:avLst/>
          </a:prstGeom>
          <a:solidFill>
            <a:schemeClr val="accent2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A28D41CF-9B38-4F1A-A75B-ACE494EEA4F6}"/>
              </a:ext>
            </a:extLst>
          </p:cNvPr>
          <p:cNvSpPr txBox="1"/>
          <p:nvPr/>
        </p:nvSpPr>
        <p:spPr>
          <a:xfrm rot="20191319">
            <a:off x="5610559" y="1902666"/>
            <a:ext cx="8627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IBM Plex Sans" charset="0"/>
                <a:cs typeface="IBM Plex Sans" charset="0"/>
              </a:rPr>
              <a:t>OMI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99A57372-890E-477F-AC7F-C4910A8E6E31}"/>
              </a:ext>
            </a:extLst>
          </p:cNvPr>
          <p:cNvSpPr txBox="1"/>
          <p:nvPr/>
        </p:nvSpPr>
        <p:spPr>
          <a:xfrm rot="20191319">
            <a:off x="5564113" y="2191364"/>
            <a:ext cx="21403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IBM Plex Sans" charset="0"/>
                <a:cs typeface="IBM Plex Sans" charset="0"/>
              </a:rPr>
              <a:t>2</a:t>
            </a:r>
            <a:r>
              <a:rPr lang="en-GB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IBM Plex Sans" charset="0"/>
                <a:cs typeface="IBM Plex Sans" charset="0"/>
              </a:rPr>
              <a:t> TB - 9</a:t>
            </a:r>
            <a:r>
              <a:rPr lang="en-GB" sz="24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IBM Plex Sans" charset="0"/>
                <a:cs typeface="IBM Plex Sans" charset="0"/>
              </a:rPr>
              <a:t>th</a:t>
            </a:r>
            <a:r>
              <a:rPr lang="en-GB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IBM Plex Sans" charset="0"/>
                <a:cs typeface="IBM Plex Sans" charset="0"/>
              </a:rPr>
              <a:t> Dec</a:t>
            </a:r>
          </a:p>
          <a:p>
            <a:pPr algn="l"/>
            <a:r>
              <a:rPr lang="en-GB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IBM Plex Sans" charset="0"/>
                <a:cs typeface="IBM Plex Sans" charset="0"/>
              </a:rPr>
              <a:t>Initially = 1 TB</a:t>
            </a:r>
          </a:p>
        </p:txBody>
      </p:sp>
      <p:sp>
        <p:nvSpPr>
          <p:cNvPr id="129" name="Text Placeholder 2">
            <a:extLst>
              <a:ext uri="{FF2B5EF4-FFF2-40B4-BE49-F238E27FC236}">
                <a16:creationId xmlns:a16="http://schemas.microsoft.com/office/drawing/2014/main" id="{97E73831-F364-46CD-AA61-DD6C243EE285}"/>
              </a:ext>
            </a:extLst>
          </p:cNvPr>
          <p:cNvSpPr txBox="1">
            <a:spLocks/>
          </p:cNvSpPr>
          <p:nvPr/>
        </p:nvSpPr>
        <p:spPr>
          <a:xfrm>
            <a:off x="10074832" y="299732"/>
            <a:ext cx="2184319" cy="301407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lnSpc>
                <a:spcPct val="100000"/>
              </a:lnSpc>
              <a:spcBef>
                <a:spcPts val="1467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IBM Plex Sans" pitchFamily="2" charset="2"/>
              <a:buNone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228597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457195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838190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 baseline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071020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111575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6pPr>
            <a:lvl7pPr marL="2594990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7pPr>
            <a:lvl8pPr marL="3078403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8pPr>
            <a:lvl9pPr marL="3561818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9pPr>
          </a:lstStyle>
          <a:p>
            <a:r>
              <a:rPr lang="en-GB" sz="2000" b="1" kern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CPU Options</a:t>
            </a:r>
            <a:br>
              <a:rPr lang="en-GB" sz="1800" kern="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GB" sz="1800" kern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- 1 or 2 Power10</a:t>
            </a:r>
            <a:br>
              <a:rPr lang="en-GB" sz="1800" kern="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GB" sz="1800" kern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- 1 or 2 Sockets</a:t>
            </a:r>
            <a:br>
              <a:rPr lang="en-GB" sz="1800" kern="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GB" sz="1800" kern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Upgrade 1</a:t>
            </a:r>
            <a:r>
              <a:rPr lang="en-GB" sz="1800" kern="0" dirty="0">
                <a:solidFill>
                  <a:schemeClr val="tx1">
                    <a:lumMod val="95000"/>
                    <a:lumOff val="5000"/>
                  </a:schemeClr>
                </a:solidFill>
                <a:sym typeface="Wingdings" panose="05000000000000000000" pitchFamily="2" charset="2"/>
              </a:rPr>
              <a:t></a:t>
            </a:r>
            <a:r>
              <a:rPr lang="en-GB" sz="1800" kern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br>
              <a:rPr lang="en-GB" sz="1800" kern="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GB" sz="1800" kern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</a:t>
            </a:r>
            <a:br>
              <a:rPr lang="en-GB" sz="1800" kern="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GB" sz="1800" kern="0" dirty="0">
                <a:solidFill>
                  <a:srgbClr val="009900"/>
                </a:solidFill>
              </a:rPr>
              <a:t>Cores</a:t>
            </a:r>
            <a:r>
              <a:rPr lang="en-GB" sz="1800" kern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GB" sz="1800" kern="0" dirty="0">
                <a:solidFill>
                  <a:srgbClr val="A56EFF"/>
                </a:solidFill>
              </a:rPr>
              <a:t>Server</a:t>
            </a:r>
            <a:r>
              <a:rPr lang="en-GB" sz="1800" kern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GB" sz="1800" kern="0" dirty="0">
                <a:solidFill>
                  <a:srgbClr val="FF0000"/>
                </a:solidFill>
              </a:rPr>
              <a:t>GHz</a:t>
            </a:r>
            <a:br>
              <a:rPr lang="en-GB" sz="1800" kern="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GB" sz="1800" kern="0" dirty="0">
                <a:solidFill>
                  <a:srgbClr val="009900"/>
                </a:solidFill>
              </a:rPr>
              <a:t>in chip </a:t>
            </a:r>
            <a:r>
              <a:rPr lang="en-GB" sz="1800" kern="0" dirty="0">
                <a:solidFill>
                  <a:srgbClr val="A56EFF"/>
                </a:solidFill>
              </a:rPr>
              <a:t>cores</a:t>
            </a:r>
            <a:r>
              <a:rPr lang="en-GB" sz="1800" kern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br>
              <a:rPr lang="en-GB" sz="1800" kern="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GB" sz="1600" kern="0" dirty="0">
                <a:solidFill>
                  <a:srgbClr val="009900"/>
                </a:solidFill>
              </a:rPr>
              <a:t>   8        </a:t>
            </a:r>
            <a:r>
              <a:rPr lang="en-GB" sz="1600" kern="0" dirty="0">
                <a:solidFill>
                  <a:schemeClr val="bg1">
                    <a:lumMod val="50000"/>
                  </a:schemeClr>
                </a:solidFill>
              </a:rPr>
              <a:t>8 </a:t>
            </a:r>
            <a:r>
              <a:rPr lang="en-GB" sz="1600" kern="0" dirty="0">
                <a:solidFill>
                  <a:srgbClr val="009900"/>
                </a:solidFill>
              </a:rPr>
              <a:t>  </a:t>
            </a:r>
            <a:r>
              <a:rPr lang="en-GB" sz="1600" b="1" u="sng" kern="0" dirty="0">
                <a:solidFill>
                  <a:srgbClr val="A56EFF"/>
                </a:solidFill>
              </a:rPr>
              <a:t>16</a:t>
            </a:r>
            <a:r>
              <a:rPr lang="en-GB" sz="1600" kern="0" dirty="0">
                <a:solidFill>
                  <a:sysClr val="windowText" lastClr="000000"/>
                </a:solidFill>
              </a:rPr>
              <a:t>   </a:t>
            </a:r>
            <a:r>
              <a:rPr lang="en-GB" sz="1600" kern="0" dirty="0">
                <a:solidFill>
                  <a:srgbClr val="FF0000"/>
                </a:solidFill>
              </a:rPr>
              <a:t>3.9</a:t>
            </a:r>
            <a:br>
              <a:rPr lang="en-GB" sz="1600" kern="0" dirty="0">
                <a:solidFill>
                  <a:srgbClr val="FF6600"/>
                </a:solidFill>
              </a:rPr>
            </a:br>
            <a:r>
              <a:rPr lang="en-GB" sz="1600" kern="0" dirty="0">
                <a:solidFill>
                  <a:sysClr val="windowText" lastClr="000000"/>
                </a:solidFill>
              </a:rPr>
              <a:t>   </a:t>
            </a:r>
            <a:r>
              <a:rPr lang="en-GB" sz="1600" kern="0" dirty="0">
                <a:solidFill>
                  <a:srgbClr val="009900"/>
                </a:solidFill>
              </a:rPr>
              <a:t>4</a:t>
            </a:r>
            <a:r>
              <a:rPr lang="en-GB" sz="1600" kern="0" dirty="0">
                <a:solidFill>
                  <a:sysClr val="windowText" lastClr="000000"/>
                </a:solidFill>
              </a:rPr>
              <a:t>        </a:t>
            </a:r>
            <a:r>
              <a:rPr lang="en-GB" sz="1600" kern="0" dirty="0">
                <a:solidFill>
                  <a:schemeClr val="bg1">
                    <a:lumMod val="50000"/>
                  </a:schemeClr>
                </a:solidFill>
              </a:rPr>
              <a:t>4</a:t>
            </a:r>
            <a:r>
              <a:rPr lang="en-GB" sz="1600" kern="0" dirty="0">
                <a:solidFill>
                  <a:sysClr val="windowText" lastClr="000000"/>
                </a:solidFill>
              </a:rPr>
              <a:t>    </a:t>
            </a:r>
            <a:r>
              <a:rPr lang="en-GB" sz="1600" kern="0" dirty="0">
                <a:solidFill>
                  <a:srgbClr val="A56EFF"/>
                </a:solidFill>
              </a:rPr>
              <a:t>- </a:t>
            </a:r>
            <a:r>
              <a:rPr lang="en-GB" sz="1600" kern="0" dirty="0">
                <a:solidFill>
                  <a:sysClr val="windowText" lastClr="000000"/>
                </a:solidFill>
              </a:rPr>
              <a:t>    </a:t>
            </a:r>
            <a:r>
              <a:rPr lang="en-GB" sz="1600" kern="0" dirty="0">
                <a:solidFill>
                  <a:srgbClr val="FF0000"/>
                </a:solidFill>
              </a:rPr>
              <a:t>3.9</a:t>
            </a:r>
            <a:br>
              <a:rPr lang="en-GB" sz="1600" kern="0" dirty="0">
                <a:solidFill>
                  <a:srgbClr val="FF0000"/>
                </a:solidFill>
              </a:rPr>
            </a:br>
            <a:r>
              <a:rPr lang="en-GB" sz="1600" kern="0" dirty="0">
                <a:solidFill>
                  <a:srgbClr val="FF0000"/>
                </a:solidFill>
              </a:rPr>
              <a:t>         </a:t>
            </a:r>
            <a:r>
              <a:rPr lang="en-GB" sz="1600" kern="0" dirty="0">
                <a:solidFill>
                  <a:schemeClr val="bg1">
                    <a:lumMod val="50000"/>
                  </a:schemeClr>
                </a:solidFill>
              </a:rPr>
              <a:t>^ single socket</a:t>
            </a:r>
            <a:br>
              <a:rPr lang="en-GB" sz="1600" kern="0" dirty="0">
                <a:solidFill>
                  <a:srgbClr val="FF6600"/>
                </a:solidFill>
              </a:rPr>
            </a:br>
            <a:r>
              <a:rPr lang="en-GB" sz="1600" kern="0" dirty="0">
                <a:solidFill>
                  <a:srgbClr val="FF6600"/>
                </a:solidFill>
              </a:rPr>
              <a:t> 4 core=single socket</a:t>
            </a:r>
            <a:endParaRPr lang="en-GB" sz="1600" kern="0" dirty="0"/>
          </a:p>
        </p:txBody>
      </p:sp>
      <p:sp>
        <p:nvSpPr>
          <p:cNvPr id="130" name="Text Placeholder 2">
            <a:extLst>
              <a:ext uri="{FF2B5EF4-FFF2-40B4-BE49-F238E27FC236}">
                <a16:creationId xmlns:a16="http://schemas.microsoft.com/office/drawing/2014/main" id="{907EA47E-5703-4B3C-A306-13037464E60F}"/>
              </a:ext>
            </a:extLst>
          </p:cNvPr>
          <p:cNvSpPr txBox="1">
            <a:spLocks/>
          </p:cNvSpPr>
          <p:nvPr/>
        </p:nvSpPr>
        <p:spPr>
          <a:xfrm>
            <a:off x="7835815" y="3615140"/>
            <a:ext cx="2025031" cy="2011171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 marL="0" indent="0" algn="l" rtl="0" eaLnBrk="1" fontAlgn="base" hangingPunct="1">
              <a:lnSpc>
                <a:spcPct val="100000"/>
              </a:lnSpc>
              <a:spcBef>
                <a:spcPts val="1467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IBM Plex Sans" pitchFamily="2" charset="2"/>
              <a:buNone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228597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457195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838190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 baseline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071020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111575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6pPr>
            <a:lvl7pPr marL="2594990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7pPr>
            <a:lvl8pPr marL="3078403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8pPr>
            <a:lvl9pPr marL="3561818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9pPr>
          </a:lstStyle>
          <a:p>
            <a:r>
              <a:rPr lang="en-GB" sz="2000" b="1" kern="0" dirty="0">
                <a:solidFill>
                  <a:srgbClr val="FF0000"/>
                </a:solidFill>
              </a:rPr>
              <a:t>eSCM</a:t>
            </a:r>
            <a:r>
              <a:rPr lang="en-GB" sz="2000" b="1" kern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br>
              <a:rPr lang="en-GB" sz="2000" b="1" kern="0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GB" sz="2000" kern="0" dirty="0"/>
              <a:t>“Entry Single Chip Module” </a:t>
            </a:r>
            <a:br>
              <a:rPr lang="en-GB" sz="2000" kern="0" dirty="0"/>
            </a:br>
            <a:r>
              <a:rPr lang="en-GB" sz="2000" kern="0" dirty="0">
                <a:sym typeface="Wingdings" panose="05000000000000000000" pitchFamily="2" charset="2"/>
              </a:rPr>
              <a:t> </a:t>
            </a:r>
            <a:r>
              <a:rPr lang="en-GB" sz="2000" kern="0" dirty="0"/>
              <a:t>one Power10 chip with a PCIe switch for I/O</a:t>
            </a:r>
          </a:p>
          <a:p>
            <a:r>
              <a:rPr lang="en-GB" sz="1800" b="1" kern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No Remote I/O slots</a:t>
            </a:r>
            <a:endParaRPr lang="en-GB" sz="1800" kern="0" dirty="0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B0B2FE7F-C750-4CD7-88ED-BE695C508984}"/>
              </a:ext>
            </a:extLst>
          </p:cNvPr>
          <p:cNvSpPr/>
          <p:nvPr/>
        </p:nvSpPr>
        <p:spPr bwMode="auto">
          <a:xfrm>
            <a:off x="8104074" y="2176242"/>
            <a:ext cx="664582" cy="1230284"/>
          </a:xfrm>
          <a:prstGeom prst="rect">
            <a:avLst/>
          </a:prstGeom>
          <a:solidFill>
            <a:srgbClr val="4472C4"/>
          </a:solidFill>
          <a:ln w="19050">
            <a:solidFill>
              <a:schemeClr val="accent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32" name="Text Placeholder 2">
            <a:extLst>
              <a:ext uri="{FF2B5EF4-FFF2-40B4-BE49-F238E27FC236}">
                <a16:creationId xmlns:a16="http://schemas.microsoft.com/office/drawing/2014/main" id="{7BB1B3C9-CC28-4248-AB00-269F91ED5560}"/>
              </a:ext>
            </a:extLst>
          </p:cNvPr>
          <p:cNvSpPr txBox="1">
            <a:spLocks/>
          </p:cNvSpPr>
          <p:nvPr/>
        </p:nvSpPr>
        <p:spPr>
          <a:xfrm>
            <a:off x="5318642" y="299885"/>
            <a:ext cx="2529444" cy="366907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lnSpc>
                <a:spcPct val="100000"/>
              </a:lnSpc>
              <a:spcBef>
                <a:spcPts val="1467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IBM Plex Sans" pitchFamily="2" charset="2"/>
              <a:buNone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228597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457195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838190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 baseline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071020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111575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6pPr>
            <a:lvl7pPr marL="2594990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7pPr>
            <a:lvl8pPr marL="3078403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8pPr>
            <a:lvl9pPr marL="3561818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9pPr>
          </a:lstStyle>
          <a:p>
            <a:r>
              <a:rPr lang="en-GB" sz="2000" b="1" kern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Memory Bandwidth</a:t>
            </a:r>
            <a:endParaRPr lang="en-GB" sz="5400" b="1" kern="0" dirty="0">
              <a:solidFill>
                <a:srgbClr val="009900"/>
              </a:solidFill>
            </a:endParaRPr>
          </a:p>
        </p:txBody>
      </p:sp>
      <p:sp>
        <p:nvSpPr>
          <p:cNvPr id="133" name="Text Placeholder 2">
            <a:extLst>
              <a:ext uri="{FF2B5EF4-FFF2-40B4-BE49-F238E27FC236}">
                <a16:creationId xmlns:a16="http://schemas.microsoft.com/office/drawing/2014/main" id="{F3463A8B-8EC0-4904-B001-22753A2AEC1A}"/>
              </a:ext>
            </a:extLst>
          </p:cNvPr>
          <p:cNvSpPr txBox="1">
            <a:spLocks/>
          </p:cNvSpPr>
          <p:nvPr/>
        </p:nvSpPr>
        <p:spPr>
          <a:xfrm>
            <a:off x="5984718" y="502408"/>
            <a:ext cx="1496380" cy="366907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lnSpc>
                <a:spcPct val="100000"/>
              </a:lnSpc>
              <a:spcBef>
                <a:spcPts val="1467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IBM Plex Sans" pitchFamily="2" charset="2"/>
              <a:buNone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228597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457195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838190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 baseline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071020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111575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6pPr>
            <a:lvl7pPr marL="2594990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7pPr>
            <a:lvl8pPr marL="3078403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8pPr>
            <a:lvl9pPr marL="3561818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9pPr>
          </a:lstStyle>
          <a:p>
            <a:endParaRPr lang="en-GB" sz="2000" kern="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4" name="Text Placeholder 2">
            <a:extLst>
              <a:ext uri="{FF2B5EF4-FFF2-40B4-BE49-F238E27FC236}">
                <a16:creationId xmlns:a16="http://schemas.microsoft.com/office/drawing/2014/main" id="{74B80D23-79A7-463E-9C20-05A68591032B}"/>
              </a:ext>
            </a:extLst>
          </p:cNvPr>
          <p:cNvSpPr txBox="1">
            <a:spLocks/>
          </p:cNvSpPr>
          <p:nvPr/>
        </p:nvSpPr>
        <p:spPr>
          <a:xfrm>
            <a:off x="5456812" y="438563"/>
            <a:ext cx="2529444" cy="136484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lnSpc>
                <a:spcPct val="100000"/>
              </a:lnSpc>
              <a:spcBef>
                <a:spcPts val="1467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IBM Plex Sans" pitchFamily="2" charset="2"/>
              <a:buNone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228597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457195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838190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 baseline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071020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111575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6pPr>
            <a:lvl7pPr marL="2594990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7pPr>
            <a:lvl8pPr marL="3078403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8pPr>
            <a:lvl9pPr marL="3561818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9pPr>
          </a:lstStyle>
          <a:p>
            <a:r>
              <a:rPr lang="en-GB" sz="2000" b="1" kern="0" dirty="0">
                <a:solidFill>
                  <a:srgbClr val="009900"/>
                </a:solidFill>
              </a:rPr>
              <a:t>Up</a:t>
            </a:r>
            <a:r>
              <a:rPr lang="en-GB" sz="5400" b="1" kern="0" dirty="0">
                <a:solidFill>
                  <a:srgbClr val="009900"/>
                </a:solidFill>
              </a:rPr>
              <a:t>100%</a:t>
            </a:r>
            <a:br>
              <a:rPr lang="en-GB" sz="2000" b="1" kern="0" dirty="0">
                <a:solidFill>
                  <a:srgbClr val="009900"/>
                </a:solidFill>
              </a:rPr>
            </a:br>
            <a:r>
              <a:rPr lang="en-GB" sz="1800" b="1" kern="0" dirty="0">
                <a:solidFill>
                  <a:srgbClr val="009900"/>
                </a:solidFill>
              </a:rPr>
              <a:t>16/32/64/</a:t>
            </a:r>
            <a:r>
              <a:rPr lang="en-GB" sz="1800" b="1" kern="0" dirty="0">
                <a:solidFill>
                  <a:schemeClr val="bg1">
                    <a:lumMod val="75000"/>
                  </a:schemeClr>
                </a:solidFill>
              </a:rPr>
              <a:t>128</a:t>
            </a:r>
            <a:r>
              <a:rPr lang="en-GB" sz="1800" b="1" kern="0" dirty="0">
                <a:solidFill>
                  <a:srgbClr val="009900"/>
                </a:solidFill>
              </a:rPr>
              <a:t> GB</a:t>
            </a:r>
            <a:br>
              <a:rPr lang="en-GB" sz="1800" b="1" kern="0" dirty="0">
                <a:solidFill>
                  <a:srgbClr val="009900"/>
                </a:solidFill>
              </a:rPr>
            </a:br>
            <a:r>
              <a:rPr lang="en-GB" sz="1800" b="1" kern="0" dirty="0">
                <a:solidFill>
                  <a:srgbClr val="009900"/>
                </a:solidFill>
              </a:rPr>
              <a:t>16 DDIMM OMI slots</a:t>
            </a:r>
          </a:p>
        </p:txBody>
      </p:sp>
      <p:sp>
        <p:nvSpPr>
          <p:cNvPr id="135" name="Text Placeholder 2">
            <a:extLst>
              <a:ext uri="{FF2B5EF4-FFF2-40B4-BE49-F238E27FC236}">
                <a16:creationId xmlns:a16="http://schemas.microsoft.com/office/drawing/2014/main" id="{119B0E0A-D1FF-49DC-B695-5F2F7FBB8664}"/>
              </a:ext>
            </a:extLst>
          </p:cNvPr>
          <p:cNvSpPr txBox="1">
            <a:spLocks/>
          </p:cNvSpPr>
          <p:nvPr/>
        </p:nvSpPr>
        <p:spPr>
          <a:xfrm>
            <a:off x="2892632" y="301960"/>
            <a:ext cx="2609132" cy="41825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lnSpc>
                <a:spcPct val="100000"/>
              </a:lnSpc>
              <a:spcBef>
                <a:spcPts val="1467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IBM Plex Sans" pitchFamily="2" charset="2"/>
              <a:buNone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228597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457195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838190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 baseline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071020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111575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6pPr>
            <a:lvl7pPr marL="2594990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7pPr>
            <a:lvl8pPr marL="3078403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8pPr>
            <a:lvl9pPr marL="3561818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9pPr>
          </a:lstStyle>
          <a:p>
            <a:r>
              <a:rPr lang="en-GB" sz="2000" b="1" kern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Performance rPerf</a:t>
            </a:r>
            <a:br>
              <a:rPr lang="en-GB" sz="2000" b="1" kern="0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endParaRPr lang="en-GB" sz="300" kern="0" dirty="0">
              <a:solidFill>
                <a:srgbClr val="FF0000"/>
              </a:solidFill>
            </a:endParaRPr>
          </a:p>
        </p:txBody>
      </p:sp>
      <p:sp>
        <p:nvSpPr>
          <p:cNvPr id="136" name="Text Placeholder 2">
            <a:extLst>
              <a:ext uri="{FF2B5EF4-FFF2-40B4-BE49-F238E27FC236}">
                <a16:creationId xmlns:a16="http://schemas.microsoft.com/office/drawing/2014/main" id="{B1819F50-EA26-46C0-BCFD-A4035976964F}"/>
              </a:ext>
            </a:extLst>
          </p:cNvPr>
          <p:cNvSpPr txBox="1">
            <a:spLocks/>
          </p:cNvSpPr>
          <p:nvPr/>
        </p:nvSpPr>
        <p:spPr>
          <a:xfrm>
            <a:off x="2985668" y="480335"/>
            <a:ext cx="2609132" cy="1245566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lnSpc>
                <a:spcPct val="100000"/>
              </a:lnSpc>
              <a:spcBef>
                <a:spcPts val="1467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IBM Plex Sans" pitchFamily="2" charset="2"/>
              <a:buNone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228597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457195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838190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 baseline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071020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111575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6pPr>
            <a:lvl7pPr marL="2594990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7pPr>
            <a:lvl8pPr marL="3078403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8pPr>
            <a:lvl9pPr marL="3561818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9pPr>
          </a:lstStyle>
          <a:p>
            <a:r>
              <a:rPr lang="en-GB" sz="2000" b="1" kern="0" dirty="0">
                <a:solidFill>
                  <a:srgbClr val="009900"/>
                </a:solidFill>
              </a:rPr>
              <a:t>Up </a:t>
            </a:r>
            <a:r>
              <a:rPr lang="en-GB" sz="5400" b="1" kern="0" dirty="0">
                <a:solidFill>
                  <a:srgbClr val="009900"/>
                </a:solidFill>
              </a:rPr>
              <a:t>23%</a:t>
            </a:r>
            <a:br>
              <a:rPr lang="en-GB" sz="5400" b="1" kern="0" dirty="0">
                <a:solidFill>
                  <a:srgbClr val="009900"/>
                </a:solidFill>
              </a:rPr>
            </a:br>
            <a:r>
              <a:rPr lang="en-GB" sz="1800" b="1" kern="0" dirty="0">
                <a:solidFill>
                  <a:srgbClr val="C00000"/>
                </a:solidFill>
              </a:rPr>
              <a:t>Max rPerf = 478</a:t>
            </a:r>
            <a:endParaRPr lang="en-GB" sz="300" kern="0" dirty="0">
              <a:solidFill>
                <a:srgbClr val="FF0000"/>
              </a:solidFill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BED59419-2A80-4C8F-922C-20D8971B8B7A}"/>
              </a:ext>
            </a:extLst>
          </p:cNvPr>
          <p:cNvSpPr txBox="1"/>
          <p:nvPr/>
        </p:nvSpPr>
        <p:spPr>
          <a:xfrm>
            <a:off x="7883735" y="1231689"/>
            <a:ext cx="19335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kern="0" dirty="0"/>
              <a:t>- 1 or 2 sockets</a:t>
            </a:r>
          </a:p>
          <a:p>
            <a:r>
              <a:rPr lang="en-GB" b="1" kern="0" dirty="0"/>
              <a:t>- 1 hop design</a:t>
            </a:r>
            <a:endParaRPr lang="en-GB" dirty="0"/>
          </a:p>
        </p:txBody>
      </p:sp>
      <p:sp>
        <p:nvSpPr>
          <p:cNvPr id="138" name="Text Placeholder 2">
            <a:extLst>
              <a:ext uri="{FF2B5EF4-FFF2-40B4-BE49-F238E27FC236}">
                <a16:creationId xmlns:a16="http://schemas.microsoft.com/office/drawing/2014/main" id="{430BED8C-A939-45B6-BC48-E908F15E5E71}"/>
              </a:ext>
            </a:extLst>
          </p:cNvPr>
          <p:cNvSpPr txBox="1">
            <a:spLocks/>
          </p:cNvSpPr>
          <p:nvPr/>
        </p:nvSpPr>
        <p:spPr>
          <a:xfrm>
            <a:off x="7821546" y="303351"/>
            <a:ext cx="2353407" cy="363442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lnSpc>
                <a:spcPct val="100000"/>
              </a:lnSpc>
              <a:spcBef>
                <a:spcPts val="1467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IBM Plex Sans" pitchFamily="2" charset="2"/>
              <a:buNone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228597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457195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838190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 baseline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071020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111575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6pPr>
            <a:lvl7pPr marL="2594990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7pPr>
            <a:lvl8pPr marL="3078403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8pPr>
            <a:lvl9pPr marL="3561818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9pPr>
          </a:lstStyle>
          <a:p>
            <a:r>
              <a:rPr lang="en-GB" sz="2000" b="1" kern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SMP Fabric GB/s</a:t>
            </a:r>
            <a:endParaRPr lang="en-GB" sz="6000" kern="0" dirty="0">
              <a:solidFill>
                <a:srgbClr val="009900"/>
              </a:solidFill>
            </a:endParaRPr>
          </a:p>
        </p:txBody>
      </p:sp>
      <p:sp>
        <p:nvSpPr>
          <p:cNvPr id="139" name="Text Placeholder 2">
            <a:extLst>
              <a:ext uri="{FF2B5EF4-FFF2-40B4-BE49-F238E27FC236}">
                <a16:creationId xmlns:a16="http://schemas.microsoft.com/office/drawing/2014/main" id="{4C84A6D5-5233-48C2-87DE-37C4CBAED946}"/>
              </a:ext>
            </a:extLst>
          </p:cNvPr>
          <p:cNvSpPr txBox="1">
            <a:spLocks/>
          </p:cNvSpPr>
          <p:nvPr/>
        </p:nvSpPr>
        <p:spPr>
          <a:xfrm>
            <a:off x="9106976" y="359286"/>
            <a:ext cx="787689" cy="41121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lnSpc>
                <a:spcPct val="100000"/>
              </a:lnSpc>
              <a:spcBef>
                <a:spcPts val="1467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IBM Plex Sans" pitchFamily="2" charset="2"/>
              <a:buNone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228597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457195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838190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 baseline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071020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111575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6pPr>
            <a:lvl7pPr marL="2594990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7pPr>
            <a:lvl8pPr marL="3078403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8pPr>
            <a:lvl9pPr marL="3561818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9pPr>
          </a:lstStyle>
          <a:p>
            <a:endParaRPr lang="en-GB" sz="6000" kern="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0" name="Text Placeholder 2">
            <a:extLst>
              <a:ext uri="{FF2B5EF4-FFF2-40B4-BE49-F238E27FC236}">
                <a16:creationId xmlns:a16="http://schemas.microsoft.com/office/drawing/2014/main" id="{6084ECAD-6AA3-4A11-874A-0CB1FA547DBA}"/>
              </a:ext>
            </a:extLst>
          </p:cNvPr>
          <p:cNvSpPr txBox="1">
            <a:spLocks/>
          </p:cNvSpPr>
          <p:nvPr/>
        </p:nvSpPr>
        <p:spPr>
          <a:xfrm>
            <a:off x="7906321" y="465274"/>
            <a:ext cx="2353407" cy="826913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lnSpc>
                <a:spcPct val="100000"/>
              </a:lnSpc>
              <a:spcBef>
                <a:spcPts val="1467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IBM Plex Sans" pitchFamily="2" charset="2"/>
              <a:buNone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228597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457195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838190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 baseline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071020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111575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6pPr>
            <a:lvl7pPr marL="2594990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7pPr>
            <a:lvl8pPr marL="3078403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8pPr>
            <a:lvl9pPr marL="3561818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9pPr>
          </a:lstStyle>
          <a:p>
            <a:r>
              <a:rPr lang="en-GB" sz="2000" b="1" kern="0" dirty="0">
                <a:solidFill>
                  <a:srgbClr val="009900"/>
                </a:solidFill>
              </a:rPr>
              <a:t>Up</a:t>
            </a:r>
            <a:r>
              <a:rPr lang="en-GB" sz="5400" b="1" kern="0" dirty="0">
                <a:solidFill>
                  <a:srgbClr val="009900"/>
                </a:solidFill>
              </a:rPr>
              <a:t>100%</a:t>
            </a:r>
            <a:endParaRPr lang="en-GB" sz="6000" kern="0" dirty="0">
              <a:solidFill>
                <a:srgbClr val="009900"/>
              </a:solidFill>
            </a:endParaRPr>
          </a:p>
        </p:txBody>
      </p:sp>
      <p:sp>
        <p:nvSpPr>
          <p:cNvPr id="141" name="Text Placeholder 2">
            <a:extLst>
              <a:ext uri="{FF2B5EF4-FFF2-40B4-BE49-F238E27FC236}">
                <a16:creationId xmlns:a16="http://schemas.microsoft.com/office/drawing/2014/main" id="{B4CD0DBB-0B9A-4302-A767-FC30EDA22445}"/>
              </a:ext>
            </a:extLst>
          </p:cNvPr>
          <p:cNvSpPr txBox="1">
            <a:spLocks/>
          </p:cNvSpPr>
          <p:nvPr/>
        </p:nvSpPr>
        <p:spPr>
          <a:xfrm>
            <a:off x="9929291" y="3645087"/>
            <a:ext cx="2353407" cy="3080789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lnSpc>
                <a:spcPct val="100000"/>
              </a:lnSpc>
              <a:spcBef>
                <a:spcPts val="1467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IBM Plex Sans" pitchFamily="2" charset="2"/>
              <a:buNone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228597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457195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838190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 baseline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071020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111575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6pPr>
            <a:lvl7pPr marL="2594990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7pPr>
            <a:lvl8pPr marL="3078403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8pPr>
            <a:lvl9pPr marL="3561818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9pPr>
          </a:lstStyle>
          <a:p>
            <a:r>
              <a:rPr lang="en-GB" sz="2000" b="1" kern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PCIe Gen5 Adapters slots</a:t>
            </a:r>
            <a:br>
              <a:rPr lang="en-GB" sz="2000" b="1" kern="0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GB" sz="1400" b="1" kern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Supporting Gen4 &amp; 3</a:t>
            </a:r>
            <a:br>
              <a:rPr lang="en-GB" sz="1400" b="1" kern="0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GB" sz="1800" b="1" kern="0" dirty="0"/>
              <a:t>Total 10 PCIe slots </a:t>
            </a:r>
            <a:br>
              <a:rPr lang="en-GB" sz="1600" b="1" kern="0" dirty="0"/>
            </a:br>
            <a:r>
              <a:rPr lang="en-GB" sz="1600" kern="0" dirty="0"/>
              <a:t>4 = Gen5x8 [Gen4x16]</a:t>
            </a:r>
            <a:br>
              <a:rPr lang="en-GB" sz="1600" kern="0" dirty="0"/>
            </a:br>
            <a:r>
              <a:rPr lang="en-GB" sz="1600" kern="0" dirty="0"/>
              <a:t>4 = Gen5x8</a:t>
            </a:r>
            <a:br>
              <a:rPr lang="en-GB" sz="1600" kern="0" dirty="0"/>
            </a:br>
            <a:r>
              <a:rPr lang="en-GB" sz="1600" kern="0" dirty="0"/>
              <a:t>2 = Gen4x8</a:t>
            </a:r>
            <a:br>
              <a:rPr lang="en-GB" sz="1600" kern="0" dirty="0"/>
            </a:br>
            <a:r>
              <a:rPr lang="en-GB" sz="1050" kern="0" dirty="0"/>
              <a:t> </a:t>
            </a:r>
            <a:br>
              <a:rPr lang="en-GB" sz="1600" kern="0" dirty="0"/>
            </a:br>
            <a:r>
              <a:rPr lang="en-GB" sz="1400" kern="0" dirty="0"/>
              <a:t>Concurrent maintenance using HMC process</a:t>
            </a:r>
            <a:br>
              <a:rPr lang="en-GB" sz="1400" kern="0" dirty="0"/>
            </a:br>
            <a:endParaRPr lang="en-GB" sz="2000" kern="0" dirty="0"/>
          </a:p>
        </p:txBody>
      </p:sp>
      <p:cxnSp>
        <p:nvCxnSpPr>
          <p:cNvPr id="142" name="Straight Arrow Connector 141">
            <a:extLst>
              <a:ext uri="{FF2B5EF4-FFF2-40B4-BE49-F238E27FC236}">
                <a16:creationId xmlns:a16="http://schemas.microsoft.com/office/drawing/2014/main" id="{95243696-5605-4764-9AF5-53A5EB286D8B}"/>
              </a:ext>
            </a:extLst>
          </p:cNvPr>
          <p:cNvCxnSpPr>
            <a:cxnSpLocks/>
            <a:endCxn id="158" idx="2"/>
          </p:cNvCxnSpPr>
          <p:nvPr/>
        </p:nvCxnSpPr>
        <p:spPr bwMode="auto">
          <a:xfrm flipV="1">
            <a:off x="8427833" y="3294304"/>
            <a:ext cx="2" cy="320836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53E21A10-A0F1-4661-A0CB-8D00FA0062A0}"/>
              </a:ext>
            </a:extLst>
          </p:cNvPr>
          <p:cNvCxnSpPr>
            <a:cxnSpLocks/>
          </p:cNvCxnSpPr>
          <p:nvPr/>
        </p:nvCxnSpPr>
        <p:spPr bwMode="auto">
          <a:xfrm flipV="1">
            <a:off x="9190641" y="3291057"/>
            <a:ext cx="2" cy="320836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4" name="Text Placeholder 2">
            <a:extLst>
              <a:ext uri="{FF2B5EF4-FFF2-40B4-BE49-F238E27FC236}">
                <a16:creationId xmlns:a16="http://schemas.microsoft.com/office/drawing/2014/main" id="{8DA2FD72-B90E-47B5-AC7D-6F8224C4DD79}"/>
              </a:ext>
            </a:extLst>
          </p:cNvPr>
          <p:cNvSpPr txBox="1">
            <a:spLocks/>
          </p:cNvSpPr>
          <p:nvPr/>
        </p:nvSpPr>
        <p:spPr>
          <a:xfrm>
            <a:off x="5562251" y="3570249"/>
            <a:ext cx="2210524" cy="3111064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lnSpc>
                <a:spcPct val="100000"/>
              </a:lnSpc>
              <a:spcBef>
                <a:spcPts val="1467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IBM Plex Sans" pitchFamily="2" charset="2"/>
              <a:buNone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228597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457195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838190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 baseline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071020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111575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6pPr>
            <a:lvl7pPr marL="2594990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7pPr>
            <a:lvl8pPr marL="3078403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8pPr>
            <a:lvl9pPr marL="3561818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9pPr>
          </a:lstStyle>
          <a:p>
            <a:r>
              <a:rPr lang="en-GB" sz="2000" b="1" kern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Storage Internal</a:t>
            </a:r>
            <a:br>
              <a:rPr lang="en-GB" sz="2000" b="1" kern="0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GB" sz="1600" kern="0" dirty="0"/>
              <a:t>- 8 NVMe SSD each pair assignable to a VM or VIOS</a:t>
            </a:r>
            <a:br>
              <a:rPr lang="en-GB" sz="1600" kern="0" dirty="0"/>
            </a:br>
            <a:r>
              <a:rPr lang="en-GB" sz="1600" kern="0" dirty="0"/>
              <a:t>- 0.8 TB to 6.4 TB</a:t>
            </a:r>
            <a:br>
              <a:rPr lang="en-GB" sz="1600" kern="0" dirty="0"/>
            </a:br>
            <a:r>
              <a:rPr lang="en-GB" sz="1600" kern="0" dirty="0"/>
              <a:t>- Total 51 TB</a:t>
            </a:r>
            <a:br>
              <a:rPr lang="en-GB" sz="1600" kern="0" dirty="0"/>
            </a:br>
            <a:r>
              <a:rPr lang="en-GB" sz="1600" kern="0" dirty="0"/>
              <a:t>- each NVMe bay</a:t>
            </a:r>
            <a:br>
              <a:rPr lang="en-GB" sz="1600" kern="0" dirty="0"/>
            </a:br>
            <a:r>
              <a:rPr lang="en-GB" sz="1600" kern="0" dirty="0"/>
              <a:t>   uses a PCIe slot</a:t>
            </a:r>
            <a:br>
              <a:rPr lang="en-GB" sz="6000" kern="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GB" sz="2000" b="1" kern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Storage External</a:t>
            </a:r>
            <a:br>
              <a:rPr lang="en-GB" sz="2000" b="1" kern="0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GB" sz="1600" kern="0" dirty="0"/>
              <a:t>Using P9 remote SAS I/O drawers</a:t>
            </a:r>
            <a:endParaRPr lang="en-GB" sz="2000" kern="0" dirty="0"/>
          </a:p>
        </p:txBody>
      </p:sp>
      <p:sp>
        <p:nvSpPr>
          <p:cNvPr id="145" name="Arrow: Right 144">
            <a:extLst>
              <a:ext uri="{FF2B5EF4-FFF2-40B4-BE49-F238E27FC236}">
                <a16:creationId xmlns:a16="http://schemas.microsoft.com/office/drawing/2014/main" id="{3C2C5332-598F-4C72-B8D1-0C76392B83B9}"/>
              </a:ext>
            </a:extLst>
          </p:cNvPr>
          <p:cNvSpPr/>
          <p:nvPr/>
        </p:nvSpPr>
        <p:spPr bwMode="auto">
          <a:xfrm rot="16200000">
            <a:off x="4425116" y="5246687"/>
            <a:ext cx="586878" cy="556882"/>
          </a:xfrm>
          <a:prstGeom prst="rightArrow">
            <a:avLst/>
          </a:prstGeom>
          <a:solidFill>
            <a:srgbClr val="009900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A1AC9249-64FB-4F44-BAD8-2E9AC446D19D}"/>
              </a:ext>
            </a:extLst>
          </p:cNvPr>
          <p:cNvGrpSpPr/>
          <p:nvPr/>
        </p:nvGrpSpPr>
        <p:grpSpPr>
          <a:xfrm>
            <a:off x="8427833" y="2551607"/>
            <a:ext cx="774393" cy="563587"/>
            <a:chOff x="846104" y="5049219"/>
            <a:chExt cx="774393" cy="563587"/>
          </a:xfrm>
        </p:grpSpPr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1946F7D4-55DB-4AA6-8FBC-3428A575E214}"/>
                </a:ext>
              </a:extLst>
            </p:cNvPr>
            <p:cNvCxnSpPr/>
            <p:nvPr/>
          </p:nvCxnSpPr>
          <p:spPr bwMode="auto">
            <a:xfrm>
              <a:off x="1620497" y="5049219"/>
              <a:ext cx="0" cy="563587"/>
            </a:xfrm>
            <a:prstGeom prst="line">
              <a:avLst/>
            </a:prstGeom>
            <a:ln w="57150">
              <a:solidFill>
                <a:schemeClr val="accent1">
                  <a:lumMod val="50000"/>
                </a:schemeClr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5D21E888-2A15-46C7-9892-F92F974B158B}"/>
                </a:ext>
              </a:extLst>
            </p:cNvPr>
            <p:cNvCxnSpPr/>
            <p:nvPr/>
          </p:nvCxnSpPr>
          <p:spPr bwMode="auto">
            <a:xfrm>
              <a:off x="851846" y="5049219"/>
              <a:ext cx="0" cy="563587"/>
            </a:xfrm>
            <a:prstGeom prst="line">
              <a:avLst/>
            </a:prstGeom>
            <a:ln w="57150">
              <a:solidFill>
                <a:schemeClr val="accent1">
                  <a:lumMod val="50000"/>
                </a:schemeClr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CEF0F3B8-66C9-4479-A972-97855D5819C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46104" y="5049219"/>
              <a:ext cx="774393" cy="0"/>
            </a:xfrm>
            <a:prstGeom prst="line">
              <a:avLst/>
            </a:prstGeom>
            <a:ln w="57150">
              <a:solidFill>
                <a:schemeClr val="accent1">
                  <a:lumMod val="50000"/>
                </a:schemeClr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9753C904-C207-4D3E-BABB-C0F49C1128CD}"/>
              </a:ext>
            </a:extLst>
          </p:cNvPr>
          <p:cNvGrpSpPr/>
          <p:nvPr/>
        </p:nvGrpSpPr>
        <p:grpSpPr>
          <a:xfrm>
            <a:off x="8903259" y="2303011"/>
            <a:ext cx="591829" cy="432262"/>
            <a:chOff x="5140608" y="1238596"/>
            <a:chExt cx="591829" cy="432262"/>
          </a:xfrm>
        </p:grpSpPr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1EB33AD1-8B1B-4D40-90BF-5B6D8A60351D}"/>
                </a:ext>
              </a:extLst>
            </p:cNvPr>
            <p:cNvSpPr/>
            <p:nvPr/>
          </p:nvSpPr>
          <p:spPr bwMode="auto">
            <a:xfrm>
              <a:off x="5212080" y="1238596"/>
              <a:ext cx="448887" cy="432262"/>
            </a:xfrm>
            <a:prstGeom prst="rect">
              <a:avLst/>
            </a:prstGeom>
            <a:solidFill>
              <a:srgbClr val="00FFFF"/>
            </a:solidFill>
            <a:ln w="19050">
              <a:solidFill>
                <a:schemeClr val="accent2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7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79088DF6-2088-4F83-B24F-E6E26276B98F}"/>
                </a:ext>
              </a:extLst>
            </p:cNvPr>
            <p:cNvSpPr txBox="1"/>
            <p:nvPr/>
          </p:nvSpPr>
          <p:spPr>
            <a:xfrm>
              <a:off x="5140608" y="1347005"/>
              <a:ext cx="59182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  <a:latin typeface="+mn-lt"/>
                  <a:ea typeface="IBM Plex Sans" charset="0"/>
                  <a:cs typeface="IBM Plex Sans" charset="0"/>
                </a:rPr>
                <a:t>Power10</a:t>
              </a:r>
            </a:p>
          </p:txBody>
        </p:sp>
      </p:grpSp>
      <p:sp>
        <p:nvSpPr>
          <p:cNvPr id="153" name="Rectangle 152">
            <a:extLst>
              <a:ext uri="{FF2B5EF4-FFF2-40B4-BE49-F238E27FC236}">
                <a16:creationId xmlns:a16="http://schemas.microsoft.com/office/drawing/2014/main" id="{EF98E1F7-5D45-4B52-845B-CF5C2AF8EAAC}"/>
              </a:ext>
            </a:extLst>
          </p:cNvPr>
          <p:cNvSpPr/>
          <p:nvPr/>
        </p:nvSpPr>
        <p:spPr bwMode="auto">
          <a:xfrm>
            <a:off x="8966200" y="2862042"/>
            <a:ext cx="448887" cy="432262"/>
          </a:xfrm>
          <a:prstGeom prst="rect">
            <a:avLst/>
          </a:prstGeom>
          <a:solidFill>
            <a:srgbClr val="00FFFF"/>
          </a:solidFill>
          <a:ln w="19050">
            <a:solidFill>
              <a:schemeClr val="accent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7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70102F8A-8612-4AEE-B8FB-9C4E919065E0}"/>
              </a:ext>
            </a:extLst>
          </p:cNvPr>
          <p:cNvSpPr txBox="1"/>
          <p:nvPr/>
        </p:nvSpPr>
        <p:spPr>
          <a:xfrm>
            <a:off x="8866883" y="2947634"/>
            <a:ext cx="6174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000" b="1" dirty="0">
                <a:solidFill>
                  <a:srgbClr val="FF0000"/>
                </a:solidFill>
                <a:latin typeface="+mn-lt"/>
                <a:ea typeface="IBM Plex Sans" charset="0"/>
                <a:cs typeface="IBM Plex Sans" charset="0"/>
              </a:rPr>
              <a:t> </a:t>
            </a:r>
            <a:r>
              <a:rPr lang="en-GB" sz="1000" b="1" dirty="0">
                <a:solidFill>
                  <a:srgbClr val="FF0000"/>
                </a:solidFill>
                <a:ea typeface="IBM Plex Sans" charset="0"/>
                <a:cs typeface="IBM Plex Sans" charset="0"/>
              </a:rPr>
              <a:t>s</a:t>
            </a:r>
            <a:r>
              <a:rPr lang="en-GB" sz="1000" b="1" dirty="0">
                <a:solidFill>
                  <a:srgbClr val="FF0000"/>
                </a:solidFill>
                <a:latin typeface="+mn-lt"/>
                <a:ea typeface="IBM Plex Sans" charset="0"/>
                <a:cs typeface="IBM Plex Sans" charset="0"/>
              </a:rPr>
              <a:t>witch</a:t>
            </a:r>
          </a:p>
        </p:txBody>
      </p: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6CD28FF0-CCFD-47F4-AE10-934EED4F8CC3}"/>
              </a:ext>
            </a:extLst>
          </p:cNvPr>
          <p:cNvGrpSpPr/>
          <p:nvPr/>
        </p:nvGrpSpPr>
        <p:grpSpPr>
          <a:xfrm>
            <a:off x="8140450" y="2303011"/>
            <a:ext cx="591829" cy="432262"/>
            <a:chOff x="5140608" y="1238596"/>
            <a:chExt cx="591829" cy="432262"/>
          </a:xfrm>
        </p:grpSpPr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F1D5E273-BE7A-4C4B-BF52-C579B24B1E60}"/>
                </a:ext>
              </a:extLst>
            </p:cNvPr>
            <p:cNvSpPr/>
            <p:nvPr/>
          </p:nvSpPr>
          <p:spPr bwMode="auto">
            <a:xfrm>
              <a:off x="5212080" y="1238596"/>
              <a:ext cx="448887" cy="432262"/>
            </a:xfrm>
            <a:prstGeom prst="rect">
              <a:avLst/>
            </a:prstGeom>
            <a:solidFill>
              <a:srgbClr val="00FFFF"/>
            </a:solidFill>
            <a:ln w="19050">
              <a:solidFill>
                <a:schemeClr val="accent2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7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FB90CDCD-F141-458D-96AC-FD255A101FE0}"/>
                </a:ext>
              </a:extLst>
            </p:cNvPr>
            <p:cNvSpPr txBox="1"/>
            <p:nvPr/>
          </p:nvSpPr>
          <p:spPr>
            <a:xfrm>
              <a:off x="5140608" y="1347005"/>
              <a:ext cx="59182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  <a:latin typeface="+mn-lt"/>
                  <a:ea typeface="IBM Plex Sans" charset="0"/>
                  <a:cs typeface="IBM Plex Sans" charset="0"/>
                </a:rPr>
                <a:t>Power10</a:t>
              </a:r>
            </a:p>
          </p:txBody>
        </p:sp>
      </p:grpSp>
      <p:sp>
        <p:nvSpPr>
          <p:cNvPr id="158" name="Rectangle 157">
            <a:extLst>
              <a:ext uri="{FF2B5EF4-FFF2-40B4-BE49-F238E27FC236}">
                <a16:creationId xmlns:a16="http://schemas.microsoft.com/office/drawing/2014/main" id="{9CE6EA8E-BBAB-426C-9C8E-AAD1C09825C8}"/>
              </a:ext>
            </a:extLst>
          </p:cNvPr>
          <p:cNvSpPr/>
          <p:nvPr/>
        </p:nvSpPr>
        <p:spPr bwMode="auto">
          <a:xfrm>
            <a:off x="8203391" y="2862042"/>
            <a:ext cx="448887" cy="432262"/>
          </a:xfrm>
          <a:prstGeom prst="rect">
            <a:avLst/>
          </a:prstGeom>
          <a:solidFill>
            <a:srgbClr val="00FFFF"/>
          </a:solidFill>
          <a:ln w="19050">
            <a:solidFill>
              <a:schemeClr val="accent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7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38C71AA4-6191-47A3-9420-C9A163E244C4}"/>
              </a:ext>
            </a:extLst>
          </p:cNvPr>
          <p:cNvSpPr txBox="1"/>
          <p:nvPr/>
        </p:nvSpPr>
        <p:spPr>
          <a:xfrm>
            <a:off x="8115215" y="2958749"/>
            <a:ext cx="6174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000" b="1" dirty="0">
                <a:solidFill>
                  <a:srgbClr val="FF0000"/>
                </a:solidFill>
                <a:ea typeface="IBM Plex Sans" charset="0"/>
                <a:cs typeface="IBM Plex Sans" charset="0"/>
              </a:rPr>
              <a:t> s</a:t>
            </a:r>
            <a:r>
              <a:rPr lang="en-GB" sz="1000" b="1" dirty="0">
                <a:solidFill>
                  <a:srgbClr val="FF0000"/>
                </a:solidFill>
                <a:latin typeface="+mn-lt"/>
                <a:ea typeface="IBM Plex Sans" charset="0"/>
                <a:cs typeface="IBM Plex Sans" charset="0"/>
              </a:rPr>
              <a:t>witch</a:t>
            </a:r>
          </a:p>
        </p:txBody>
      </p: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D5938C05-33C0-4006-BEB2-553EDB24011B}"/>
              </a:ext>
            </a:extLst>
          </p:cNvPr>
          <p:cNvCxnSpPr>
            <a:cxnSpLocks/>
          </p:cNvCxnSpPr>
          <p:nvPr/>
        </p:nvCxnSpPr>
        <p:spPr bwMode="auto">
          <a:xfrm>
            <a:off x="8618970" y="2685224"/>
            <a:ext cx="377181" cy="222809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B0C323DC-C9A0-4586-AC5A-4F0CD15FF764}"/>
              </a:ext>
            </a:extLst>
          </p:cNvPr>
          <p:cNvCxnSpPr>
            <a:cxnSpLocks/>
          </p:cNvCxnSpPr>
          <p:nvPr/>
        </p:nvCxnSpPr>
        <p:spPr bwMode="auto">
          <a:xfrm flipV="1">
            <a:off x="8608858" y="2678378"/>
            <a:ext cx="409848" cy="233713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6430BD8F-0867-4F72-990D-7A10E89CA987}"/>
              </a:ext>
            </a:extLst>
          </p:cNvPr>
          <p:cNvGrpSpPr/>
          <p:nvPr/>
        </p:nvGrpSpPr>
        <p:grpSpPr>
          <a:xfrm>
            <a:off x="2982057" y="1626311"/>
            <a:ext cx="2403585" cy="1802689"/>
            <a:chOff x="2982057" y="1626311"/>
            <a:chExt cx="2403585" cy="1802689"/>
          </a:xfrm>
        </p:grpSpPr>
        <p:pic>
          <p:nvPicPr>
            <p:cNvPr id="164" name="Picture 163">
              <a:extLst>
                <a:ext uri="{FF2B5EF4-FFF2-40B4-BE49-F238E27FC236}">
                  <a16:creationId xmlns:a16="http://schemas.microsoft.com/office/drawing/2014/main" id="{CFEE8DCD-A5ED-44F8-ACFA-35C5B923B4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82057" y="1626311"/>
              <a:ext cx="2403585" cy="1802689"/>
            </a:xfrm>
            <a:prstGeom prst="rect">
              <a:avLst/>
            </a:prstGeom>
          </p:spPr>
        </p:pic>
        <p:pic>
          <p:nvPicPr>
            <p:cNvPr id="165" name="Picture 164">
              <a:extLst>
                <a:ext uri="{FF2B5EF4-FFF2-40B4-BE49-F238E27FC236}">
                  <a16:creationId xmlns:a16="http://schemas.microsoft.com/office/drawing/2014/main" id="{592907CF-91B2-4CA3-AD46-68AA238A6FD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19804" y="1801829"/>
              <a:ext cx="342857" cy="1523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427355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75">
            <a:extLst>
              <a:ext uri="{FF2B5EF4-FFF2-40B4-BE49-F238E27FC236}">
                <a16:creationId xmlns:a16="http://schemas.microsoft.com/office/drawing/2014/main" id="{E9E7039B-31B2-46AF-820B-938177D90863}"/>
              </a:ext>
            </a:extLst>
          </p:cNvPr>
          <p:cNvGrpSpPr/>
          <p:nvPr/>
        </p:nvGrpSpPr>
        <p:grpSpPr>
          <a:xfrm>
            <a:off x="3007926" y="1541229"/>
            <a:ext cx="2290008" cy="1887771"/>
            <a:chOff x="3007926" y="1541229"/>
            <a:chExt cx="2290008" cy="1887771"/>
          </a:xfrm>
        </p:grpSpPr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81CE9127-8530-495C-B662-0B937A8B45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07926" y="1541229"/>
              <a:ext cx="2290008" cy="1887771"/>
            </a:xfrm>
            <a:prstGeom prst="rect">
              <a:avLst/>
            </a:prstGeom>
          </p:spPr>
        </p:pic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C3E35234-2D71-48DD-9CF7-8D698ED8BC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97154" y="1608662"/>
              <a:ext cx="228571" cy="115263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EBD7883-BFEE-4707-B151-DF31619DB770}"/>
              </a:ext>
            </a:extLst>
          </p:cNvPr>
          <p:cNvGrpSpPr/>
          <p:nvPr/>
        </p:nvGrpSpPr>
        <p:grpSpPr>
          <a:xfrm>
            <a:off x="92502" y="1547526"/>
            <a:ext cx="2716087" cy="1165106"/>
            <a:chOff x="74639" y="858345"/>
            <a:chExt cx="12042722" cy="4329003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25F2E3E6-821C-472A-9E39-CB406DFA4CF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639" y="858345"/>
              <a:ext cx="12042722" cy="4329003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1D46CAAE-444A-483C-B886-C2FA5ABF6A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6182" y="2080164"/>
              <a:ext cx="10839636" cy="3107184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683AB700-E42E-4B6E-883E-9F2F7B5817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6182" y="1398233"/>
              <a:ext cx="10839636" cy="142043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65C1A2A8-FA84-4882-9896-CC772DB555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6182" y="1550633"/>
              <a:ext cx="10839636" cy="142043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CACDF378-B265-4DDA-99A7-2D3F52F2D1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6182" y="1705653"/>
              <a:ext cx="10839636" cy="142043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A8BE46CA-BA1E-462B-8D6C-81A6CFAA56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6182" y="1847696"/>
              <a:ext cx="10839636" cy="142043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C7D3A8A7-B7C4-47A8-BD8B-BCCAE93F98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90439" y="1391005"/>
              <a:ext cx="9392575" cy="559293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FB352D80-F4F0-46E1-BC4F-4A9273DDCD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6182" y="1986950"/>
              <a:ext cx="10839636" cy="142043"/>
            </a:xfrm>
            <a:prstGeom prst="rect">
              <a:avLst/>
            </a:prstGeom>
          </p:spPr>
        </p:pic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FC6FB61B-75FE-4B82-BC76-27BEE83829D2}"/>
                </a:ext>
              </a:extLst>
            </p:cNvPr>
            <p:cNvSpPr/>
            <p:nvPr/>
          </p:nvSpPr>
          <p:spPr>
            <a:xfrm>
              <a:off x="11640106" y="932155"/>
              <a:ext cx="434347" cy="41940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en-GB" sz="1200" dirty="0" err="1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pic>
          <p:nvPicPr>
            <p:cNvPr id="42" name="Picture 2">
              <a:extLst>
                <a:ext uri="{FF2B5EF4-FFF2-40B4-BE49-F238E27FC236}">
                  <a16:creationId xmlns:a16="http://schemas.microsoft.com/office/drawing/2014/main" id="{F3EF358D-FE3B-42CE-B02B-C82D2ECF2B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83014" y="960378"/>
              <a:ext cx="361521" cy="3911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E333D55C-E212-425B-B0DC-EC801958F8F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92065" y="4629008"/>
              <a:ext cx="514286" cy="200000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C6343B04-446C-4515-9456-63949DBD9E54}"/>
              </a:ext>
            </a:extLst>
          </p:cNvPr>
          <p:cNvSpPr txBox="1"/>
          <p:nvPr/>
        </p:nvSpPr>
        <p:spPr>
          <a:xfrm>
            <a:off x="8459" y="50143"/>
            <a:ext cx="2889206" cy="32624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Power10</a:t>
            </a:r>
            <a:br>
              <a:rPr lang="en-GB" sz="40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40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Enterprise</a:t>
            </a:r>
            <a:br>
              <a:rPr lang="en-GB" sz="4000" b="1" dirty="0">
                <a:solidFill>
                  <a:srgbClr val="5AA0E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2800" b="1" dirty="0">
                <a:solidFill>
                  <a:srgbClr val="5AA0E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GB" sz="4000" b="1" dirty="0">
                <a:solidFill>
                  <a:srgbClr val="5AA0E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66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E1050</a:t>
            </a:r>
            <a:endParaRPr lang="en-GB" sz="36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Technology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B4EB6BA-A49B-4D06-9173-473DD54285EC}"/>
              </a:ext>
            </a:extLst>
          </p:cNvPr>
          <p:cNvSpPr txBox="1"/>
          <p:nvPr/>
        </p:nvSpPr>
        <p:spPr>
          <a:xfrm>
            <a:off x="810956" y="6261357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>
                <a:ea typeface="IBM Plex Sans" charset="0"/>
                <a:cs typeface="IBM Plex Sans" charset="0"/>
              </a:rPr>
              <a:t>The Power of 10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BBA9B412-CE5F-4F60-B56A-EC2BA6F2DB73}"/>
              </a:ext>
            </a:extLst>
          </p:cNvPr>
          <p:cNvSpPr txBox="1">
            <a:spLocks/>
          </p:cNvSpPr>
          <p:nvPr/>
        </p:nvSpPr>
        <p:spPr>
          <a:xfrm>
            <a:off x="10091652" y="349313"/>
            <a:ext cx="2123652" cy="292897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lnSpc>
                <a:spcPct val="100000"/>
              </a:lnSpc>
              <a:spcBef>
                <a:spcPts val="1467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IBM Plex Sans" pitchFamily="2" charset="2"/>
              <a:buNone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228597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457195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838190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 baseline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071020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111575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6pPr>
            <a:lvl7pPr marL="2594990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7pPr>
            <a:lvl8pPr marL="3078403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8pPr>
            <a:lvl9pPr marL="3561818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9pPr>
          </a:lstStyle>
          <a:p>
            <a:r>
              <a:rPr lang="en-GB" sz="2000" b="1" kern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CPU Options</a:t>
            </a:r>
            <a:br>
              <a:rPr lang="en-GB" sz="1800" kern="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GB" sz="1800" kern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Dual Chip Sockets</a:t>
            </a:r>
            <a:br>
              <a:rPr lang="en-GB" sz="1800" kern="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GB" sz="1800" kern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options: </a:t>
            </a:r>
            <a:r>
              <a:rPr lang="en-GB" sz="1800" kern="0" dirty="0">
                <a:solidFill>
                  <a:srgbClr val="FF6600"/>
                </a:solidFill>
              </a:rPr>
              <a:t>2</a:t>
            </a:r>
            <a:r>
              <a:rPr lang="en-GB" sz="1800" kern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GB" sz="1800" kern="0" dirty="0">
                <a:solidFill>
                  <a:srgbClr val="FF00FF"/>
                </a:solidFill>
              </a:rPr>
              <a:t>3 </a:t>
            </a:r>
            <a:r>
              <a:rPr lang="en-GB" sz="1800" kern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or </a:t>
            </a:r>
            <a:r>
              <a:rPr lang="en-GB" sz="1800" kern="0" dirty="0">
                <a:solidFill>
                  <a:srgbClr val="FF0000"/>
                </a:solidFill>
              </a:rPr>
              <a:t>4</a:t>
            </a:r>
          </a:p>
          <a:p>
            <a:r>
              <a:rPr lang="en-GB" sz="1800" b="1" kern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Power10</a:t>
            </a:r>
            <a:r>
              <a:rPr lang="en-GB" sz="1800" kern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Cores</a:t>
            </a:r>
            <a:br>
              <a:rPr lang="en-GB" sz="1800" kern="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GB" sz="1800" kern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 chip   in Server</a:t>
            </a:r>
            <a:br>
              <a:rPr lang="en-GB" sz="1800" kern="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GB" sz="1800" kern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12         </a:t>
            </a:r>
            <a:r>
              <a:rPr lang="en-GB" sz="1800" kern="0" dirty="0">
                <a:solidFill>
                  <a:srgbClr val="FF6600"/>
                </a:solidFill>
              </a:rPr>
              <a:t>48</a:t>
            </a:r>
            <a:r>
              <a:rPr lang="en-GB" sz="1800" kern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GB" sz="1800" kern="0" dirty="0">
                <a:solidFill>
                  <a:srgbClr val="A56EFF"/>
                </a:solidFill>
              </a:rPr>
              <a:t>72</a:t>
            </a:r>
            <a:r>
              <a:rPr lang="en-GB" sz="1800" kern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GB" sz="1800" kern="0" dirty="0">
                <a:solidFill>
                  <a:srgbClr val="FF0000"/>
                </a:solidFill>
              </a:rPr>
              <a:t>96</a:t>
            </a:r>
            <a:br>
              <a:rPr lang="en-GB" sz="1800" kern="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GB" sz="1800" kern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9         </a:t>
            </a:r>
            <a:r>
              <a:rPr lang="en-GB" sz="1800" kern="0" dirty="0">
                <a:solidFill>
                  <a:srgbClr val="FF6600"/>
                </a:solidFill>
              </a:rPr>
              <a:t>36</a:t>
            </a:r>
            <a:r>
              <a:rPr lang="en-GB" sz="1800" kern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GB" sz="1800" kern="0" dirty="0">
                <a:solidFill>
                  <a:srgbClr val="A56EFF"/>
                </a:solidFill>
              </a:rPr>
              <a:t>54</a:t>
            </a:r>
            <a:r>
              <a:rPr lang="en-GB" sz="1800" kern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GB" sz="1800" kern="0" dirty="0">
                <a:solidFill>
                  <a:srgbClr val="FF0000"/>
                </a:solidFill>
              </a:rPr>
              <a:t>72</a:t>
            </a:r>
            <a:br>
              <a:rPr lang="en-GB" sz="1800" kern="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GB" sz="1800" kern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6         </a:t>
            </a:r>
            <a:r>
              <a:rPr lang="en-GB" sz="1800" kern="0" dirty="0">
                <a:solidFill>
                  <a:srgbClr val="FF6600"/>
                </a:solidFill>
              </a:rPr>
              <a:t>24</a:t>
            </a:r>
            <a:r>
              <a:rPr lang="en-GB" sz="1800" kern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GB" sz="1800" kern="0" dirty="0">
                <a:solidFill>
                  <a:srgbClr val="A56EFF"/>
                </a:solidFill>
              </a:rPr>
              <a:t>36</a:t>
            </a:r>
            <a:r>
              <a:rPr lang="en-GB" sz="1800" kern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GB" sz="1800" kern="0" dirty="0">
                <a:solidFill>
                  <a:srgbClr val="FF0000"/>
                </a:solidFill>
              </a:rPr>
              <a:t>48</a:t>
            </a:r>
          </a:p>
        </p:txBody>
      </p:sp>
      <p:sp>
        <p:nvSpPr>
          <p:cNvPr id="71" name="Text Placeholder 2">
            <a:extLst>
              <a:ext uri="{FF2B5EF4-FFF2-40B4-BE49-F238E27FC236}">
                <a16:creationId xmlns:a16="http://schemas.microsoft.com/office/drawing/2014/main" id="{3B6214AB-C010-44E1-A5C7-D1B782F0AC85}"/>
              </a:ext>
            </a:extLst>
          </p:cNvPr>
          <p:cNvSpPr txBox="1">
            <a:spLocks/>
          </p:cNvSpPr>
          <p:nvPr/>
        </p:nvSpPr>
        <p:spPr>
          <a:xfrm>
            <a:off x="311578" y="3771273"/>
            <a:ext cx="2551088" cy="3111064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lnSpc>
                <a:spcPct val="100000"/>
              </a:lnSpc>
              <a:spcBef>
                <a:spcPts val="1467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IBM Plex Sans" pitchFamily="2" charset="2"/>
              <a:buNone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228597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457195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838190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 baseline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071020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111575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6pPr>
            <a:lvl7pPr marL="2594990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7pPr>
            <a:lvl8pPr marL="3078403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8pPr>
            <a:lvl9pPr marL="3561818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9pPr>
          </a:lstStyle>
          <a:p>
            <a:r>
              <a:rPr lang="en-GB" sz="2000" b="1" kern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PCIe Adapters</a:t>
            </a:r>
            <a:br>
              <a:rPr lang="en-GB" sz="2000" b="1" kern="0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GB" sz="2000" kern="0" dirty="0"/>
              <a:t>Hot swap &amp; blind   </a:t>
            </a:r>
            <a:br>
              <a:rPr lang="en-GB" sz="2000" kern="0" dirty="0"/>
            </a:br>
            <a:r>
              <a:rPr lang="en-GB" sz="2000" kern="0" dirty="0"/>
              <a:t>      swap cassettes</a:t>
            </a:r>
            <a:br>
              <a:rPr lang="en-GB" sz="2000" kern="0" dirty="0"/>
            </a:br>
            <a:r>
              <a:rPr lang="en-GB" sz="1600" kern="0" dirty="0"/>
              <a:t>Total 11 PCIe slots </a:t>
            </a:r>
            <a:br>
              <a:rPr lang="en-GB" sz="1600" kern="0" dirty="0"/>
            </a:br>
            <a:r>
              <a:rPr lang="en-GB" sz="1600" kern="0" dirty="0"/>
              <a:t>6 = Gen5x8 or Gen4x16</a:t>
            </a:r>
            <a:br>
              <a:rPr lang="en-GB" sz="1600" kern="0" dirty="0"/>
            </a:br>
            <a:r>
              <a:rPr lang="en-GB" sz="1600" kern="0" dirty="0"/>
              <a:t>2 = Gen5x8 or Gen4x8</a:t>
            </a:r>
            <a:br>
              <a:rPr lang="en-GB" sz="1600" kern="0" dirty="0"/>
            </a:br>
            <a:r>
              <a:rPr lang="en-GB" sz="1600" kern="0" dirty="0"/>
              <a:t>3 = Gen4x8</a:t>
            </a:r>
            <a:br>
              <a:rPr lang="en-GB" sz="2000" kern="0" dirty="0"/>
            </a:br>
            <a:r>
              <a:rPr lang="en-GB" sz="1600" kern="0" dirty="0"/>
              <a:t>All in the PCIe cassettes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5F000DD2-8434-4EE6-B279-BDC435EF2596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225" y="6165755"/>
            <a:ext cx="531472" cy="514438"/>
          </a:xfrm>
          <a:prstGeom prst="rect">
            <a:avLst/>
          </a:prstGeom>
        </p:spPr>
      </p:pic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FC82E765-846C-42A0-95D3-ADB3A7897B1A}"/>
              </a:ext>
            </a:extLst>
          </p:cNvPr>
          <p:cNvSpPr txBox="1">
            <a:spLocks/>
          </p:cNvSpPr>
          <p:nvPr/>
        </p:nvSpPr>
        <p:spPr>
          <a:xfrm>
            <a:off x="10322817" y="3584588"/>
            <a:ext cx="1922618" cy="3111064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lnSpc>
                <a:spcPct val="100000"/>
              </a:lnSpc>
              <a:spcBef>
                <a:spcPts val="1467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IBM Plex Sans" pitchFamily="2" charset="2"/>
              <a:buNone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228597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457195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838190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 baseline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071020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111575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6pPr>
            <a:lvl7pPr marL="2594990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7pPr>
            <a:lvl8pPr marL="3078403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8pPr>
            <a:lvl9pPr marL="3561818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9pPr>
          </a:lstStyle>
          <a:p>
            <a:r>
              <a:rPr lang="en-GB" sz="2000" b="1" kern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HMC CR1 or CR2 or vHMC</a:t>
            </a:r>
            <a:br>
              <a:rPr lang="en-GB" sz="2000" b="1" kern="0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GB" sz="1600" kern="0" dirty="0"/>
              <a:t>- SW version 10</a:t>
            </a:r>
            <a:br>
              <a:rPr lang="en-GB" sz="1600" kern="0" dirty="0"/>
            </a:br>
            <a:r>
              <a:rPr lang="en-GB" sz="1600" kern="0" dirty="0"/>
              <a:t>- supporting:</a:t>
            </a:r>
            <a:br>
              <a:rPr lang="en-GB" sz="1600" kern="0" dirty="0"/>
            </a:br>
            <a:r>
              <a:rPr lang="en-GB" sz="1600" kern="0" dirty="0"/>
              <a:t>    P8, P9 &amp; P10</a:t>
            </a:r>
            <a:br>
              <a:rPr lang="en-GB" sz="1600" kern="0" dirty="0"/>
            </a:br>
            <a:r>
              <a:rPr lang="en-GB" sz="1600" kern="0" dirty="0"/>
              <a:t>1 x eBMC Server</a:t>
            </a:r>
            <a:br>
              <a:rPr lang="en-GB" sz="1600" kern="0" dirty="0"/>
            </a:br>
            <a:r>
              <a:rPr lang="en-GB" sz="1600" kern="0" dirty="0"/>
              <a:t>     Processor</a:t>
            </a:r>
            <a:br>
              <a:rPr lang="en-GB" sz="1600" kern="0" dirty="0"/>
            </a:br>
            <a:r>
              <a:rPr lang="en-GB" sz="1600" kern="0" dirty="0"/>
              <a:t>No upgrades from POWER9 but can move compatible adapters &amp; remote I/O drawers</a:t>
            </a:r>
            <a:endParaRPr lang="en-GB" sz="2000" kern="0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82524D0-A792-4F3F-9854-D2D484628757}"/>
              </a:ext>
            </a:extLst>
          </p:cNvPr>
          <p:cNvSpPr txBox="1"/>
          <p:nvPr/>
        </p:nvSpPr>
        <p:spPr>
          <a:xfrm>
            <a:off x="1588329" y="1247634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>
                <a:ea typeface="IBM Plex Sans" charset="0"/>
                <a:cs typeface="IBM Plex Sans" charset="0"/>
              </a:rPr>
              <a:t>9043-MRX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F15767B-7319-4290-A78D-20D8092E74BA}"/>
              </a:ext>
            </a:extLst>
          </p:cNvPr>
          <p:cNvSpPr txBox="1"/>
          <p:nvPr/>
        </p:nvSpPr>
        <p:spPr>
          <a:xfrm>
            <a:off x="228172" y="3262472"/>
            <a:ext cx="30548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400" dirty="0">
                <a:solidFill>
                  <a:schemeClr val="tx1"/>
                </a:solidFill>
                <a:latin typeface="+mn-lt"/>
                <a:ea typeface="IBM Plex Sans" charset="0"/>
                <a:cs typeface="IBM Plex Sans" charset="0"/>
              </a:rPr>
              <a:t>4U, </a:t>
            </a:r>
            <a:r>
              <a:rPr lang="en-GB" sz="1400" dirty="0">
                <a:ea typeface="IBM Plex Sans" charset="0"/>
                <a:cs typeface="IBM Plex Sans" charset="0"/>
              </a:rPr>
              <a:t>35.5</a:t>
            </a:r>
            <a:r>
              <a:rPr lang="en-GB" sz="1400" dirty="0">
                <a:solidFill>
                  <a:schemeClr val="tx1"/>
                </a:solidFill>
                <a:latin typeface="+mn-lt"/>
                <a:ea typeface="IBM Plex Sans" charset="0"/>
                <a:cs typeface="IBM Plex Sans" charset="0"/>
              </a:rPr>
              <a:t> inches deep, 153lb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FF9912B-B496-486C-BF4C-35B24B7F0FB6}"/>
              </a:ext>
            </a:extLst>
          </p:cNvPr>
          <p:cNvSpPr txBox="1"/>
          <p:nvPr/>
        </p:nvSpPr>
        <p:spPr>
          <a:xfrm>
            <a:off x="2934815" y="3590518"/>
            <a:ext cx="2812842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Lower List Prices </a:t>
            </a:r>
            <a:br>
              <a:rPr lang="en-GB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GB" dirty="0"/>
              <a:t>with higher performance = a massive saving in</a:t>
            </a:r>
            <a:br>
              <a:rPr lang="en-GB" dirty="0"/>
            </a:br>
            <a:r>
              <a:rPr lang="en-GB" b="1" dirty="0"/>
              <a:t>”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Bangs per Buck</a:t>
            </a:r>
            <a:r>
              <a:rPr lang="en-GB" b="1" dirty="0"/>
              <a:t>”</a:t>
            </a:r>
            <a:br>
              <a:rPr lang="en-GB" b="1" dirty="0"/>
            </a:br>
            <a:r>
              <a:rPr lang="en-GB" b="1" dirty="0"/>
              <a:t>  </a:t>
            </a:r>
            <a:r>
              <a:rPr lang="en-GB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€$£</a:t>
            </a:r>
            <a:br>
              <a:rPr lang="en-GB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20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Sustainable</a:t>
            </a:r>
            <a:b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dirty="0"/>
              <a:t>32% less energy “Bangs per Watt” over </a:t>
            </a:r>
            <a:r>
              <a:rPr lang="en-GB" sz="1600" dirty="0"/>
              <a:t>POWER9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/>
              <a:t>- Titanium power supplies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6" name="Picture 2">
            <a:extLst>
              <a:ext uri="{FF2B5EF4-FFF2-40B4-BE49-F238E27FC236}">
                <a16:creationId xmlns:a16="http://schemas.microsoft.com/office/drawing/2014/main" id="{5BA89D7A-8E3D-4E04-8E85-32C63AC9FB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2046" y="1843094"/>
            <a:ext cx="2065866" cy="1453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Text Placeholder 2">
            <a:extLst>
              <a:ext uri="{FF2B5EF4-FFF2-40B4-BE49-F238E27FC236}">
                <a16:creationId xmlns:a16="http://schemas.microsoft.com/office/drawing/2014/main" id="{F8887592-85CB-41CB-A66E-E8A8B7DDEB2B}"/>
              </a:ext>
            </a:extLst>
          </p:cNvPr>
          <p:cNvSpPr txBox="1">
            <a:spLocks/>
          </p:cNvSpPr>
          <p:nvPr/>
        </p:nvSpPr>
        <p:spPr>
          <a:xfrm>
            <a:off x="2892632" y="301960"/>
            <a:ext cx="2609132" cy="310023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lnSpc>
                <a:spcPct val="100000"/>
              </a:lnSpc>
              <a:spcBef>
                <a:spcPts val="1467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IBM Plex Sans" pitchFamily="2" charset="2"/>
              <a:buNone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228597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457195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838190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 baseline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071020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111575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6pPr>
            <a:lvl7pPr marL="2594990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7pPr>
            <a:lvl8pPr marL="3078403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8pPr>
            <a:lvl9pPr marL="3561818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9pPr>
          </a:lstStyle>
          <a:p>
            <a:r>
              <a:rPr lang="en-GB" sz="2000" b="1" kern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Performance rPerf</a:t>
            </a:r>
            <a:endParaRPr lang="en-GB" sz="6000" b="1" kern="0" dirty="0">
              <a:solidFill>
                <a:srgbClr val="009900"/>
              </a:solidFill>
            </a:endParaRPr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id="{94F22209-89DE-485D-9B17-EDFCA227ED7A}"/>
              </a:ext>
            </a:extLst>
          </p:cNvPr>
          <p:cNvSpPr txBox="1">
            <a:spLocks/>
          </p:cNvSpPr>
          <p:nvPr/>
        </p:nvSpPr>
        <p:spPr>
          <a:xfrm>
            <a:off x="7738244" y="301960"/>
            <a:ext cx="2353407" cy="125311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lnSpc>
                <a:spcPct val="100000"/>
              </a:lnSpc>
              <a:spcBef>
                <a:spcPts val="1467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IBM Plex Sans" pitchFamily="2" charset="2"/>
              <a:buNone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228597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457195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838190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 baseline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071020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111575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6pPr>
            <a:lvl7pPr marL="2594990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7pPr>
            <a:lvl8pPr marL="3078403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8pPr>
            <a:lvl9pPr marL="3561818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9pPr>
          </a:lstStyle>
          <a:p>
            <a:r>
              <a:rPr lang="en-GB" sz="2000" b="1" kern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SMP Fabric</a:t>
            </a:r>
            <a:br>
              <a:rPr lang="en-GB" sz="2000" b="1" kern="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GB" sz="2000" b="1" kern="0" dirty="0">
                <a:solidFill>
                  <a:srgbClr val="009900"/>
                </a:solidFill>
              </a:rPr>
              <a:t>Up</a:t>
            </a:r>
            <a:r>
              <a:rPr lang="en-GB" sz="5400" b="1" kern="0" dirty="0">
                <a:solidFill>
                  <a:srgbClr val="009900"/>
                </a:solidFill>
              </a:rPr>
              <a:t>100%</a:t>
            </a:r>
            <a:endParaRPr lang="en-GB" sz="6000" kern="0" dirty="0">
              <a:solidFill>
                <a:srgbClr val="009900"/>
              </a:solidFill>
            </a:endParaRPr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F8272C6F-75C4-42FD-95A1-C67D26D7A254}"/>
              </a:ext>
            </a:extLst>
          </p:cNvPr>
          <p:cNvSpPr txBox="1">
            <a:spLocks/>
          </p:cNvSpPr>
          <p:nvPr/>
        </p:nvSpPr>
        <p:spPr>
          <a:xfrm>
            <a:off x="5295141" y="300965"/>
            <a:ext cx="2615786" cy="136484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lnSpc>
                <a:spcPct val="100000"/>
              </a:lnSpc>
              <a:spcBef>
                <a:spcPts val="1467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IBM Plex Sans" pitchFamily="2" charset="2"/>
              <a:buNone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228597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457195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838190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 baseline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071020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111575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6pPr>
            <a:lvl7pPr marL="2594990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7pPr>
            <a:lvl8pPr marL="3078403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8pPr>
            <a:lvl9pPr marL="3561818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9pPr>
          </a:lstStyle>
          <a:p>
            <a:r>
              <a:rPr lang="en-GB" sz="2000" b="1" kern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Memory Bandwidth</a:t>
            </a:r>
            <a:endParaRPr lang="en-GB" sz="2000" b="1" kern="0" dirty="0">
              <a:solidFill>
                <a:srgbClr val="009900"/>
              </a:solidFill>
            </a:endParaRPr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C2EFDDD7-5391-4424-9FB2-DEDEE1DFE525}"/>
              </a:ext>
            </a:extLst>
          </p:cNvPr>
          <p:cNvSpPr txBox="1">
            <a:spLocks/>
          </p:cNvSpPr>
          <p:nvPr/>
        </p:nvSpPr>
        <p:spPr>
          <a:xfrm>
            <a:off x="5984718" y="502408"/>
            <a:ext cx="1496380" cy="366907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lnSpc>
                <a:spcPct val="100000"/>
              </a:lnSpc>
              <a:spcBef>
                <a:spcPts val="1467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IBM Plex Sans" pitchFamily="2" charset="2"/>
              <a:buNone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228597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457195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838190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 baseline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071020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111575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6pPr>
            <a:lvl7pPr marL="2594990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7pPr>
            <a:lvl8pPr marL="3078403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8pPr>
            <a:lvl9pPr marL="3561818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9pPr>
          </a:lstStyle>
          <a:p>
            <a:endParaRPr lang="en-GB" sz="2000" kern="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84EC2D5B-484D-4D7E-9E27-DA22E4B4F0E0}"/>
              </a:ext>
            </a:extLst>
          </p:cNvPr>
          <p:cNvSpPr txBox="1">
            <a:spLocks/>
          </p:cNvSpPr>
          <p:nvPr/>
        </p:nvSpPr>
        <p:spPr>
          <a:xfrm>
            <a:off x="9073310" y="482795"/>
            <a:ext cx="787689" cy="41121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lnSpc>
                <a:spcPct val="100000"/>
              </a:lnSpc>
              <a:spcBef>
                <a:spcPts val="1467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IBM Plex Sans" pitchFamily="2" charset="2"/>
              <a:buNone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228597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457195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838190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 baseline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071020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111575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6pPr>
            <a:lvl7pPr marL="2594990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7pPr>
            <a:lvl8pPr marL="3078403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8pPr>
            <a:lvl9pPr marL="3561818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9pPr>
          </a:lstStyle>
          <a:p>
            <a:r>
              <a:rPr lang="en-GB" sz="2000" b="1" kern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GB/s</a:t>
            </a:r>
            <a:endParaRPr lang="en-GB" sz="6000" kern="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B83CA16D-F043-4B76-9B7A-551D3C623BC3}"/>
              </a:ext>
            </a:extLst>
          </p:cNvPr>
          <p:cNvSpPr txBox="1">
            <a:spLocks/>
          </p:cNvSpPr>
          <p:nvPr/>
        </p:nvSpPr>
        <p:spPr>
          <a:xfrm>
            <a:off x="5592188" y="3704845"/>
            <a:ext cx="1922618" cy="3111064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lnSpc>
                <a:spcPct val="100000"/>
              </a:lnSpc>
              <a:spcBef>
                <a:spcPts val="1467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IBM Plex Sans" pitchFamily="2" charset="2"/>
              <a:buNone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228597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457195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838190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 baseline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071020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111575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6pPr>
            <a:lvl7pPr marL="2594990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7pPr>
            <a:lvl8pPr marL="3078403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8pPr>
            <a:lvl9pPr marL="3561818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9pPr>
          </a:lstStyle>
          <a:p>
            <a:r>
              <a:rPr lang="en-GB" sz="2000" b="1" kern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Storage            </a:t>
            </a:r>
            <a:br>
              <a:rPr lang="en-GB" sz="2000" b="1" kern="0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GB" sz="2000" b="1" kern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     Internal</a:t>
            </a:r>
            <a:br>
              <a:rPr lang="en-GB" sz="2000" b="1" kern="0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GB" sz="1600" b="1" kern="0" dirty="0"/>
              <a:t>-10 NVMe SSD each assignable to a VM or VIOS</a:t>
            </a:r>
            <a:br>
              <a:rPr lang="en-GB" sz="1600" b="1" kern="0" dirty="0"/>
            </a:br>
            <a:r>
              <a:rPr lang="en-GB" sz="1600" b="1" kern="0" dirty="0"/>
              <a:t>- 0.8 TB to 6.4 TB each</a:t>
            </a:r>
            <a:br>
              <a:rPr lang="en-GB" sz="6000" b="1" kern="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GB" sz="2000" b="1" kern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Storage </a:t>
            </a:r>
            <a:br>
              <a:rPr lang="en-GB" sz="2000" b="1" kern="0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GB" sz="2000" b="1" kern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     External</a:t>
            </a:r>
            <a:br>
              <a:rPr lang="en-GB" sz="2000" b="1" kern="0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GB" sz="1600" b="1" kern="0" dirty="0"/>
              <a:t>Using P9 remote SAS I/O drawers</a:t>
            </a:r>
            <a:endParaRPr lang="en-GB" sz="2000" b="1" kern="0" dirty="0"/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2083D8D9-9ED9-4598-8C6A-276C512674BC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4592" y="4520961"/>
            <a:ext cx="1902370" cy="2243909"/>
          </a:xfrm>
          <a:prstGeom prst="rect">
            <a:avLst/>
          </a:prstGeom>
        </p:spPr>
      </p:pic>
      <p:sp>
        <p:nvSpPr>
          <p:cNvPr id="66" name="Text Placeholder 2">
            <a:extLst>
              <a:ext uri="{FF2B5EF4-FFF2-40B4-BE49-F238E27FC236}">
                <a16:creationId xmlns:a16="http://schemas.microsoft.com/office/drawing/2014/main" id="{72B944D2-61FB-4B9B-83AE-94B3EA65368B}"/>
              </a:ext>
            </a:extLst>
          </p:cNvPr>
          <p:cNvSpPr txBox="1">
            <a:spLocks/>
          </p:cNvSpPr>
          <p:nvPr/>
        </p:nvSpPr>
        <p:spPr>
          <a:xfrm>
            <a:off x="7660065" y="3599134"/>
            <a:ext cx="2277368" cy="292897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lnSpc>
                <a:spcPct val="100000"/>
              </a:lnSpc>
              <a:spcBef>
                <a:spcPts val="1467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IBM Plex Sans" pitchFamily="2" charset="2"/>
              <a:buNone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228597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457195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838190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 baseline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071020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111575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6pPr>
            <a:lvl7pPr marL="2594990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7pPr>
            <a:lvl8pPr marL="3078403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8pPr>
            <a:lvl9pPr marL="3561818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9pPr>
          </a:lstStyle>
          <a:p>
            <a:r>
              <a:rPr lang="en-GB" sz="2000" b="1" kern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CPU</a:t>
            </a:r>
            <a:br>
              <a:rPr lang="en-GB" sz="1800" kern="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GB" sz="1800" b="1" kern="0" dirty="0">
                <a:solidFill>
                  <a:srgbClr val="FF0000"/>
                </a:solidFill>
              </a:rPr>
              <a:t>Dual Chip Modules</a:t>
            </a:r>
            <a:br>
              <a:rPr lang="en-GB" sz="1800" b="1" kern="0" dirty="0">
                <a:solidFill>
                  <a:srgbClr val="FF0000"/>
                </a:solidFill>
              </a:rPr>
            </a:br>
            <a:r>
              <a:rPr lang="en-GB" sz="1800" b="1" kern="0" dirty="0">
                <a:solidFill>
                  <a:srgbClr val="FF0000"/>
                </a:solidFill>
              </a:rPr>
              <a:t> in 1 hop design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40C77A8-E605-47B0-98C3-58A08F977900}"/>
              </a:ext>
            </a:extLst>
          </p:cNvPr>
          <p:cNvSpPr txBox="1"/>
          <p:nvPr/>
        </p:nvSpPr>
        <p:spPr>
          <a:xfrm rot="20191319">
            <a:off x="5610559" y="1902666"/>
            <a:ext cx="8627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IBM Plex Sans" charset="0"/>
                <a:cs typeface="IBM Plex Sans" charset="0"/>
              </a:rPr>
              <a:t>OMI</a:t>
            </a:r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AB246B2A-78B7-420A-86AC-B4F927E0B959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6886" y="1717481"/>
            <a:ext cx="2358542" cy="1621498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A1388748-251F-4E78-9598-E9E1222F43B5}"/>
              </a:ext>
            </a:extLst>
          </p:cNvPr>
          <p:cNvSpPr txBox="1"/>
          <p:nvPr/>
        </p:nvSpPr>
        <p:spPr>
          <a:xfrm rot="20191319">
            <a:off x="5465771" y="2211634"/>
            <a:ext cx="23118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IBM Plex Sans" charset="0"/>
                <a:cs typeface="IBM Plex Sans" charset="0"/>
              </a:rPr>
              <a:t>16 </a:t>
            </a:r>
            <a:r>
              <a:rPr lang="en-GB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IBM Plex Sans" charset="0"/>
                <a:cs typeface="IBM Plex Sans" charset="0"/>
              </a:rPr>
              <a:t>TB - 9</a:t>
            </a:r>
            <a:r>
              <a:rPr lang="en-GB" sz="24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IBM Plex Sans" charset="0"/>
                <a:cs typeface="IBM Plex Sans" charset="0"/>
              </a:rPr>
              <a:t>th</a:t>
            </a:r>
            <a:r>
              <a:rPr lang="en-GB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IBM Plex Sans" charset="0"/>
                <a:cs typeface="IBM Plex Sans" charset="0"/>
              </a:rPr>
              <a:t> Dec</a:t>
            </a:r>
          </a:p>
          <a:p>
            <a:r>
              <a:rPr lang="en-GB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IBM Plex Sans" charset="0"/>
                <a:cs typeface="IBM Plex Sans" charset="0"/>
              </a:rPr>
              <a:t>   Initially = 8 TB</a:t>
            </a:r>
          </a:p>
        </p:txBody>
      </p:sp>
      <p:sp>
        <p:nvSpPr>
          <p:cNvPr id="70" name="Text Placeholder 2">
            <a:extLst>
              <a:ext uri="{FF2B5EF4-FFF2-40B4-BE49-F238E27FC236}">
                <a16:creationId xmlns:a16="http://schemas.microsoft.com/office/drawing/2014/main" id="{55AE843E-1DB7-4D74-8851-9FFC0BF92056}"/>
              </a:ext>
            </a:extLst>
          </p:cNvPr>
          <p:cNvSpPr txBox="1">
            <a:spLocks/>
          </p:cNvSpPr>
          <p:nvPr/>
        </p:nvSpPr>
        <p:spPr>
          <a:xfrm>
            <a:off x="5327400" y="390701"/>
            <a:ext cx="2615786" cy="136484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lnSpc>
                <a:spcPct val="100000"/>
              </a:lnSpc>
              <a:spcBef>
                <a:spcPts val="1467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IBM Plex Sans" pitchFamily="2" charset="2"/>
              <a:buNone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228597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457195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838190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 baseline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071020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111575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6pPr>
            <a:lvl7pPr marL="2594990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7pPr>
            <a:lvl8pPr marL="3078403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8pPr>
            <a:lvl9pPr marL="3561818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9pPr>
          </a:lstStyle>
          <a:p>
            <a:r>
              <a:rPr lang="en-GB" sz="2000" b="1" kern="0" dirty="0">
                <a:solidFill>
                  <a:srgbClr val="009900"/>
                </a:solidFill>
              </a:rPr>
              <a:t>Up</a:t>
            </a:r>
            <a:r>
              <a:rPr lang="en-GB" sz="5400" b="1" kern="0" dirty="0">
                <a:solidFill>
                  <a:srgbClr val="009900"/>
                </a:solidFill>
              </a:rPr>
              <a:t>100%</a:t>
            </a:r>
            <a:br>
              <a:rPr lang="en-GB" sz="5400" b="1" kern="0" dirty="0">
                <a:solidFill>
                  <a:srgbClr val="009900"/>
                </a:solidFill>
              </a:rPr>
            </a:br>
            <a:r>
              <a:rPr lang="en-GB" sz="2000" b="1" kern="0" dirty="0">
                <a:solidFill>
                  <a:srgbClr val="009900"/>
                </a:solidFill>
              </a:rPr>
              <a:t>32/64/</a:t>
            </a:r>
            <a:r>
              <a:rPr lang="en-GB" sz="2000" b="1" kern="0" dirty="0">
                <a:solidFill>
                  <a:schemeClr val="bg1">
                    <a:lumMod val="75000"/>
                  </a:schemeClr>
                </a:solidFill>
              </a:rPr>
              <a:t>128/256</a:t>
            </a:r>
            <a:r>
              <a:rPr lang="en-GB" sz="2000" b="1" kern="0" dirty="0">
                <a:solidFill>
                  <a:srgbClr val="009900"/>
                </a:solidFill>
              </a:rPr>
              <a:t> GB</a:t>
            </a:r>
            <a:br>
              <a:rPr lang="en-GB" sz="2000" b="1" kern="0" dirty="0">
                <a:solidFill>
                  <a:srgbClr val="009900"/>
                </a:solidFill>
              </a:rPr>
            </a:br>
            <a:r>
              <a:rPr lang="en-GB" sz="2000" b="1" kern="0" dirty="0">
                <a:solidFill>
                  <a:srgbClr val="009900"/>
                </a:solidFill>
              </a:rPr>
              <a:t>64 DDIMM OMI slots</a:t>
            </a:r>
          </a:p>
        </p:txBody>
      </p:sp>
      <p:sp>
        <p:nvSpPr>
          <p:cNvPr id="73" name="Arrow: Right 72">
            <a:extLst>
              <a:ext uri="{FF2B5EF4-FFF2-40B4-BE49-F238E27FC236}">
                <a16:creationId xmlns:a16="http://schemas.microsoft.com/office/drawing/2014/main" id="{5B481CD3-3C8B-487D-BA88-76010C2E1F07}"/>
              </a:ext>
            </a:extLst>
          </p:cNvPr>
          <p:cNvSpPr/>
          <p:nvPr/>
        </p:nvSpPr>
        <p:spPr bwMode="auto">
          <a:xfrm rot="16200000">
            <a:off x="4825822" y="4635723"/>
            <a:ext cx="586878" cy="556882"/>
          </a:xfrm>
          <a:prstGeom prst="rightArrow">
            <a:avLst/>
          </a:prstGeom>
          <a:solidFill>
            <a:schemeClr val="accent2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4" name="Arrow: Right 73">
            <a:extLst>
              <a:ext uri="{FF2B5EF4-FFF2-40B4-BE49-F238E27FC236}">
                <a16:creationId xmlns:a16="http://schemas.microsoft.com/office/drawing/2014/main" id="{55884595-AD21-4B40-BDD8-09905A782AC2}"/>
              </a:ext>
            </a:extLst>
          </p:cNvPr>
          <p:cNvSpPr/>
          <p:nvPr/>
        </p:nvSpPr>
        <p:spPr bwMode="auto">
          <a:xfrm rot="16200000">
            <a:off x="4425116" y="5246687"/>
            <a:ext cx="586878" cy="556882"/>
          </a:xfrm>
          <a:prstGeom prst="rightArrow">
            <a:avLst/>
          </a:prstGeom>
          <a:solidFill>
            <a:srgbClr val="009900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5" name="Text Placeholder 2">
            <a:extLst>
              <a:ext uri="{FF2B5EF4-FFF2-40B4-BE49-F238E27FC236}">
                <a16:creationId xmlns:a16="http://schemas.microsoft.com/office/drawing/2014/main" id="{F23AA165-C393-4E5F-A779-50EB2C7B0481}"/>
              </a:ext>
            </a:extLst>
          </p:cNvPr>
          <p:cNvSpPr txBox="1">
            <a:spLocks/>
          </p:cNvSpPr>
          <p:nvPr/>
        </p:nvSpPr>
        <p:spPr>
          <a:xfrm>
            <a:off x="2964937" y="454274"/>
            <a:ext cx="2609132" cy="1245566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lnSpc>
                <a:spcPct val="100000"/>
              </a:lnSpc>
              <a:spcBef>
                <a:spcPts val="1467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IBM Plex Sans" pitchFamily="2" charset="2"/>
              <a:buNone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228597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457195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838190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 baseline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071020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111575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6pPr>
            <a:lvl7pPr marL="2594990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7pPr>
            <a:lvl8pPr marL="3078403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8pPr>
            <a:lvl9pPr marL="3561818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9pPr>
          </a:lstStyle>
          <a:p>
            <a:r>
              <a:rPr lang="en-GB" sz="2000" b="1" kern="0" dirty="0">
                <a:solidFill>
                  <a:srgbClr val="009900"/>
                </a:solidFill>
              </a:rPr>
              <a:t>Up</a:t>
            </a:r>
            <a:r>
              <a:rPr lang="en-GB" sz="5400" b="1" kern="0" dirty="0">
                <a:solidFill>
                  <a:srgbClr val="009900"/>
                </a:solidFill>
              </a:rPr>
              <a:t>134%</a:t>
            </a:r>
            <a:br>
              <a:rPr lang="en-GB" sz="300" b="1" kern="0" dirty="0">
                <a:solidFill>
                  <a:srgbClr val="FF0000"/>
                </a:solidFill>
              </a:rPr>
            </a:br>
            <a:r>
              <a:rPr lang="en-GB" sz="1800" b="1" kern="0" dirty="0">
                <a:solidFill>
                  <a:srgbClr val="C00000"/>
                </a:solidFill>
              </a:rPr>
              <a:t>Max rPerf = 2688</a:t>
            </a:r>
          </a:p>
          <a:p>
            <a:r>
              <a:rPr lang="en-GB" sz="1800" b="1" kern="0">
                <a:solidFill>
                  <a:srgbClr val="C00000"/>
                </a:solidFill>
                <a:sym typeface="Wingdings" panose="05000000000000000000" pitchFamily="2" charset="2"/>
              </a:rPr>
              <a:t>     </a:t>
            </a:r>
            <a:r>
              <a:rPr lang="en-GB" sz="4000" b="1" kern="0">
                <a:solidFill>
                  <a:srgbClr val="FF0000"/>
                </a:solidFill>
                <a:sym typeface="Wingdings" panose="05000000000000000000" pitchFamily="2" charset="2"/>
              </a:rPr>
              <a:t>x2.34</a:t>
            </a:r>
            <a:endParaRPr lang="en-GB" sz="4000" b="1" kern="0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endParaRPr lang="en-GB" sz="5400" b="1" kern="0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8117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5760002-833B-4E21-B663-3831C4215F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1198" y="1713631"/>
            <a:ext cx="2352478" cy="17575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B1C670C-F70D-438D-A57A-9F68E46892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0483" y="1704035"/>
            <a:ext cx="1922618" cy="1711341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2D469A60-744F-443F-9FF4-3522CBA86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52203" y="1956357"/>
            <a:ext cx="2065866" cy="1453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AAB5FAC-57BE-4344-A330-E086E6C920AC}"/>
              </a:ext>
            </a:extLst>
          </p:cNvPr>
          <p:cNvSpPr txBox="1">
            <a:spLocks/>
          </p:cNvSpPr>
          <p:nvPr/>
        </p:nvSpPr>
        <p:spPr>
          <a:xfrm>
            <a:off x="2932914" y="301960"/>
            <a:ext cx="2609132" cy="1245566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lnSpc>
                <a:spcPct val="100000"/>
              </a:lnSpc>
              <a:spcBef>
                <a:spcPts val="1467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IBM Plex Sans" pitchFamily="2" charset="2"/>
              <a:buNone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228597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457195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838190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 baseline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071020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111575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6pPr>
            <a:lvl7pPr marL="2594990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7pPr>
            <a:lvl8pPr marL="3078403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8pPr>
            <a:lvl9pPr marL="3561818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9pPr>
          </a:lstStyle>
          <a:p>
            <a:r>
              <a:rPr lang="en-GB" sz="2000" b="1" kern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Performance</a:t>
            </a:r>
            <a:br>
              <a:rPr lang="en-GB" sz="2000" b="1" kern="0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GB" sz="2000" b="1" kern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up to </a:t>
            </a:r>
            <a:r>
              <a:rPr lang="en-GB" sz="2000" b="1" kern="0" dirty="0">
                <a:solidFill>
                  <a:srgbClr val="FF0000"/>
                </a:solidFill>
              </a:rPr>
              <a:t>8000 rPerfs</a:t>
            </a:r>
            <a:br>
              <a:rPr lang="en-GB" sz="2000" b="1" kern="0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GB" sz="2000" b="1" kern="0" dirty="0">
                <a:solidFill>
                  <a:srgbClr val="009900"/>
                </a:solidFill>
              </a:rPr>
              <a:t>Up </a:t>
            </a:r>
            <a:r>
              <a:rPr lang="en-GB" sz="6000" b="1" kern="0" dirty="0">
                <a:solidFill>
                  <a:srgbClr val="FF0000"/>
                </a:solidFill>
              </a:rPr>
              <a:t>57%</a:t>
            </a:r>
          </a:p>
          <a:p>
            <a:pPr>
              <a:spcBef>
                <a:spcPts val="100"/>
              </a:spcBef>
            </a:pPr>
            <a:endParaRPr lang="en-GB" sz="2000" b="1" kern="0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>
              <a:spcBef>
                <a:spcPts val="100"/>
              </a:spcBef>
            </a:pPr>
            <a:endParaRPr lang="en-GB" sz="2000" kern="0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>
              <a:spcBef>
                <a:spcPts val="100"/>
              </a:spcBef>
            </a:pPr>
            <a:endParaRPr lang="en-GB" sz="300" kern="0" dirty="0">
              <a:solidFill>
                <a:srgbClr val="FF0000"/>
              </a:solidFill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CC451842-57EC-43AB-B03D-4C9786C2E58E}"/>
              </a:ext>
            </a:extLst>
          </p:cNvPr>
          <p:cNvSpPr txBox="1">
            <a:spLocks/>
          </p:cNvSpPr>
          <p:nvPr/>
        </p:nvSpPr>
        <p:spPr>
          <a:xfrm>
            <a:off x="7738244" y="301960"/>
            <a:ext cx="2297633" cy="125311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lnSpc>
                <a:spcPct val="100000"/>
              </a:lnSpc>
              <a:spcBef>
                <a:spcPts val="1467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IBM Plex Sans" pitchFamily="2" charset="2"/>
              <a:buNone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228597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457195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838190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 baseline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071020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111575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6pPr>
            <a:lvl7pPr marL="2594990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7pPr>
            <a:lvl8pPr marL="3078403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8pPr>
            <a:lvl9pPr marL="3561818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9pPr>
          </a:lstStyle>
          <a:p>
            <a:r>
              <a:rPr lang="en-GB" sz="2000" b="1" kern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SMP Fabric</a:t>
            </a:r>
            <a:br>
              <a:rPr lang="en-GB" sz="2000" b="1" kern="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GB" sz="2000" b="1" kern="0" dirty="0">
                <a:solidFill>
                  <a:srgbClr val="009900"/>
                </a:solidFill>
              </a:rPr>
              <a:t>Up </a:t>
            </a:r>
            <a:r>
              <a:rPr lang="en-GB" sz="6000" b="1" kern="0" dirty="0">
                <a:solidFill>
                  <a:srgbClr val="009900"/>
                </a:solidFill>
              </a:rPr>
              <a:t>28%</a:t>
            </a:r>
            <a:endParaRPr lang="en-GB" sz="6000" kern="0" dirty="0">
              <a:solidFill>
                <a:srgbClr val="009900"/>
              </a:solidFill>
            </a:endParaRP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FA15F97E-3E21-440F-A04E-C05162A71B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2533" y="1847568"/>
            <a:ext cx="2673411" cy="120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6343B04-446C-4515-9456-63949DBD9E54}"/>
              </a:ext>
            </a:extLst>
          </p:cNvPr>
          <p:cNvSpPr txBox="1"/>
          <p:nvPr/>
        </p:nvSpPr>
        <p:spPr>
          <a:xfrm>
            <a:off x="0" y="458100"/>
            <a:ext cx="2878191" cy="32624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Power10</a:t>
            </a:r>
            <a:br>
              <a:rPr lang="en-GB" sz="40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40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Enterprise</a:t>
            </a:r>
            <a:br>
              <a:rPr lang="en-GB" sz="4000" b="1" dirty="0">
                <a:solidFill>
                  <a:srgbClr val="5AA0E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2800" b="1" dirty="0">
                <a:solidFill>
                  <a:srgbClr val="5AA0E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GB" sz="4000" b="1" dirty="0">
                <a:solidFill>
                  <a:srgbClr val="5AA0E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66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E1080</a:t>
            </a:r>
            <a:endParaRPr lang="en-GB" sz="36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Technology</a:t>
            </a:r>
            <a:endParaRPr lang="en-GB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F30C339-5479-43DD-B6B6-3C44346E150A}"/>
              </a:ext>
            </a:extLst>
          </p:cNvPr>
          <p:cNvSpPr txBox="1"/>
          <p:nvPr/>
        </p:nvSpPr>
        <p:spPr>
          <a:xfrm>
            <a:off x="2881661" y="3662066"/>
            <a:ext cx="2660385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Lower List Prices </a:t>
            </a:r>
            <a:r>
              <a:rPr lang="en-GB" dirty="0"/>
              <a:t>with higher performance = a massive saving in</a:t>
            </a:r>
            <a:br>
              <a:rPr lang="en-GB" dirty="0"/>
            </a:br>
            <a:r>
              <a:rPr lang="en-GB" b="1" dirty="0"/>
              <a:t>”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Bangs per Buck</a:t>
            </a:r>
            <a:r>
              <a:rPr lang="en-GB" b="1" dirty="0"/>
              <a:t>”</a:t>
            </a:r>
            <a:br>
              <a:rPr lang="en-GB" b="1" dirty="0"/>
            </a:br>
            <a:r>
              <a:rPr lang="en-GB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€$£</a:t>
            </a:r>
            <a:br>
              <a:rPr lang="en-GB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20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Sustainable</a:t>
            </a:r>
            <a:br>
              <a:rPr lang="en-GB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dirty="0"/>
              <a:t>30% less energy use over </a:t>
            </a:r>
            <a:r>
              <a:rPr lang="en-GB" sz="1600" dirty="0"/>
              <a:t>POWER9</a:t>
            </a:r>
            <a:r>
              <a:rPr lang="en-GB" dirty="0"/>
              <a:t> and Titanium power supplies</a:t>
            </a:r>
            <a:endParaRPr lang="en-GB" sz="20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B4EB6BA-A49B-4D06-9173-473DD54285EC}"/>
              </a:ext>
            </a:extLst>
          </p:cNvPr>
          <p:cNvSpPr txBox="1"/>
          <p:nvPr/>
        </p:nvSpPr>
        <p:spPr>
          <a:xfrm>
            <a:off x="810956" y="6261357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>
                <a:ea typeface="IBM Plex Sans" charset="0"/>
                <a:cs typeface="IBM Plex Sans" charset="0"/>
              </a:rPr>
              <a:t>The Power of 10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F4C14469-E5E7-449F-9D6D-5CA25AD28431}"/>
              </a:ext>
            </a:extLst>
          </p:cNvPr>
          <p:cNvSpPr txBox="1">
            <a:spLocks/>
          </p:cNvSpPr>
          <p:nvPr/>
        </p:nvSpPr>
        <p:spPr>
          <a:xfrm>
            <a:off x="5339174" y="301960"/>
            <a:ext cx="2529444" cy="136484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lnSpc>
                <a:spcPct val="100000"/>
              </a:lnSpc>
              <a:spcBef>
                <a:spcPts val="1467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IBM Plex Sans" pitchFamily="2" charset="2"/>
              <a:buNone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228597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457195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838190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 baseline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071020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111575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6pPr>
            <a:lvl7pPr marL="2594990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7pPr>
            <a:lvl8pPr marL="3078403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8pPr>
            <a:lvl9pPr marL="3561818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9pPr>
          </a:lstStyle>
          <a:p>
            <a:r>
              <a:rPr lang="en-GB" sz="2000" b="1" kern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Memory</a:t>
            </a:r>
            <a:br>
              <a:rPr lang="en-GB" sz="2000" b="1" kern="0" dirty="0">
                <a:solidFill>
                  <a:srgbClr val="009900"/>
                </a:solidFill>
              </a:rPr>
            </a:br>
            <a:r>
              <a:rPr lang="en-GB" sz="2000" b="1" kern="0" dirty="0">
                <a:solidFill>
                  <a:srgbClr val="009900"/>
                </a:solidFill>
              </a:rPr>
              <a:t>Up </a:t>
            </a:r>
            <a:r>
              <a:rPr lang="en-GB" sz="6000" b="1" kern="0" dirty="0">
                <a:solidFill>
                  <a:srgbClr val="009900"/>
                </a:solidFill>
              </a:rPr>
              <a:t>80%</a:t>
            </a:r>
            <a:endParaRPr lang="en-GB" sz="2000" kern="0" dirty="0">
              <a:solidFill>
                <a:srgbClr val="009900"/>
              </a:solidFill>
            </a:endParaRP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32C7A64E-8854-4831-BAD2-AA791D18681A}"/>
              </a:ext>
            </a:extLst>
          </p:cNvPr>
          <p:cNvSpPr txBox="1">
            <a:spLocks/>
          </p:cNvSpPr>
          <p:nvPr/>
        </p:nvSpPr>
        <p:spPr>
          <a:xfrm>
            <a:off x="5984718" y="502408"/>
            <a:ext cx="1496380" cy="366907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lnSpc>
                <a:spcPct val="100000"/>
              </a:lnSpc>
              <a:spcBef>
                <a:spcPts val="1467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IBM Plex Sans" pitchFamily="2" charset="2"/>
              <a:buNone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228597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457195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838190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 baseline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071020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111575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6pPr>
            <a:lvl7pPr marL="2594990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7pPr>
            <a:lvl8pPr marL="3078403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8pPr>
            <a:lvl9pPr marL="3561818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9pPr>
          </a:lstStyle>
          <a:p>
            <a:r>
              <a:rPr lang="en-GB" sz="2000" b="1" kern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Bandwidth</a:t>
            </a:r>
            <a:endParaRPr lang="en-GB" sz="2000" kern="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2B1BA73B-3205-4B58-965A-A02CA40B1894}"/>
              </a:ext>
            </a:extLst>
          </p:cNvPr>
          <p:cNvSpPr txBox="1">
            <a:spLocks/>
          </p:cNvSpPr>
          <p:nvPr/>
        </p:nvSpPr>
        <p:spPr>
          <a:xfrm>
            <a:off x="9073310" y="482795"/>
            <a:ext cx="787689" cy="41121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lnSpc>
                <a:spcPct val="100000"/>
              </a:lnSpc>
              <a:spcBef>
                <a:spcPts val="1467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IBM Plex Sans" pitchFamily="2" charset="2"/>
              <a:buNone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228597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457195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838190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 baseline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071020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111575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6pPr>
            <a:lvl7pPr marL="2594990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7pPr>
            <a:lvl8pPr marL="3078403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8pPr>
            <a:lvl9pPr marL="3561818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9pPr>
          </a:lstStyle>
          <a:p>
            <a:r>
              <a:rPr lang="en-GB" sz="2000" b="1" kern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GB/s</a:t>
            </a:r>
            <a:endParaRPr lang="en-GB" sz="6000" kern="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18033A4-D1B7-4E22-BB6F-7BFD753B0305}"/>
              </a:ext>
            </a:extLst>
          </p:cNvPr>
          <p:cNvSpPr txBox="1"/>
          <p:nvPr/>
        </p:nvSpPr>
        <p:spPr>
          <a:xfrm rot="20191319">
            <a:off x="5946654" y="2421382"/>
            <a:ext cx="1164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IBM Plex Sans" charset="0"/>
                <a:cs typeface="IBM Plex Sans" charset="0"/>
              </a:rPr>
              <a:t>64 TB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30951375-63B6-4813-9A17-F4DECE81EBE1}"/>
              </a:ext>
            </a:extLst>
          </p:cNvPr>
          <p:cNvSpPr txBox="1">
            <a:spLocks/>
          </p:cNvSpPr>
          <p:nvPr/>
        </p:nvSpPr>
        <p:spPr>
          <a:xfrm>
            <a:off x="10219281" y="301960"/>
            <a:ext cx="1972719" cy="185934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lnSpc>
                <a:spcPct val="100000"/>
              </a:lnSpc>
              <a:spcBef>
                <a:spcPts val="1467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IBM Plex Sans" pitchFamily="2" charset="2"/>
              <a:buNone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228597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457195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838190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 baseline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071020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111575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6pPr>
            <a:lvl7pPr marL="2594990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7pPr>
            <a:lvl8pPr marL="3078403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8pPr>
            <a:lvl9pPr marL="3561818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9pPr>
          </a:lstStyle>
          <a:p>
            <a:r>
              <a:rPr lang="en-GB" sz="2000" b="1" kern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PCIe Gen 5</a:t>
            </a:r>
            <a:br>
              <a:rPr lang="en-GB" sz="2000" b="1" kern="0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GB" sz="2000" b="1" kern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Adapters</a:t>
            </a:r>
            <a:br>
              <a:rPr lang="en-GB" sz="2000" b="1" kern="0" dirty="0">
                <a:solidFill>
                  <a:srgbClr val="009900"/>
                </a:solidFill>
              </a:rPr>
            </a:br>
            <a:r>
              <a:rPr lang="en-GB" sz="2000" b="1" kern="0" dirty="0">
                <a:solidFill>
                  <a:srgbClr val="009900"/>
                </a:solidFill>
              </a:rPr>
              <a:t>8</a:t>
            </a:r>
            <a:r>
              <a:rPr lang="en-GB" sz="2000" b="1" kern="0" dirty="0">
                <a:solidFill>
                  <a:srgbClr val="009900"/>
                </a:solidFill>
                <a:sym typeface="Wingdings" panose="05000000000000000000" pitchFamily="2" charset="2"/>
              </a:rPr>
              <a:t></a:t>
            </a:r>
            <a:r>
              <a:rPr lang="en-GB" sz="2000" b="1" kern="0" dirty="0">
                <a:solidFill>
                  <a:srgbClr val="009900"/>
                </a:solidFill>
              </a:rPr>
              <a:t>per drawer 32</a:t>
            </a:r>
            <a:r>
              <a:rPr lang="en-GB" sz="2000" b="1" kern="0" dirty="0">
                <a:solidFill>
                  <a:srgbClr val="009900"/>
                </a:solidFill>
                <a:sym typeface="Wingdings" panose="05000000000000000000" pitchFamily="2" charset="2"/>
              </a:rPr>
              <a:t>in </a:t>
            </a:r>
            <a:r>
              <a:rPr lang="en-GB" sz="2000" b="1" kern="0" dirty="0">
                <a:solidFill>
                  <a:srgbClr val="009900"/>
                </a:solidFill>
              </a:rPr>
              <a:t>total</a:t>
            </a:r>
            <a:br>
              <a:rPr lang="en-GB" sz="2000" b="1" kern="0" dirty="0">
                <a:solidFill>
                  <a:srgbClr val="009900"/>
                </a:solidFill>
              </a:rPr>
            </a:br>
            <a:endParaRPr lang="en-GB" sz="1800" b="1" kern="0" dirty="0">
              <a:solidFill>
                <a:srgbClr val="009900"/>
              </a:solidFill>
            </a:endParaRPr>
          </a:p>
        </p:txBody>
      </p:sp>
      <p:pic>
        <p:nvPicPr>
          <p:cNvPr id="32" name="Picture 31" descr="A picture containing computer&#10;&#10;Description automatically generated">
            <a:extLst>
              <a:ext uri="{FF2B5EF4-FFF2-40B4-BE49-F238E27FC236}">
                <a16:creationId xmlns:a16="http://schemas.microsoft.com/office/drawing/2014/main" id="{D8BA70BC-053D-4B58-8AEB-3B60C002272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07712" y="1738829"/>
            <a:ext cx="2052878" cy="1670801"/>
          </a:xfrm>
          <a:prstGeom prst="rect">
            <a:avLst/>
          </a:prstGeom>
        </p:spPr>
      </p:pic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571A33C1-96B3-4F1E-B4D6-9AA5FE98DB3D}"/>
              </a:ext>
            </a:extLst>
          </p:cNvPr>
          <p:cNvSpPr txBox="1">
            <a:spLocks/>
          </p:cNvSpPr>
          <p:nvPr/>
        </p:nvSpPr>
        <p:spPr>
          <a:xfrm>
            <a:off x="8113259" y="3599134"/>
            <a:ext cx="1922618" cy="3111064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lnSpc>
                <a:spcPct val="100000"/>
              </a:lnSpc>
              <a:spcBef>
                <a:spcPts val="1467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IBM Plex Sans" pitchFamily="2" charset="2"/>
              <a:buNone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228597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457195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838190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 baseline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071020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111575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6pPr>
            <a:lvl7pPr marL="2594990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7pPr>
            <a:lvl8pPr marL="3078403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8pPr>
            <a:lvl9pPr marL="3561818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9pPr>
          </a:lstStyle>
          <a:p>
            <a:r>
              <a:rPr lang="en-GB" sz="2000" b="1" kern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Storage            </a:t>
            </a:r>
            <a:br>
              <a:rPr lang="en-GB" sz="2000" b="1" kern="0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GB" sz="2000" b="1" kern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     Internal</a:t>
            </a:r>
            <a:br>
              <a:rPr lang="en-GB" sz="2000" b="1" kern="0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GB" sz="1600" kern="0" dirty="0"/>
              <a:t>- 4 NVMe SSD per drawer, 16 in total each assignable to a VM or VIOS</a:t>
            </a:r>
            <a:br>
              <a:rPr lang="en-GB" sz="6000" kern="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GB" sz="2000" b="1" kern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Storage </a:t>
            </a:r>
            <a:br>
              <a:rPr lang="en-GB" sz="2000" b="1" kern="0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GB" sz="2000" b="1" kern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     External</a:t>
            </a:r>
            <a:br>
              <a:rPr lang="en-GB" sz="2000" b="1" kern="0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GB" sz="1600" kern="0" dirty="0"/>
              <a:t>Using POWER9 remote SAS I/O drawers</a:t>
            </a:r>
            <a:endParaRPr lang="en-GB" sz="2000" kern="0" dirty="0"/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C89F8B95-E285-4ADE-8461-169887C84DE2}"/>
              </a:ext>
            </a:extLst>
          </p:cNvPr>
          <p:cNvSpPr txBox="1">
            <a:spLocks/>
          </p:cNvSpPr>
          <p:nvPr/>
        </p:nvSpPr>
        <p:spPr>
          <a:xfrm>
            <a:off x="5511321" y="3644253"/>
            <a:ext cx="2529444" cy="292897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lnSpc>
                <a:spcPct val="100000"/>
              </a:lnSpc>
              <a:spcBef>
                <a:spcPts val="1467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IBM Plex Sans" pitchFamily="2" charset="2"/>
              <a:buNone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228597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457195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838190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 baseline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071020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111575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6pPr>
            <a:lvl7pPr marL="2594990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7pPr>
            <a:lvl8pPr marL="3078403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8pPr>
            <a:lvl9pPr marL="3561818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9pPr>
          </a:lstStyle>
          <a:p>
            <a:r>
              <a:rPr lang="en-GB" sz="2000" b="1" kern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CPU Options</a:t>
            </a:r>
            <a:br>
              <a:rPr lang="en-GB" sz="1800" kern="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GB" sz="1800" kern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- 4 processors </a:t>
            </a:r>
            <a:br>
              <a:rPr lang="en-GB" sz="1800" kern="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GB" sz="1800" kern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per CEC drawer</a:t>
            </a:r>
            <a:br>
              <a:rPr lang="en-GB" sz="1800" kern="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GB" sz="1800" kern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- 16 in total</a:t>
            </a:r>
            <a:endParaRPr lang="en-GB" sz="1800" kern="0" dirty="0">
              <a:solidFill>
                <a:srgbClr val="FF0000"/>
              </a:solidFill>
            </a:endParaRPr>
          </a:p>
          <a:p>
            <a:r>
              <a:rPr lang="en-GB" sz="1800" b="1" kern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Power10</a:t>
            </a:r>
            <a:r>
              <a:rPr lang="en-GB" sz="1800" kern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Cores</a:t>
            </a:r>
            <a:br>
              <a:rPr lang="en-GB" sz="1800" kern="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GB" sz="1800" kern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Chip </a:t>
            </a:r>
            <a:r>
              <a:rPr lang="en-GB" sz="1800" kern="0" dirty="0">
                <a:solidFill>
                  <a:srgbClr val="0070C0"/>
                </a:solidFill>
              </a:rPr>
              <a:t>draw</a:t>
            </a:r>
            <a:r>
              <a:rPr lang="en-GB" sz="1800" kern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GB" sz="1800" kern="0" dirty="0">
                <a:solidFill>
                  <a:srgbClr val="A56EFF"/>
                </a:solidFill>
              </a:rPr>
              <a:t>server</a:t>
            </a:r>
            <a:r>
              <a:rPr lang="en-GB" sz="1800" kern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GB" sz="1800" kern="0" dirty="0">
                <a:solidFill>
                  <a:srgbClr val="FF0000"/>
                </a:solidFill>
              </a:rPr>
              <a:t>GHz</a:t>
            </a:r>
            <a:br>
              <a:rPr lang="en-GB" sz="1800" kern="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GB" sz="1800" kern="0" dirty="0">
                <a:solidFill>
                  <a:srgbClr val="009900"/>
                </a:solidFill>
              </a:rPr>
              <a:t>15     </a:t>
            </a:r>
            <a:r>
              <a:rPr lang="en-GB" sz="1800" kern="0" dirty="0">
                <a:solidFill>
                  <a:srgbClr val="0070C0"/>
                </a:solidFill>
              </a:rPr>
              <a:t>60</a:t>
            </a:r>
            <a:r>
              <a:rPr lang="en-GB" sz="1800" kern="0" dirty="0">
                <a:solidFill>
                  <a:srgbClr val="009900"/>
                </a:solidFill>
              </a:rPr>
              <a:t>    </a:t>
            </a:r>
            <a:r>
              <a:rPr lang="en-GB" sz="1800" kern="0" dirty="0">
                <a:solidFill>
                  <a:srgbClr val="A56EFF"/>
                </a:solidFill>
              </a:rPr>
              <a:t>240</a:t>
            </a:r>
            <a:r>
              <a:rPr lang="en-GB" sz="1800" kern="0" dirty="0">
                <a:solidFill>
                  <a:srgbClr val="009900"/>
                </a:solidFill>
              </a:rPr>
              <a:t>    </a:t>
            </a:r>
            <a:r>
              <a:rPr lang="en-GB" sz="1800" kern="0" dirty="0">
                <a:solidFill>
                  <a:srgbClr val="FF0000"/>
                </a:solidFill>
              </a:rPr>
              <a:t>4.0</a:t>
            </a:r>
            <a:br>
              <a:rPr lang="en-GB" sz="1800" kern="0" dirty="0">
                <a:solidFill>
                  <a:srgbClr val="009900"/>
                </a:solidFill>
              </a:rPr>
            </a:br>
            <a:r>
              <a:rPr lang="en-GB" sz="1800" kern="0" dirty="0">
                <a:solidFill>
                  <a:srgbClr val="009900"/>
                </a:solidFill>
              </a:rPr>
              <a:t>12     </a:t>
            </a:r>
            <a:r>
              <a:rPr lang="en-GB" sz="1800" kern="0" dirty="0">
                <a:solidFill>
                  <a:srgbClr val="0070C0"/>
                </a:solidFill>
              </a:rPr>
              <a:t>48</a:t>
            </a:r>
            <a:r>
              <a:rPr lang="en-GB" sz="1800" kern="0" dirty="0">
                <a:solidFill>
                  <a:srgbClr val="009900"/>
                </a:solidFill>
              </a:rPr>
              <a:t>    </a:t>
            </a:r>
            <a:r>
              <a:rPr lang="en-GB" sz="1800" kern="0" dirty="0">
                <a:solidFill>
                  <a:srgbClr val="A56EFF"/>
                </a:solidFill>
              </a:rPr>
              <a:t>192</a:t>
            </a:r>
            <a:r>
              <a:rPr lang="en-GB" sz="1800" kern="0" dirty="0">
                <a:solidFill>
                  <a:srgbClr val="009900"/>
                </a:solidFill>
              </a:rPr>
              <a:t>    </a:t>
            </a:r>
            <a:r>
              <a:rPr lang="en-GB" sz="1800" kern="0" dirty="0">
                <a:solidFill>
                  <a:srgbClr val="FF0000"/>
                </a:solidFill>
              </a:rPr>
              <a:t>4.15</a:t>
            </a:r>
            <a:br>
              <a:rPr lang="en-GB" sz="1800" kern="0" dirty="0">
                <a:solidFill>
                  <a:srgbClr val="009900"/>
                </a:solidFill>
              </a:rPr>
            </a:br>
            <a:r>
              <a:rPr lang="en-GB" sz="1800" kern="0" dirty="0">
                <a:solidFill>
                  <a:srgbClr val="009900"/>
                </a:solidFill>
              </a:rPr>
              <a:t>10     </a:t>
            </a:r>
            <a:r>
              <a:rPr lang="en-GB" sz="1800" kern="0" dirty="0">
                <a:solidFill>
                  <a:srgbClr val="0070C0"/>
                </a:solidFill>
              </a:rPr>
              <a:t>40</a:t>
            </a:r>
            <a:r>
              <a:rPr lang="en-GB" sz="1800" kern="0" dirty="0">
                <a:solidFill>
                  <a:srgbClr val="009900"/>
                </a:solidFill>
              </a:rPr>
              <a:t>    </a:t>
            </a:r>
            <a:r>
              <a:rPr lang="en-GB" sz="1800" kern="0" dirty="0">
                <a:solidFill>
                  <a:srgbClr val="A56EFF"/>
                </a:solidFill>
              </a:rPr>
              <a:t>160</a:t>
            </a:r>
            <a:r>
              <a:rPr lang="en-GB" sz="1800" kern="0" dirty="0">
                <a:solidFill>
                  <a:srgbClr val="009900"/>
                </a:solidFill>
              </a:rPr>
              <a:t>    </a:t>
            </a:r>
            <a:r>
              <a:rPr lang="en-GB" sz="1800" kern="0" dirty="0">
                <a:solidFill>
                  <a:srgbClr val="FF0000"/>
                </a:solidFill>
              </a:rPr>
              <a:t>3.9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0BB3300A-CDAF-4354-9DF0-483C7DD7DE97}"/>
              </a:ext>
            </a:extLst>
          </p:cNvPr>
          <p:cNvSpPr txBox="1">
            <a:spLocks/>
          </p:cNvSpPr>
          <p:nvPr/>
        </p:nvSpPr>
        <p:spPr>
          <a:xfrm>
            <a:off x="10295457" y="3662066"/>
            <a:ext cx="1922618" cy="3111064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lnSpc>
                <a:spcPct val="100000"/>
              </a:lnSpc>
              <a:spcBef>
                <a:spcPts val="1467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IBM Plex Sans" pitchFamily="2" charset="2"/>
              <a:buNone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228597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457195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838190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 baseline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071020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111575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6pPr>
            <a:lvl7pPr marL="2594990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7pPr>
            <a:lvl8pPr marL="3078403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8pPr>
            <a:lvl9pPr marL="3561818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9pPr>
          </a:lstStyle>
          <a:p>
            <a:r>
              <a:rPr lang="en-GB" sz="2000" b="1" kern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HMC CR1 or CR2 or vHMC</a:t>
            </a:r>
            <a:br>
              <a:rPr lang="en-GB" sz="2000" b="1" kern="0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GB" sz="1600" kern="0" dirty="0"/>
              <a:t>- SW version 10</a:t>
            </a:r>
            <a:br>
              <a:rPr lang="en-GB" sz="1600" kern="0" dirty="0"/>
            </a:br>
            <a:r>
              <a:rPr lang="en-GB" sz="1600" kern="0" dirty="0"/>
              <a:t>- supporting:</a:t>
            </a:r>
            <a:br>
              <a:rPr lang="en-GB" sz="1600" kern="0" dirty="0"/>
            </a:br>
            <a:r>
              <a:rPr lang="en-GB" sz="1600" kern="0" dirty="0"/>
              <a:t>   P8, P9 &amp; P10</a:t>
            </a:r>
            <a:br>
              <a:rPr lang="en-GB" sz="1600" kern="0" dirty="0"/>
            </a:br>
            <a:r>
              <a:rPr lang="en-GB" sz="1600" kern="0" dirty="0"/>
              <a:t>Dual (FSP) Server</a:t>
            </a:r>
            <a:br>
              <a:rPr lang="en-GB" sz="1600" kern="0" dirty="0"/>
            </a:br>
            <a:r>
              <a:rPr lang="en-GB" sz="1600" kern="0" dirty="0"/>
              <a:t>     Processors</a:t>
            </a:r>
            <a:br>
              <a:rPr lang="en-GB" sz="1600" kern="0" dirty="0"/>
            </a:br>
            <a:r>
              <a:rPr lang="en-GB" sz="1600" kern="0" dirty="0"/>
              <a:t>No upgrades from E980 but can move compatible adapters &amp; remote I/O drawers</a:t>
            </a:r>
            <a:endParaRPr lang="en-GB" sz="2000" kern="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3D45AAD-03A5-44FB-9D0F-A54990691F4E}"/>
              </a:ext>
            </a:extLst>
          </p:cNvPr>
          <p:cNvSpPr txBox="1"/>
          <p:nvPr/>
        </p:nvSpPr>
        <p:spPr>
          <a:xfrm>
            <a:off x="290863" y="3607624"/>
            <a:ext cx="2296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>
                <a:ea typeface="IBM Plex Sans" charset="0"/>
                <a:cs typeface="IBM Plex Sans" charset="0"/>
              </a:rPr>
              <a:t>Available: Sept 2021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F44BE1F4-8AF2-4AEF-819A-E3817D5BD8E3}"/>
              </a:ext>
            </a:extLst>
          </p:cNvPr>
          <p:cNvSpPr txBox="1">
            <a:spLocks/>
          </p:cNvSpPr>
          <p:nvPr/>
        </p:nvSpPr>
        <p:spPr>
          <a:xfrm>
            <a:off x="255172" y="4261320"/>
            <a:ext cx="2433222" cy="1712109"/>
          </a:xfrm>
          <a:prstGeom prst="rect">
            <a:avLst/>
          </a:prstGeom>
          <a:ln w="12700">
            <a:solidFill>
              <a:srgbClr val="0070C0"/>
            </a:solidFill>
          </a:ln>
        </p:spPr>
        <p:txBody>
          <a:bodyPr/>
          <a:lstStyle>
            <a:lvl1pPr marL="0" indent="0" algn="l" rtl="0" eaLnBrk="1" fontAlgn="base" hangingPunct="1">
              <a:lnSpc>
                <a:spcPct val="100000"/>
              </a:lnSpc>
              <a:spcBef>
                <a:spcPts val="1467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IBM Plex Sans" pitchFamily="2" charset="2"/>
              <a:buNone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228597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457195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838190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 baseline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071020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111575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6pPr>
            <a:lvl7pPr marL="2594990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7pPr>
            <a:lvl8pPr marL="3078403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8pPr>
            <a:lvl9pPr marL="3561818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9pPr>
          </a:lstStyle>
          <a:p>
            <a:pPr>
              <a:spcBef>
                <a:spcPts val="200"/>
              </a:spcBef>
            </a:pPr>
            <a:r>
              <a:rPr lang="en-GB" sz="1800" b="1" kern="0" dirty="0">
                <a:solidFill>
                  <a:srgbClr val="00B0F0"/>
                </a:solidFill>
              </a:rPr>
              <a:t>Performance </a:t>
            </a:r>
            <a:r>
              <a:rPr lang="en-GB" sz="1800" b="1" kern="0" dirty="0">
                <a:solidFill>
                  <a:srgbClr val="00B0F0"/>
                </a:solidFill>
                <a:sym typeface="Wingdings" panose="05000000000000000000" pitchFamily="2" charset="2"/>
              </a:rPr>
              <a:t>up</a:t>
            </a:r>
          </a:p>
          <a:p>
            <a:pPr>
              <a:spcBef>
                <a:spcPts val="200"/>
              </a:spcBef>
            </a:pPr>
            <a:r>
              <a:rPr lang="en-GB" sz="1800" b="1" kern="0" dirty="0">
                <a:solidFill>
                  <a:srgbClr val="D12771"/>
                </a:solidFill>
              </a:rPr>
              <a:t>Technology   up</a:t>
            </a:r>
          </a:p>
          <a:p>
            <a:pPr>
              <a:spcBef>
                <a:spcPts val="200"/>
              </a:spcBef>
            </a:pPr>
            <a:r>
              <a:rPr lang="en-GB" sz="1800" b="1" kern="0" dirty="0">
                <a:solidFill>
                  <a:srgbClr val="FF66FF"/>
                </a:solidFill>
              </a:rPr>
              <a:t>Prices	         down</a:t>
            </a:r>
          </a:p>
          <a:p>
            <a:pPr>
              <a:spcBef>
                <a:spcPts val="200"/>
              </a:spcBef>
            </a:pPr>
            <a:r>
              <a:rPr lang="en-GB" sz="1800" b="1" kern="0" dirty="0">
                <a:solidFill>
                  <a:srgbClr val="FF6600"/>
                </a:solidFill>
              </a:rPr>
              <a:t>Sustainable   </a:t>
            </a:r>
            <a:r>
              <a:rPr lang="en-GB" sz="1800" b="1" kern="0" dirty="0">
                <a:solidFill>
                  <a:srgbClr val="009900"/>
                </a:solidFill>
              </a:rPr>
              <a:t>green</a:t>
            </a:r>
          </a:p>
          <a:p>
            <a:pPr>
              <a:spcBef>
                <a:spcPts val="200"/>
              </a:spcBef>
            </a:pPr>
            <a:r>
              <a:rPr lang="en-GB" sz="1800" b="1" kern="0" dirty="0"/>
              <a:t>Management flexible</a:t>
            </a:r>
            <a:endParaRPr lang="en-GB" sz="1800" kern="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AFCBF3-B9A9-4B02-B42F-3471D11BB4A1}"/>
              </a:ext>
            </a:extLst>
          </p:cNvPr>
          <p:cNvSpPr txBox="1"/>
          <p:nvPr/>
        </p:nvSpPr>
        <p:spPr>
          <a:xfrm>
            <a:off x="263151" y="3929815"/>
            <a:ext cx="21403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400" dirty="0">
                <a:solidFill>
                  <a:schemeClr val="tx1"/>
                </a:solidFill>
                <a:latin typeface="+mn-lt"/>
                <a:ea typeface="IBM Plex Sans" charset="0"/>
                <a:cs typeface="IBM Plex Sans" charset="0"/>
              </a:rPr>
              <a:t>Four CEC Drawer = 22U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745233CB-084C-49DD-9E86-E7B7E15E8CB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225" y="6165755"/>
            <a:ext cx="531472" cy="514438"/>
          </a:xfrm>
          <a:prstGeom prst="rect">
            <a:avLst/>
          </a:prstGeom>
        </p:spPr>
      </p:pic>
      <p:sp>
        <p:nvSpPr>
          <p:cNvPr id="26" name="Arrow: Right 25">
            <a:extLst>
              <a:ext uri="{FF2B5EF4-FFF2-40B4-BE49-F238E27FC236}">
                <a16:creationId xmlns:a16="http://schemas.microsoft.com/office/drawing/2014/main" id="{C4F47C80-FF14-4811-B9C2-A80780B92988}"/>
              </a:ext>
            </a:extLst>
          </p:cNvPr>
          <p:cNvSpPr/>
          <p:nvPr/>
        </p:nvSpPr>
        <p:spPr bwMode="auto">
          <a:xfrm rot="16200000">
            <a:off x="4825822" y="4635723"/>
            <a:ext cx="586878" cy="556882"/>
          </a:xfrm>
          <a:prstGeom prst="rightArrow">
            <a:avLst/>
          </a:prstGeom>
          <a:solidFill>
            <a:schemeClr val="accent2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B00D8862-CA8A-4103-9324-88B81E8BA7D7}"/>
              </a:ext>
            </a:extLst>
          </p:cNvPr>
          <p:cNvSpPr/>
          <p:nvPr/>
        </p:nvSpPr>
        <p:spPr bwMode="auto">
          <a:xfrm rot="16200000">
            <a:off x="4425116" y="5246687"/>
            <a:ext cx="586878" cy="556882"/>
          </a:xfrm>
          <a:prstGeom prst="rightArrow">
            <a:avLst/>
          </a:prstGeom>
          <a:solidFill>
            <a:srgbClr val="009900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83082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BFD7609-D54B-49F1-B4F0-EF45C9424A98}"/>
              </a:ext>
            </a:extLst>
          </p:cNvPr>
          <p:cNvSpPr/>
          <p:nvPr/>
        </p:nvSpPr>
        <p:spPr>
          <a:xfrm>
            <a:off x="1251367" y="3967207"/>
            <a:ext cx="3408952" cy="1572884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274C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9686300-DF51-48A7-8F3F-4288B39B7238}"/>
              </a:ext>
            </a:extLst>
          </p:cNvPr>
          <p:cNvSpPr txBox="1"/>
          <p:nvPr/>
        </p:nvSpPr>
        <p:spPr>
          <a:xfrm>
            <a:off x="6318895" y="3984157"/>
            <a:ext cx="1075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E1050</a:t>
            </a:r>
            <a:endParaRPr lang="en-US" sz="2400" b="1" dirty="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0586511-46EF-4466-9D58-33A7C968ECFC}"/>
              </a:ext>
            </a:extLst>
          </p:cNvPr>
          <p:cNvSpPr txBox="1"/>
          <p:nvPr/>
        </p:nvSpPr>
        <p:spPr>
          <a:xfrm>
            <a:off x="1373945" y="4885440"/>
            <a:ext cx="1075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S1022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6ACC60-4CBE-4FC9-B9F4-1E953A79B39D}"/>
              </a:ext>
            </a:extLst>
          </p:cNvPr>
          <p:cNvSpPr txBox="1"/>
          <p:nvPr/>
        </p:nvSpPr>
        <p:spPr>
          <a:xfrm>
            <a:off x="1378454" y="4276058"/>
            <a:ext cx="1075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S1024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E133AF38-C269-4B57-A7BF-1910AFDCA377}"/>
              </a:ext>
            </a:extLst>
          </p:cNvPr>
          <p:cNvSpPr/>
          <p:nvPr/>
        </p:nvSpPr>
        <p:spPr>
          <a:xfrm>
            <a:off x="5123767" y="3952850"/>
            <a:ext cx="2394706" cy="1578994"/>
          </a:xfrm>
          <a:prstGeom prst="roundRect">
            <a:avLst/>
          </a:prstGeom>
          <a:noFill/>
          <a:ln w="381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274C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936D2EB-8802-42E9-B09B-2AFDB82C430B}"/>
              </a:ext>
            </a:extLst>
          </p:cNvPr>
          <p:cNvSpPr/>
          <p:nvPr/>
        </p:nvSpPr>
        <p:spPr>
          <a:xfrm>
            <a:off x="1555180" y="3065890"/>
            <a:ext cx="322502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 CPU +</a:t>
            </a:r>
          </a:p>
          <a:p>
            <a:pPr algn="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8TB Memory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F110FE7-0E9F-45F7-9105-06763C2D957F}"/>
              </a:ext>
            </a:extLst>
          </p:cNvPr>
          <p:cNvSpPr/>
          <p:nvPr/>
        </p:nvSpPr>
        <p:spPr>
          <a:xfrm>
            <a:off x="4436652" y="3041761"/>
            <a:ext cx="3194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8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96 CPU +</a:t>
            </a:r>
          </a:p>
          <a:p>
            <a:pPr algn="r"/>
            <a:r>
              <a:rPr lang="en-GB" sz="28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16TB Memory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C04DAAF-5E9F-4B1D-9368-8623E4540301}"/>
              </a:ext>
            </a:extLst>
          </p:cNvPr>
          <p:cNvSpPr txBox="1"/>
          <p:nvPr/>
        </p:nvSpPr>
        <p:spPr>
          <a:xfrm>
            <a:off x="1790345" y="5698359"/>
            <a:ext cx="20970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Scale-Out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5F711EE-CFC8-425A-8EDB-6886D9139478}"/>
              </a:ext>
            </a:extLst>
          </p:cNvPr>
          <p:cNvSpPr txBox="1"/>
          <p:nvPr/>
        </p:nvSpPr>
        <p:spPr>
          <a:xfrm>
            <a:off x="5182827" y="5695523"/>
            <a:ext cx="21419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Mid-range</a:t>
            </a:r>
            <a:endParaRPr lang="en-US" sz="3200" b="1" dirty="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C92ECEE6-90FA-40A6-9233-7482E7BE1CC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1468" y="4825137"/>
            <a:ext cx="2135957" cy="267992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3A96CF28-140C-4482-A211-5A9AF8E657A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1467" y="3952850"/>
            <a:ext cx="2135958" cy="802533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180EC8C6-2019-49E4-95AE-A0F2F4E79620}"/>
              </a:ext>
            </a:extLst>
          </p:cNvPr>
          <p:cNvSpPr txBox="1"/>
          <p:nvPr/>
        </p:nvSpPr>
        <p:spPr>
          <a:xfrm>
            <a:off x="9093038" y="5052495"/>
            <a:ext cx="1635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E1080</a:t>
            </a:r>
            <a:endParaRPr lang="en-US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8941867B-0695-4721-917E-B256BA673F87}"/>
              </a:ext>
            </a:extLst>
          </p:cNvPr>
          <p:cNvSpPr/>
          <p:nvPr/>
        </p:nvSpPr>
        <p:spPr>
          <a:xfrm>
            <a:off x="8100228" y="1450768"/>
            <a:ext cx="2451030" cy="4081076"/>
          </a:xfrm>
          <a:prstGeom prst="roundRect">
            <a:avLst/>
          </a:prstGeom>
          <a:noFill/>
          <a:ln w="38100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274C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3854F74-AE50-4435-B705-48FA76F6A0DC}"/>
              </a:ext>
            </a:extLst>
          </p:cNvPr>
          <p:cNvSpPr/>
          <p:nvPr/>
        </p:nvSpPr>
        <p:spPr>
          <a:xfrm>
            <a:off x="7183479" y="496661"/>
            <a:ext cx="33600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240 CPU +</a:t>
            </a:r>
          </a:p>
          <a:p>
            <a:pPr algn="r"/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64TB Memory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CBF2CC2-2829-4F54-9B5B-9F4771A22DE8}"/>
              </a:ext>
            </a:extLst>
          </p:cNvPr>
          <p:cNvSpPr txBox="1"/>
          <p:nvPr/>
        </p:nvSpPr>
        <p:spPr>
          <a:xfrm>
            <a:off x="8130553" y="5688463"/>
            <a:ext cx="2413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Enterprise</a:t>
            </a:r>
            <a:endParaRPr lang="en-US" sz="32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604F0925-E3A3-4EB8-A0AA-B694C83E9757}"/>
              </a:ext>
            </a:extLst>
          </p:cNvPr>
          <p:cNvGrpSpPr/>
          <p:nvPr/>
        </p:nvGrpSpPr>
        <p:grpSpPr>
          <a:xfrm>
            <a:off x="5246792" y="4447189"/>
            <a:ext cx="2155719" cy="911598"/>
            <a:chOff x="74639" y="858345"/>
            <a:chExt cx="12042722" cy="4329003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2C87DA50-A987-44CF-B17A-05D4E57EF9C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639" y="858345"/>
              <a:ext cx="12042722" cy="4329003"/>
            </a:xfrm>
            <a:prstGeom prst="rect">
              <a:avLst/>
            </a:prstGeom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C19BF97E-CA0E-423A-A3B3-2E4DCE39CE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6182" y="2080164"/>
              <a:ext cx="10839636" cy="3107184"/>
            </a:xfrm>
            <a:prstGeom prst="rect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2A0F7B79-11BC-4C90-897A-BFBE86AEDD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6182" y="1398233"/>
              <a:ext cx="10839636" cy="142043"/>
            </a:xfrm>
            <a:prstGeom prst="rect">
              <a:avLst/>
            </a:prstGeom>
          </p:spPr>
        </p:pic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8F207B8D-A747-46B1-83C8-0C74C1DE38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6182" y="1550633"/>
              <a:ext cx="10839636" cy="142043"/>
            </a:xfrm>
            <a:prstGeom prst="rect">
              <a:avLst/>
            </a:prstGeom>
          </p:spPr>
        </p:pic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C5D91AE6-D60E-4B72-8945-806F50A3ED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6182" y="1705653"/>
              <a:ext cx="10839636" cy="142043"/>
            </a:xfrm>
            <a:prstGeom prst="rect">
              <a:avLst/>
            </a:prstGeom>
          </p:spPr>
        </p:pic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1AFA3FC3-CA83-41C5-80C8-F651AC13F5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6182" y="1847696"/>
              <a:ext cx="10839636" cy="142043"/>
            </a:xfrm>
            <a:prstGeom prst="rect">
              <a:avLst/>
            </a:prstGeom>
          </p:spPr>
        </p:pic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196C452F-56CE-44B2-AB31-2F38730234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90439" y="1391005"/>
              <a:ext cx="9392575" cy="559293"/>
            </a:xfrm>
            <a:prstGeom prst="rect">
              <a:avLst/>
            </a:prstGeom>
          </p:spPr>
        </p:pic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9650FF03-55D4-454E-BFD1-F9B1548F4B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6182" y="1986950"/>
              <a:ext cx="10839636" cy="142043"/>
            </a:xfrm>
            <a:prstGeom prst="rect">
              <a:avLst/>
            </a:prstGeom>
          </p:spPr>
        </p:pic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6F89880A-EAE6-4ED3-856C-14CD1CEB4DED}"/>
                </a:ext>
              </a:extLst>
            </p:cNvPr>
            <p:cNvSpPr/>
            <p:nvPr/>
          </p:nvSpPr>
          <p:spPr>
            <a:xfrm>
              <a:off x="11640106" y="932155"/>
              <a:ext cx="434347" cy="41940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en-GB" sz="1200" dirty="0" err="1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pic>
          <p:nvPicPr>
            <p:cNvPr id="78" name="Picture 2">
              <a:extLst>
                <a:ext uri="{FF2B5EF4-FFF2-40B4-BE49-F238E27FC236}">
                  <a16:creationId xmlns:a16="http://schemas.microsoft.com/office/drawing/2014/main" id="{67A31275-6111-42F0-A8F9-26F4904CDC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83014" y="960378"/>
              <a:ext cx="361521" cy="3911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255B3FB7-5496-4351-B727-9C33DECEBE8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92065" y="4629008"/>
              <a:ext cx="514286" cy="200000"/>
            </a:xfrm>
            <a:prstGeom prst="rect">
              <a:avLst/>
            </a:prstGeom>
          </p:spPr>
        </p:pic>
      </p:grpSp>
      <p:pic>
        <p:nvPicPr>
          <p:cNvPr id="81" name="Picture 80">
            <a:extLst>
              <a:ext uri="{FF2B5EF4-FFF2-40B4-BE49-F238E27FC236}">
                <a16:creationId xmlns:a16="http://schemas.microsoft.com/office/drawing/2014/main" id="{AA34B771-08B7-4DE4-9022-008F89FF2A2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4461" y="4951278"/>
            <a:ext cx="2138670" cy="382891"/>
          </a:xfrm>
          <a:prstGeom prst="rect">
            <a:avLst/>
          </a:prstGeom>
        </p:spPr>
      </p:pic>
      <p:sp>
        <p:nvSpPr>
          <p:cNvPr id="38" name="Title 1">
            <a:extLst>
              <a:ext uri="{FF2B5EF4-FFF2-40B4-BE49-F238E27FC236}">
                <a16:creationId xmlns:a16="http://schemas.microsoft.com/office/drawing/2014/main" id="{1F678867-4252-46C5-ADD9-2384A7AA023D}"/>
              </a:ext>
            </a:extLst>
          </p:cNvPr>
          <p:cNvSpPr txBox="1">
            <a:spLocks/>
          </p:cNvSpPr>
          <p:nvPr/>
        </p:nvSpPr>
        <p:spPr>
          <a:xfrm>
            <a:off x="2476528" y="962651"/>
            <a:ext cx="5155052" cy="1024492"/>
          </a:xfrm>
          <a:prstGeom prst="rect">
            <a:avLst/>
          </a:prstGeom>
        </p:spPr>
        <p:txBody>
          <a:bodyPr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800" b="1" dirty="0">
                <a:latin typeface="Arial" panose="020B0604020202020204" pitchFamily="34" charset="0"/>
                <a:cs typeface="Arial" panose="020B0604020202020204" pitchFamily="34" charset="0"/>
              </a:rPr>
              <a:t>Power10 Servers</a:t>
            </a:r>
            <a:endParaRPr lang="en-GB" sz="4800" b="1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5B153014-1964-4784-9CD3-5C94A83D10B9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927"/>
          <a:stretch/>
        </p:blipFill>
        <p:spPr>
          <a:xfrm>
            <a:off x="1052645" y="1192696"/>
            <a:ext cx="1260050" cy="117175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EE3A42BD-0307-451C-9A8E-415CE0A143A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1467" y="3181624"/>
            <a:ext cx="2135958" cy="802533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EC5C1E77-BF36-46CD-870D-B43C4B8E485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1467" y="1631077"/>
            <a:ext cx="2135958" cy="802533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3D2E0839-25C7-47FE-94A9-2370B5F9276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1467" y="2407538"/>
            <a:ext cx="2135958" cy="80253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4A449FB7-D465-4DBA-8DCD-2CB6D8B0660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1587" y="4078063"/>
            <a:ext cx="2138671" cy="79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0765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7CC935E6-32AF-4385-B05A-9F7564435D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033" y="1717568"/>
            <a:ext cx="4715444" cy="4715444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5FDAA247-A2F9-4BB2-81B3-F82CEA0F17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2415" y="1292580"/>
            <a:ext cx="6129584" cy="55654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76015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BC387FA-2AC5-4DF5-B57D-8D2E5072977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5672" y="2862696"/>
            <a:ext cx="3171815" cy="1783061"/>
          </a:xfrm>
          <a:prstGeom prst="rect">
            <a:avLst/>
          </a:prstGeom>
          <a:ln>
            <a:solidFill>
              <a:srgbClr val="6FA1FE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AA41E4F-8658-4860-ADE9-961E2985C19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8488" y="2801195"/>
            <a:ext cx="2933333" cy="1649282"/>
          </a:xfrm>
          <a:prstGeom prst="rect">
            <a:avLst/>
          </a:prstGeom>
          <a:ln>
            <a:solidFill>
              <a:srgbClr val="6FA1FE"/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360722A-F52A-43CA-B4FD-BFA70A6266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3081" y="187469"/>
            <a:ext cx="2914286" cy="1657143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B8F7D2F-2930-4B15-B5DE-8702F8BC40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4251" y="462877"/>
            <a:ext cx="2933333" cy="1657143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83015A7-2471-496B-B86D-3209D70DD750}"/>
              </a:ext>
            </a:extLst>
          </p:cNvPr>
          <p:cNvSpPr txBox="1"/>
          <p:nvPr/>
        </p:nvSpPr>
        <p:spPr>
          <a:xfrm>
            <a:off x="71918" y="327489"/>
            <a:ext cx="3397208" cy="1384995"/>
          </a:xfrm>
          <a:prstGeom prst="rect">
            <a:avLst/>
          </a:prstGeom>
          <a:noFill/>
          <a:ln w="57150">
            <a:solidFill>
              <a:srgbClr val="6FA1FE"/>
            </a:solidFill>
          </a:ln>
        </p:spPr>
        <p:txBody>
          <a:bodyPr wrap="square">
            <a:spAutoFit/>
          </a:bodyPr>
          <a:lstStyle/>
          <a:p>
            <a:r>
              <a:rPr lang="en-GB" sz="44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Power10 </a:t>
            </a:r>
            <a:r>
              <a:rPr lang="en-GB" sz="40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</a:t>
            </a:r>
          </a:p>
          <a:p>
            <a:r>
              <a:rPr lang="en-GB" sz="40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Infographics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658588F-B6F6-4BD9-9A77-33EA4E5182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3606" y="3310204"/>
            <a:ext cx="2362530" cy="1341307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72A7A8D-FD61-47D9-AAD8-6AE1D533303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0109" y="4922800"/>
            <a:ext cx="2914286" cy="1647619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97705253-C7DB-4186-AD27-07B6B1BE3826}"/>
              </a:ext>
            </a:extLst>
          </p:cNvPr>
          <p:cNvSpPr txBox="1"/>
          <p:nvPr/>
        </p:nvSpPr>
        <p:spPr>
          <a:xfrm>
            <a:off x="71918" y="2686034"/>
            <a:ext cx="305077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Scale-out</a:t>
            </a:r>
            <a:endParaRPr lang="en-GB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3B1D6ED-B9DE-4492-8ABB-CD0A3DA8526B}"/>
              </a:ext>
            </a:extLst>
          </p:cNvPr>
          <p:cNvSpPr txBox="1"/>
          <p:nvPr/>
        </p:nvSpPr>
        <p:spPr>
          <a:xfrm>
            <a:off x="5829338" y="5054464"/>
            <a:ext cx="305077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40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Enterprise Top End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1778577F-2EC6-449C-926C-8EF7A782D14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0970" y="3649359"/>
            <a:ext cx="1825479" cy="1021635"/>
          </a:xfrm>
          <a:prstGeom prst="rect">
            <a:avLst/>
          </a:prstGeom>
          <a:ln>
            <a:solidFill>
              <a:srgbClr val="6FA1FE"/>
            </a:solidFill>
          </a:ln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CCAC4260-5062-499E-9EC2-DED75C00DFF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8915" y="3661741"/>
            <a:ext cx="1825480" cy="1029555"/>
          </a:xfrm>
          <a:prstGeom prst="rect">
            <a:avLst/>
          </a:prstGeom>
          <a:ln>
            <a:solidFill>
              <a:srgbClr val="6FA1FE"/>
            </a:solidFill>
          </a:ln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54FBE0E0-A2B2-4966-83A7-B260514BECCE}"/>
              </a:ext>
            </a:extLst>
          </p:cNvPr>
          <p:cNvSpPr txBox="1"/>
          <p:nvPr/>
        </p:nvSpPr>
        <p:spPr>
          <a:xfrm>
            <a:off x="6643080" y="1997326"/>
            <a:ext cx="54770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Power10 Infrastructure</a:t>
            </a:r>
            <a:endParaRPr lang="en-GB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5B25387-3352-416B-A201-9AB1597B2361}"/>
              </a:ext>
            </a:extLst>
          </p:cNvPr>
          <p:cNvSpPr txBox="1"/>
          <p:nvPr/>
        </p:nvSpPr>
        <p:spPr>
          <a:xfrm>
            <a:off x="2969442" y="1967465"/>
            <a:ext cx="41650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Power10 chip</a:t>
            </a:r>
            <a:endParaRPr lang="en-GB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2813656-FA3A-4972-9DB4-4C45C03941ED}"/>
              </a:ext>
            </a:extLst>
          </p:cNvPr>
          <p:cNvSpPr txBox="1"/>
          <p:nvPr/>
        </p:nvSpPr>
        <p:spPr>
          <a:xfrm>
            <a:off x="71918" y="5033254"/>
            <a:ext cx="289752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40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Enterprise Midrange</a:t>
            </a:r>
            <a:endParaRPr lang="en-GB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6E8DD5-9C98-48AB-91D7-A5D82226C62D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3523" y="4922800"/>
            <a:ext cx="2952300" cy="1653749"/>
          </a:xfrm>
          <a:prstGeom prst="rect">
            <a:avLst/>
          </a:prstGeom>
          <a:ln>
            <a:solidFill>
              <a:srgbClr val="6FA1FE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3BDF6DE-04E2-4E11-8610-08E4E989FB6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78190" y="197335"/>
            <a:ext cx="2923809" cy="1642640"/>
          </a:xfrm>
          <a:prstGeom prst="rect">
            <a:avLst/>
          </a:prstGeom>
          <a:ln>
            <a:solidFill>
              <a:srgbClr val="6FA1FE"/>
            </a:solidFill>
          </a:ln>
        </p:spPr>
      </p:pic>
    </p:spTree>
    <p:extLst>
      <p:ext uri="{BB962C8B-B14F-4D97-AF65-F5344CB8AC3E}">
        <p14:creationId xmlns:p14="http://schemas.microsoft.com/office/powerpoint/2010/main" val="3224478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2D469A60-744F-443F-9FF4-3522CBA86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7537" y="1650719"/>
            <a:ext cx="2296509" cy="1615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5760002-833B-4E21-B663-3831C4215F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0771" y="1498603"/>
            <a:ext cx="2415659" cy="198550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6343B04-446C-4515-9456-63949DBD9E54}"/>
              </a:ext>
            </a:extLst>
          </p:cNvPr>
          <p:cNvSpPr txBox="1"/>
          <p:nvPr/>
        </p:nvSpPr>
        <p:spPr>
          <a:xfrm>
            <a:off x="0" y="458100"/>
            <a:ext cx="305077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Power10 Processor</a:t>
            </a:r>
          </a:p>
          <a:p>
            <a:pPr algn="ctr"/>
            <a:r>
              <a:rPr lang="en-GB" sz="40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Technology</a:t>
            </a:r>
            <a:endParaRPr lang="en-GB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B4EB6BA-A49B-4D06-9173-473DD54285EC}"/>
              </a:ext>
            </a:extLst>
          </p:cNvPr>
          <p:cNvSpPr txBox="1"/>
          <p:nvPr/>
        </p:nvSpPr>
        <p:spPr>
          <a:xfrm>
            <a:off x="698782" y="6232719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>
                <a:ea typeface="IBM Plex Sans" charset="0"/>
                <a:cs typeface="IBM Plex Sans" charset="0"/>
              </a:rPr>
              <a:t>The Power of 10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E63C3431-F450-46C8-B1BA-02C01D99F817}"/>
              </a:ext>
            </a:extLst>
          </p:cNvPr>
          <p:cNvSpPr txBox="1">
            <a:spLocks/>
          </p:cNvSpPr>
          <p:nvPr/>
        </p:nvSpPr>
        <p:spPr>
          <a:xfrm>
            <a:off x="2986691" y="3591759"/>
            <a:ext cx="2656913" cy="3088434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lnSpc>
                <a:spcPct val="100000"/>
              </a:lnSpc>
              <a:spcBef>
                <a:spcPts val="1467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IBM Plex Sans" pitchFamily="2" charset="2"/>
              <a:buNone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228597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457195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838190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 baseline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071020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111575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6pPr>
            <a:lvl7pPr marL="2594990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7pPr>
            <a:lvl8pPr marL="3078403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8pPr>
            <a:lvl9pPr marL="3561818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9pPr>
          </a:lstStyle>
          <a:p>
            <a:r>
              <a:rPr lang="en-GB" sz="2000" b="1" kern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Power10 Processor</a:t>
            </a:r>
            <a:br>
              <a:rPr lang="en-GB" sz="2000" b="1" kern="0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GB" sz="1800" kern="0" dirty="0">
                <a:solidFill>
                  <a:srgbClr val="009900"/>
                </a:solidFill>
              </a:rPr>
              <a:t>Chip Cores up to 15</a:t>
            </a:r>
            <a:br>
              <a:rPr lang="en-GB" sz="1800" kern="0" dirty="0">
                <a:solidFill>
                  <a:srgbClr val="009900"/>
                </a:solidFill>
              </a:rPr>
            </a:br>
            <a:r>
              <a:rPr lang="en-GB" sz="1800" kern="0" dirty="0">
                <a:solidFill>
                  <a:srgbClr val="009900"/>
                </a:solidFill>
              </a:rPr>
              <a:t>SMT=8 </a:t>
            </a:r>
            <a:r>
              <a:rPr lang="en-GB" sz="1800" kern="0" dirty="0">
                <a:solidFill>
                  <a:srgbClr val="009900"/>
                </a:solidFill>
                <a:sym typeface="Wingdings" panose="05000000000000000000" pitchFamily="2" charset="2"/>
              </a:rPr>
              <a:t> 120 threads</a:t>
            </a:r>
            <a:br>
              <a:rPr lang="en-GB" sz="1800" kern="0" dirty="0">
                <a:solidFill>
                  <a:srgbClr val="009900"/>
                </a:solidFill>
              </a:rPr>
            </a:br>
            <a:r>
              <a:rPr lang="en-GB" sz="1800" kern="0" dirty="0">
                <a:solidFill>
                  <a:srgbClr val="009900"/>
                </a:solidFill>
              </a:rPr>
              <a:t>	Core   Chip</a:t>
            </a:r>
            <a:br>
              <a:rPr lang="en-GB" sz="1800" kern="0" dirty="0">
                <a:solidFill>
                  <a:srgbClr val="009900"/>
                </a:solidFill>
              </a:rPr>
            </a:br>
            <a:r>
              <a:rPr lang="en-GB" sz="1800" kern="0" dirty="0">
                <a:solidFill>
                  <a:srgbClr val="009900"/>
                </a:solidFill>
              </a:rPr>
              <a:t>L1           80KB  1.2 MB</a:t>
            </a:r>
            <a:br>
              <a:rPr lang="en-GB" sz="1800" kern="0" dirty="0">
                <a:solidFill>
                  <a:srgbClr val="009900"/>
                </a:solidFill>
              </a:rPr>
            </a:br>
            <a:r>
              <a:rPr lang="en-GB" sz="1800" kern="0" dirty="0">
                <a:solidFill>
                  <a:srgbClr val="009900"/>
                </a:solidFill>
              </a:rPr>
              <a:t>L2 cache  2MB   30 MB</a:t>
            </a:r>
            <a:br>
              <a:rPr lang="en-GB" sz="1800" kern="0" dirty="0">
                <a:solidFill>
                  <a:srgbClr val="009900"/>
                </a:solidFill>
              </a:rPr>
            </a:br>
            <a:r>
              <a:rPr lang="en-GB" sz="1800" kern="0" dirty="0">
                <a:solidFill>
                  <a:srgbClr val="009900"/>
                </a:solidFill>
              </a:rPr>
              <a:t>L3 cache  8MB 120 MB</a:t>
            </a:r>
            <a:br>
              <a:rPr lang="en-GB" sz="1800" kern="0" dirty="0">
                <a:solidFill>
                  <a:srgbClr val="009900"/>
                </a:solidFill>
              </a:rPr>
            </a:br>
            <a:r>
              <a:rPr lang="en-GB" sz="1800" kern="0" dirty="0">
                <a:solidFill>
                  <a:srgbClr val="009900"/>
                </a:solidFill>
              </a:rPr>
              <a:t>E1080 total L3 1.9 GB</a:t>
            </a:r>
            <a:br>
              <a:rPr lang="en-GB" sz="1800" kern="0" dirty="0">
                <a:solidFill>
                  <a:srgbClr val="009900"/>
                </a:solidFill>
              </a:rPr>
            </a:br>
            <a:r>
              <a:rPr lang="en-GB" sz="1800" kern="0" dirty="0">
                <a:solidFill>
                  <a:srgbClr val="009900"/>
                </a:solidFill>
              </a:rPr>
              <a:t>Accelerator engines: MMA (AI), Crypto, GZIP</a:t>
            </a:r>
            <a:br>
              <a:rPr lang="en-GB" sz="1800" kern="0" dirty="0">
                <a:solidFill>
                  <a:srgbClr val="009900"/>
                </a:solidFill>
              </a:rPr>
            </a:br>
            <a:r>
              <a:rPr lang="en-GB" sz="1800" kern="0" dirty="0">
                <a:solidFill>
                  <a:srgbClr val="009900"/>
                </a:solidFill>
              </a:rPr>
              <a:t>Full memory encryption</a:t>
            </a:r>
            <a:endParaRPr lang="en-GB" sz="1800" kern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F4C14469-E5E7-449F-9D6D-5CA25AD28431}"/>
              </a:ext>
            </a:extLst>
          </p:cNvPr>
          <p:cNvSpPr txBox="1">
            <a:spLocks/>
          </p:cNvSpPr>
          <p:nvPr/>
        </p:nvSpPr>
        <p:spPr>
          <a:xfrm>
            <a:off x="7784551" y="161364"/>
            <a:ext cx="2659823" cy="136484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lnSpc>
                <a:spcPct val="100000"/>
              </a:lnSpc>
              <a:spcBef>
                <a:spcPts val="1467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IBM Plex Sans" pitchFamily="2" charset="2"/>
              <a:buNone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228597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457195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838190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 baseline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071020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111575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6pPr>
            <a:lvl7pPr marL="2594990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7pPr>
            <a:lvl8pPr marL="3078403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8pPr>
            <a:lvl9pPr marL="3561818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9pPr>
          </a:lstStyle>
          <a:p>
            <a:r>
              <a:rPr lang="en-GB" sz="2000" b="1" kern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Memory</a:t>
            </a:r>
            <a:br>
              <a:rPr lang="en-GB" sz="2000" b="1" kern="0" dirty="0">
                <a:solidFill>
                  <a:srgbClr val="009900"/>
                </a:solidFill>
              </a:rPr>
            </a:br>
            <a:r>
              <a:rPr lang="en-GB" sz="1100" b="1" kern="0" dirty="0">
                <a:solidFill>
                  <a:srgbClr val="009900"/>
                </a:solidFill>
              </a:rPr>
              <a:t> </a:t>
            </a:r>
            <a:br>
              <a:rPr lang="en-GB" sz="2000" b="1" kern="0" dirty="0">
                <a:solidFill>
                  <a:srgbClr val="009900"/>
                </a:solidFill>
              </a:rPr>
            </a:br>
            <a:r>
              <a:rPr lang="en-GB" sz="1600" b="1" kern="0" dirty="0">
                <a:solidFill>
                  <a:srgbClr val="009900"/>
                </a:solidFill>
              </a:rPr>
              <a:t>Open</a:t>
            </a:r>
            <a:r>
              <a:rPr lang="en-GB" sz="1100" b="1" kern="0" dirty="0">
                <a:solidFill>
                  <a:srgbClr val="009900"/>
                </a:solidFill>
              </a:rPr>
              <a:t> </a:t>
            </a:r>
            <a:r>
              <a:rPr lang="en-GB" sz="1600" b="1" kern="0" dirty="0">
                <a:solidFill>
                  <a:srgbClr val="009900"/>
                </a:solidFill>
              </a:rPr>
              <a:t>Memory</a:t>
            </a:r>
            <a:r>
              <a:rPr lang="en-GB" sz="1100" b="1" kern="0" dirty="0">
                <a:solidFill>
                  <a:srgbClr val="009900"/>
                </a:solidFill>
              </a:rPr>
              <a:t> </a:t>
            </a:r>
            <a:r>
              <a:rPr lang="en-GB" sz="1600" b="1" kern="0" dirty="0">
                <a:solidFill>
                  <a:srgbClr val="009900"/>
                </a:solidFill>
              </a:rPr>
              <a:t>Interface</a:t>
            </a:r>
            <a:br>
              <a:rPr lang="en-GB" sz="1800" b="1" kern="0" dirty="0">
                <a:solidFill>
                  <a:srgbClr val="009900"/>
                </a:solidFill>
              </a:rPr>
            </a:br>
            <a:r>
              <a:rPr lang="en-GB" sz="2000" b="1" kern="0" dirty="0">
                <a:solidFill>
                  <a:srgbClr val="009900"/>
                </a:solidFill>
              </a:rPr>
              <a:t>Up </a:t>
            </a:r>
            <a:r>
              <a:rPr lang="en-GB" sz="3200" b="1" kern="0" dirty="0">
                <a:solidFill>
                  <a:srgbClr val="009900"/>
                </a:solidFill>
              </a:rPr>
              <a:t>80-100%</a:t>
            </a:r>
            <a:endParaRPr lang="en-GB" sz="2000" kern="0" dirty="0">
              <a:solidFill>
                <a:srgbClr val="009900"/>
              </a:solidFill>
            </a:endParaRP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32C7A64E-8854-4831-BAD2-AA791D18681A}"/>
              </a:ext>
            </a:extLst>
          </p:cNvPr>
          <p:cNvSpPr txBox="1">
            <a:spLocks/>
          </p:cNvSpPr>
          <p:nvPr/>
        </p:nvSpPr>
        <p:spPr>
          <a:xfrm>
            <a:off x="8445790" y="381413"/>
            <a:ext cx="1496380" cy="366907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lnSpc>
                <a:spcPct val="100000"/>
              </a:lnSpc>
              <a:spcBef>
                <a:spcPts val="1467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IBM Plex Sans" pitchFamily="2" charset="2"/>
              <a:buNone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228597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457195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838190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 baseline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071020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111575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6pPr>
            <a:lvl7pPr marL="2594990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7pPr>
            <a:lvl8pPr marL="3078403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8pPr>
            <a:lvl9pPr marL="3561818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9pPr>
          </a:lstStyle>
          <a:p>
            <a:r>
              <a:rPr lang="en-GB" sz="2000" b="1" kern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Bandwidth</a:t>
            </a:r>
            <a:endParaRPr lang="en-GB" sz="2000" kern="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681932-BD0C-473D-A716-49A5E184CA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0859" y="4077702"/>
            <a:ext cx="1892160" cy="245728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8433091-D718-4BE3-9F0C-E6511482DB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2574" y="4499151"/>
            <a:ext cx="2050135" cy="1977436"/>
          </a:xfrm>
          <a:prstGeom prst="rect">
            <a:avLst/>
          </a:prstGeom>
        </p:spPr>
      </p:pic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E222F8BA-34BD-436B-AF24-B3B33C77EEB5}"/>
              </a:ext>
            </a:extLst>
          </p:cNvPr>
          <p:cNvSpPr txBox="1">
            <a:spLocks/>
          </p:cNvSpPr>
          <p:nvPr/>
        </p:nvSpPr>
        <p:spPr>
          <a:xfrm>
            <a:off x="5643604" y="3591758"/>
            <a:ext cx="2209631" cy="1224569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lnSpc>
                <a:spcPct val="100000"/>
              </a:lnSpc>
              <a:spcBef>
                <a:spcPts val="1467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IBM Plex Sans" pitchFamily="2" charset="2"/>
              <a:buNone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228597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457195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838190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 baseline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071020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111575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6pPr>
            <a:lvl7pPr marL="2594990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7pPr>
            <a:lvl8pPr marL="3078403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8pPr>
            <a:lvl9pPr marL="3561818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9pPr>
          </a:lstStyle>
          <a:p>
            <a:r>
              <a:rPr lang="en-GB" sz="2000" b="1" kern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Devices per Processor </a:t>
            </a:r>
            <a:br>
              <a:rPr lang="en-GB" sz="2000" b="1" kern="0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GB" sz="2000" b="1" kern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Chip </a:t>
            </a:r>
            <a:r>
              <a:rPr lang="en-GB" sz="1800" b="1" kern="0" dirty="0">
                <a:solidFill>
                  <a:srgbClr val="009900"/>
                </a:solidFill>
              </a:rPr>
              <a:t>18 billion</a:t>
            </a:r>
            <a:endParaRPr lang="en-GB" sz="6000" kern="0" dirty="0">
              <a:solidFill>
                <a:srgbClr val="009900"/>
              </a:solidFill>
            </a:endParaRP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1685BF07-C233-4FDA-9FF1-C585D2139E98}"/>
              </a:ext>
            </a:extLst>
          </p:cNvPr>
          <p:cNvSpPr txBox="1">
            <a:spLocks/>
          </p:cNvSpPr>
          <p:nvPr/>
        </p:nvSpPr>
        <p:spPr>
          <a:xfrm>
            <a:off x="8052893" y="3591758"/>
            <a:ext cx="1755938" cy="1224569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lnSpc>
                <a:spcPct val="100000"/>
              </a:lnSpc>
              <a:spcBef>
                <a:spcPts val="1467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IBM Plex Sans" pitchFamily="2" charset="2"/>
              <a:buNone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228597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457195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838190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 baseline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071020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111575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6pPr>
            <a:lvl7pPr marL="2594990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7pPr>
            <a:lvl8pPr marL="3078403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8pPr>
            <a:lvl9pPr marL="3561818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9pPr>
          </a:lstStyle>
          <a:p>
            <a:r>
              <a:rPr lang="en-GB" sz="2000" b="1" kern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CPU </a:t>
            </a:r>
            <a:br>
              <a:rPr lang="en-GB" sz="2000" b="1" kern="0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GB" sz="2000" b="1" kern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Lithography in nm: </a:t>
            </a:r>
            <a:r>
              <a:rPr lang="en-GB" sz="1800" b="1" kern="0" dirty="0">
                <a:solidFill>
                  <a:srgbClr val="009900"/>
                </a:solidFill>
              </a:rPr>
              <a:t>7nm</a:t>
            </a:r>
            <a:endParaRPr lang="en-GB" sz="6000" kern="0" dirty="0">
              <a:solidFill>
                <a:srgbClr val="009900"/>
              </a:solidFill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3776E4E6-F16D-4EF1-9125-9CC831F4495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223" y="2689797"/>
            <a:ext cx="2611097" cy="2522283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7ECDB20C-5558-4C3C-B067-060A88AD047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4428" y="4214457"/>
            <a:ext cx="1721537" cy="1740666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77919D9C-07A1-4CB6-8A74-9313C2430E32}"/>
              </a:ext>
            </a:extLst>
          </p:cNvPr>
          <p:cNvSpPr txBox="1"/>
          <p:nvPr/>
        </p:nvSpPr>
        <p:spPr>
          <a:xfrm>
            <a:off x="10305094" y="3602188"/>
            <a:ext cx="164468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6FA1FE"/>
                </a:solidFill>
              </a:rPr>
              <a:t>CPU </a:t>
            </a:r>
            <a:r>
              <a:rPr lang="en-US" sz="2000" b="1" dirty="0">
                <a:solidFill>
                  <a:srgbClr val="6FA1FE"/>
                </a:solidFill>
              </a:rPr>
              <a:t>die size </a:t>
            </a:r>
            <a:r>
              <a:rPr lang="en-GB" sz="2000" b="1" dirty="0">
                <a:solidFill>
                  <a:srgbClr val="6FA1FE"/>
                </a:solidFill>
              </a:rPr>
              <a:t>in mm</a:t>
            </a:r>
            <a:r>
              <a:rPr lang="en-GB" sz="2000" b="1" baseline="30000" dirty="0">
                <a:solidFill>
                  <a:srgbClr val="6FA1FE"/>
                </a:solidFill>
              </a:rPr>
              <a:t>2</a:t>
            </a:r>
            <a:endParaRPr lang="en-GB" sz="2000" b="1" dirty="0">
              <a:solidFill>
                <a:srgbClr val="00990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18033A4-D1B7-4E22-BB6F-7BFD753B0305}"/>
              </a:ext>
            </a:extLst>
          </p:cNvPr>
          <p:cNvSpPr txBox="1"/>
          <p:nvPr/>
        </p:nvSpPr>
        <p:spPr>
          <a:xfrm rot="20191319">
            <a:off x="8507530" y="1680962"/>
            <a:ext cx="106471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IBM Plex Sans" charset="0"/>
                <a:cs typeface="IBM Plex Sans" charset="0"/>
              </a:rPr>
              <a:t>8TB</a:t>
            </a:r>
            <a:b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IBM Plex Sans" charset="0"/>
                <a:cs typeface="IBM Plex Sans" charset="0"/>
              </a:rPr>
            </a:b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IBM Plex Sans" charset="0"/>
                <a:cs typeface="IBM Plex Sans" charset="0"/>
              </a:rPr>
              <a:t>16TB</a:t>
            </a:r>
            <a:b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IBM Plex Sans" charset="0"/>
                <a:cs typeface="IBM Plex Sans" charset="0"/>
              </a:rPr>
            </a:b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IBM Plex Sans" charset="0"/>
                <a:cs typeface="IBM Plex Sans" charset="0"/>
              </a:rPr>
              <a:t>64TB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65E2AFF0-71FE-4041-ACA1-BD22BCC91A10}"/>
              </a:ext>
            </a:extLst>
          </p:cNvPr>
          <p:cNvSpPr txBox="1">
            <a:spLocks/>
          </p:cNvSpPr>
          <p:nvPr/>
        </p:nvSpPr>
        <p:spPr>
          <a:xfrm>
            <a:off x="5547392" y="190880"/>
            <a:ext cx="2462251" cy="125311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lnSpc>
                <a:spcPct val="100000"/>
              </a:lnSpc>
              <a:spcBef>
                <a:spcPts val="1467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IBM Plex Sans" pitchFamily="2" charset="2"/>
              <a:buNone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228597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457195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838190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 baseline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071020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111575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6pPr>
            <a:lvl7pPr marL="2594990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7pPr>
            <a:lvl8pPr marL="3078403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8pPr>
            <a:lvl9pPr marL="3561818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9pPr>
          </a:lstStyle>
          <a:p>
            <a:r>
              <a:rPr lang="en-GB" sz="2000" b="1" kern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SMP Fabric</a:t>
            </a:r>
            <a:br>
              <a:rPr lang="en-GB" sz="2000" b="1" kern="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GB" sz="2000" b="1" kern="0" dirty="0">
                <a:solidFill>
                  <a:srgbClr val="009900"/>
                </a:solidFill>
              </a:rPr>
              <a:t>Up</a:t>
            </a:r>
            <a:br>
              <a:rPr lang="en-GB" sz="2000" b="1" kern="0" dirty="0">
                <a:solidFill>
                  <a:srgbClr val="009900"/>
                </a:solidFill>
              </a:rPr>
            </a:br>
            <a:r>
              <a:rPr lang="en-GB" sz="3200" b="1" kern="0" dirty="0">
                <a:solidFill>
                  <a:srgbClr val="009900"/>
                </a:solidFill>
              </a:rPr>
              <a:t>28%-100%</a:t>
            </a:r>
            <a:endParaRPr lang="en-GB" sz="6000" kern="0" dirty="0">
              <a:solidFill>
                <a:srgbClr val="009900"/>
              </a:solidFill>
            </a:endParaRP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6414F812-934E-41AC-B0CA-929E32F7BFA8}"/>
              </a:ext>
            </a:extLst>
          </p:cNvPr>
          <p:cNvSpPr txBox="1">
            <a:spLocks/>
          </p:cNvSpPr>
          <p:nvPr/>
        </p:nvSpPr>
        <p:spPr>
          <a:xfrm>
            <a:off x="6782717" y="432569"/>
            <a:ext cx="787689" cy="41121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lnSpc>
                <a:spcPct val="100000"/>
              </a:lnSpc>
              <a:spcBef>
                <a:spcPts val="1467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IBM Plex Sans" pitchFamily="2" charset="2"/>
              <a:buNone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228597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457195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838190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 baseline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071020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111575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6pPr>
            <a:lvl7pPr marL="2594990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7pPr>
            <a:lvl8pPr marL="3078403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8pPr>
            <a:lvl9pPr marL="3561818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9pPr>
          </a:lstStyle>
          <a:p>
            <a:r>
              <a:rPr lang="en-GB" sz="2000" b="1" kern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GB/s</a:t>
            </a:r>
            <a:endParaRPr lang="en-GB" sz="6000" kern="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3" name="Picture 2">
            <a:extLst>
              <a:ext uri="{FF2B5EF4-FFF2-40B4-BE49-F238E27FC236}">
                <a16:creationId xmlns:a16="http://schemas.microsoft.com/office/drawing/2014/main" id="{74711310-D07F-47C0-BA19-9AC68014CF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87246" y="1445042"/>
            <a:ext cx="1714500" cy="1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5D330EDA-6C05-4332-B9EB-B917CB9A37ED}"/>
              </a:ext>
            </a:extLst>
          </p:cNvPr>
          <p:cNvSpPr txBox="1">
            <a:spLocks/>
          </p:cNvSpPr>
          <p:nvPr/>
        </p:nvSpPr>
        <p:spPr>
          <a:xfrm>
            <a:off x="10219281" y="197218"/>
            <a:ext cx="1972719" cy="136484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lnSpc>
                <a:spcPct val="100000"/>
              </a:lnSpc>
              <a:spcBef>
                <a:spcPts val="1467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IBM Plex Sans" pitchFamily="2" charset="2"/>
              <a:buNone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228597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457195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838190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 baseline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071020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111575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6pPr>
            <a:lvl7pPr marL="2594990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7pPr>
            <a:lvl8pPr marL="3078403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8pPr>
            <a:lvl9pPr marL="3561818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9pPr>
          </a:lstStyle>
          <a:p>
            <a:r>
              <a:rPr lang="en-GB" sz="2000" b="1" kern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PCIe Gen 5</a:t>
            </a:r>
            <a:br>
              <a:rPr lang="en-GB" sz="2000" b="1" kern="0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GB" sz="2000" b="1" kern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Adapters</a:t>
            </a:r>
            <a:br>
              <a:rPr lang="en-GB" sz="2000" b="1" kern="0" dirty="0">
                <a:solidFill>
                  <a:srgbClr val="009900"/>
                </a:solidFill>
              </a:rPr>
            </a:br>
            <a:r>
              <a:rPr lang="en-GB" sz="2000" b="1" kern="0" dirty="0">
                <a:solidFill>
                  <a:srgbClr val="009900"/>
                </a:solidFill>
              </a:rPr>
              <a:t>Faster by </a:t>
            </a:r>
            <a:br>
              <a:rPr lang="en-GB" sz="2000" b="1" kern="0" dirty="0">
                <a:solidFill>
                  <a:srgbClr val="009900"/>
                </a:solidFill>
              </a:rPr>
            </a:br>
            <a:r>
              <a:rPr lang="en-GB" sz="1800" b="1" kern="0" dirty="0">
                <a:solidFill>
                  <a:srgbClr val="009900"/>
                </a:solidFill>
              </a:rPr>
              <a:t>2x than Gen4</a:t>
            </a:r>
            <a:br>
              <a:rPr lang="en-GB" sz="1800" b="1" kern="0" dirty="0">
                <a:solidFill>
                  <a:srgbClr val="009900"/>
                </a:solidFill>
              </a:rPr>
            </a:br>
            <a:r>
              <a:rPr lang="en-GB" sz="1800" b="1" kern="0" dirty="0">
                <a:solidFill>
                  <a:srgbClr val="009900"/>
                </a:solidFill>
              </a:rPr>
              <a:t>4x than Gen3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FD5B4D57-7F8F-4BA1-B186-B1943729BDF5}"/>
              </a:ext>
            </a:extLst>
          </p:cNvPr>
          <p:cNvSpPr txBox="1">
            <a:spLocks/>
          </p:cNvSpPr>
          <p:nvPr/>
        </p:nvSpPr>
        <p:spPr>
          <a:xfrm>
            <a:off x="160296" y="5306344"/>
            <a:ext cx="2890475" cy="569139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lnSpc>
                <a:spcPct val="100000"/>
              </a:lnSpc>
              <a:spcBef>
                <a:spcPts val="1467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IBM Plex Sans" pitchFamily="2" charset="2"/>
              <a:buNone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228597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457195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838190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 baseline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071020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111575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6pPr>
            <a:lvl7pPr marL="2594990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7pPr>
            <a:lvl8pPr marL="3078403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8pPr>
            <a:lvl9pPr marL="3561818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9pPr>
          </a:lstStyle>
          <a:p>
            <a:r>
              <a:rPr lang="en-GB" sz="2000" b="1" kern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Max CPU Cores</a:t>
            </a:r>
            <a:br>
              <a:rPr lang="en-GB" sz="1800" kern="0" dirty="0">
                <a:solidFill>
                  <a:srgbClr val="CC66FF"/>
                </a:solidFill>
              </a:rPr>
            </a:br>
            <a:r>
              <a:rPr lang="en-GB" sz="1300" kern="0" dirty="0"/>
              <a:t>E1080=240, E1050=96, S1024=48</a:t>
            </a:r>
            <a:endParaRPr lang="en-GB" sz="1300" kern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6" name="Picture 35" descr="A picture containing computer&#10;&#10;Description automatically generated">
            <a:extLst>
              <a:ext uri="{FF2B5EF4-FFF2-40B4-BE49-F238E27FC236}">
                <a16:creationId xmlns:a16="http://schemas.microsoft.com/office/drawing/2014/main" id="{81681580-DB58-485A-A675-5E92F7EE6CC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65450" y="1788059"/>
            <a:ext cx="1835713" cy="1494054"/>
          </a:xfrm>
          <a:prstGeom prst="rect">
            <a:avLst/>
          </a:prstGeom>
        </p:spPr>
      </p:pic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5070AD43-B95E-46C8-9B1F-5800393361C3}"/>
              </a:ext>
            </a:extLst>
          </p:cNvPr>
          <p:cNvSpPr txBox="1">
            <a:spLocks/>
          </p:cNvSpPr>
          <p:nvPr/>
        </p:nvSpPr>
        <p:spPr>
          <a:xfrm>
            <a:off x="5617953" y="3307188"/>
            <a:ext cx="1952453" cy="263953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lnSpc>
                <a:spcPct val="100000"/>
              </a:lnSpc>
              <a:spcBef>
                <a:spcPts val="1467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IBM Plex Sans" pitchFamily="2" charset="2"/>
              <a:buNone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228597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457195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838190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 baseline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071020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111575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6pPr>
            <a:lvl7pPr marL="2594990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7pPr>
            <a:lvl8pPr marL="3078403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8pPr>
            <a:lvl9pPr marL="3561818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9pPr>
          </a:lstStyle>
          <a:p>
            <a:r>
              <a:rPr lang="en-GB" sz="1300" kern="0" dirty="0"/>
              <a:t>Eight direct connections</a:t>
            </a:r>
            <a:endParaRPr lang="en-GB" sz="1300" kern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336D24-5185-452C-BDD5-D6AD485F378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225" y="6165755"/>
            <a:ext cx="531472" cy="5144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D7C2FBC-D9AF-470E-B205-B1AE5F91CA5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4023" y="6118123"/>
            <a:ext cx="447524" cy="4968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464037-CE6E-4DCE-A8BC-60D16E72A4F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76957" y="6063824"/>
            <a:ext cx="536039" cy="605454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8752543D-5326-4589-BAB7-FCA2838215A4}"/>
              </a:ext>
            </a:extLst>
          </p:cNvPr>
          <p:cNvSpPr txBox="1"/>
          <p:nvPr/>
        </p:nvSpPr>
        <p:spPr>
          <a:xfrm>
            <a:off x="9776602" y="6211578"/>
            <a:ext cx="18921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6FA1FE"/>
                </a:solidFill>
              </a:rPr>
              <a:t>SCM         DCM</a:t>
            </a:r>
            <a:endParaRPr lang="en-GB" sz="2000" b="1" dirty="0">
              <a:solidFill>
                <a:srgbClr val="6FA1FE"/>
              </a:solidFill>
            </a:endParaRP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41E8711D-EDAB-4EF0-A666-EAE51B26D08F}"/>
              </a:ext>
            </a:extLst>
          </p:cNvPr>
          <p:cNvSpPr txBox="1">
            <a:spLocks/>
          </p:cNvSpPr>
          <p:nvPr/>
        </p:nvSpPr>
        <p:spPr>
          <a:xfrm>
            <a:off x="2922776" y="177807"/>
            <a:ext cx="2695177" cy="161025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lnSpc>
                <a:spcPct val="100000"/>
              </a:lnSpc>
              <a:spcBef>
                <a:spcPts val="1467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IBM Plex Sans" pitchFamily="2" charset="2"/>
              <a:buNone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228597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457195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838190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 baseline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071020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111575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6pPr>
            <a:lvl7pPr marL="2594990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7pPr>
            <a:lvl8pPr marL="3078403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8pPr>
            <a:lvl9pPr marL="3561818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9pPr>
          </a:lstStyle>
          <a:p>
            <a:r>
              <a:rPr lang="en-GB" sz="2000" b="1" kern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Performance rPerf</a:t>
            </a:r>
            <a:br>
              <a:rPr lang="en-GB" sz="2000" b="1" kern="0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GB" sz="1800" b="1" kern="0" dirty="0">
                <a:solidFill>
                  <a:srgbClr val="009900"/>
                </a:solidFill>
                <a:sym typeface="Wingdings" panose="05000000000000000000" pitchFamily="2" charset="2"/>
              </a:rPr>
              <a:t></a:t>
            </a:r>
            <a:r>
              <a:rPr lang="en-GB" sz="1800" b="1" kern="0" dirty="0">
                <a:solidFill>
                  <a:srgbClr val="009900"/>
                </a:solidFill>
              </a:rPr>
              <a:t>25% by Core Count</a:t>
            </a:r>
            <a:br>
              <a:rPr lang="en-GB" sz="1800" b="1" kern="0" dirty="0">
                <a:solidFill>
                  <a:srgbClr val="009900"/>
                </a:solidFill>
              </a:rPr>
            </a:br>
            <a:r>
              <a:rPr lang="en-GB" sz="1800" b="1" kern="0" dirty="0">
                <a:solidFill>
                  <a:srgbClr val="009900"/>
                </a:solidFill>
                <a:sym typeface="Wingdings" panose="05000000000000000000" pitchFamily="2" charset="2"/>
              </a:rPr>
              <a:t></a:t>
            </a:r>
            <a:r>
              <a:rPr lang="en-GB" sz="1800" b="1" kern="0" dirty="0">
                <a:solidFill>
                  <a:srgbClr val="009900"/>
                </a:solidFill>
              </a:rPr>
              <a:t>30% </a:t>
            </a:r>
            <a:r>
              <a:rPr lang="en-GB" sz="1800" b="1" kern="0" dirty="0">
                <a:solidFill>
                  <a:srgbClr val="009900"/>
                </a:solidFill>
                <a:sym typeface="Wingdings" panose="05000000000000000000" pitchFamily="2" charset="2"/>
              </a:rPr>
              <a:t>Thread Strength</a:t>
            </a:r>
            <a:br>
              <a:rPr lang="en-GB" sz="1800" b="1" kern="0" dirty="0">
                <a:solidFill>
                  <a:srgbClr val="009900"/>
                </a:solidFill>
                <a:sym typeface="Wingdings" panose="05000000000000000000" pitchFamily="2" charset="2"/>
              </a:rPr>
            </a:br>
            <a:r>
              <a:rPr lang="en-GB" sz="1800" b="1" kern="0" dirty="0">
                <a:solidFill>
                  <a:srgbClr val="009900"/>
                </a:solidFill>
                <a:sym typeface="Wingdings" panose="05000000000000000000" pitchFamily="2" charset="2"/>
              </a:rPr>
              <a:t>100% DCM </a:t>
            </a:r>
            <a:br>
              <a:rPr lang="en-GB" sz="1800" b="1" kern="0" dirty="0">
                <a:solidFill>
                  <a:srgbClr val="009900"/>
                </a:solidFill>
                <a:sym typeface="Wingdings" panose="05000000000000000000" pitchFamily="2" charset="2"/>
              </a:rPr>
            </a:br>
            <a:r>
              <a:rPr lang="en-GB" sz="1400" b="1" kern="0" dirty="0">
                <a:solidFill>
                  <a:srgbClr val="009900"/>
                </a:solidFill>
                <a:sym typeface="Wingdings" panose="05000000000000000000" pitchFamily="2" charset="2"/>
              </a:rPr>
              <a:t>[depending on the model]</a:t>
            </a:r>
            <a:endParaRPr lang="en-GB" sz="300" kern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636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CC451842-57EC-43AB-B03D-4C9786C2E58E}"/>
              </a:ext>
            </a:extLst>
          </p:cNvPr>
          <p:cNvSpPr txBox="1">
            <a:spLocks/>
          </p:cNvSpPr>
          <p:nvPr/>
        </p:nvSpPr>
        <p:spPr>
          <a:xfrm>
            <a:off x="2958787" y="299117"/>
            <a:ext cx="2461471" cy="335601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lnSpc>
                <a:spcPct val="100000"/>
              </a:lnSpc>
              <a:spcBef>
                <a:spcPts val="1467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IBM Plex Sans" pitchFamily="2" charset="2"/>
              <a:buNone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228597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457195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838190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 baseline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071020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111575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6pPr>
            <a:lvl7pPr marL="2594990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7pPr>
            <a:lvl8pPr marL="3078403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8pPr>
            <a:lvl9pPr marL="3561818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9pPr>
          </a:lstStyle>
          <a:p>
            <a:r>
              <a:rPr lang="en-GB" sz="2000" b="1" kern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Mission Critical</a:t>
            </a:r>
            <a:br>
              <a:rPr lang="en-GB" sz="2000" b="1" kern="0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GB" sz="1800" kern="0" dirty="0"/>
              <a:t>World class PowerVM virtualisation for virtual </a:t>
            </a:r>
            <a:r>
              <a:rPr lang="en-GB" sz="1800" b="1" kern="0" dirty="0"/>
              <a:t>machine scaling </a:t>
            </a:r>
            <a:br>
              <a:rPr lang="en-GB" sz="1800" b="1" kern="0" dirty="0"/>
            </a:br>
            <a:r>
              <a:rPr lang="en-GB" sz="1800" b="1" kern="0" dirty="0">
                <a:sym typeface="Wingdings" panose="05000000000000000000" pitchFamily="2" charset="2"/>
              </a:rPr>
              <a:t> </a:t>
            </a:r>
            <a:r>
              <a:rPr lang="en-GB" sz="1600" kern="0" dirty="0">
                <a:solidFill>
                  <a:srgbClr val="008000"/>
                </a:solidFill>
              </a:rPr>
              <a:t>240 CPUs &amp; 64 TB RAM, 32 PCIe Gen 5 adapters + remote I/O</a:t>
            </a:r>
            <a:r>
              <a:rPr lang="en-GB" sz="1600" kern="0" dirty="0"/>
              <a:t> </a:t>
            </a:r>
            <a:br>
              <a:rPr lang="en-GB" sz="1600" kern="0" dirty="0"/>
            </a:br>
            <a:r>
              <a:rPr lang="en-GB" sz="1800" kern="0" dirty="0"/>
              <a:t>Ready for the worlds biggest applications:</a:t>
            </a:r>
            <a:br>
              <a:rPr lang="en-GB" sz="1800" kern="0" dirty="0"/>
            </a:br>
            <a:r>
              <a:rPr lang="en-GB" sz="1800" kern="0" dirty="0"/>
              <a:t>SAP-HANA, SAS, DB2 Oracle, WebSphere ...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343B04-446C-4515-9456-63949DBD9E54}"/>
              </a:ext>
            </a:extLst>
          </p:cNvPr>
          <p:cNvSpPr txBox="1"/>
          <p:nvPr/>
        </p:nvSpPr>
        <p:spPr>
          <a:xfrm>
            <a:off x="0" y="458100"/>
            <a:ext cx="287819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Power10</a:t>
            </a:r>
            <a:br>
              <a:rPr lang="en-GB" sz="40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32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Infrastructure</a:t>
            </a:r>
            <a:endParaRPr lang="en-GB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7AB5BD93-9FA0-4500-A137-F4A49D4B984D}"/>
              </a:ext>
            </a:extLst>
          </p:cNvPr>
          <p:cNvSpPr txBox="1">
            <a:spLocks/>
          </p:cNvSpPr>
          <p:nvPr/>
        </p:nvSpPr>
        <p:spPr>
          <a:xfrm>
            <a:off x="7754558" y="3795892"/>
            <a:ext cx="2219884" cy="212164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0" i="0">
                <a:solidFill>
                  <a:schemeClr val="tx1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60">
                <a:solidFill>
                  <a:srgbClr val="191919"/>
                </a:solidFill>
                <a:latin typeface="IBM Plex Sans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60">
                <a:solidFill>
                  <a:srgbClr val="191919"/>
                </a:solidFill>
                <a:latin typeface="IBM Plex Sans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60">
                <a:solidFill>
                  <a:srgbClr val="191919"/>
                </a:solidFill>
                <a:latin typeface="IBM Plex Sans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60">
                <a:solidFill>
                  <a:srgbClr val="191919"/>
                </a:solidFill>
                <a:latin typeface="IBM Plex Sans" pitchFamily="34" charset="0"/>
              </a:defRPr>
            </a:lvl5pPr>
            <a:lvl6pPr marL="483412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60">
                <a:solidFill>
                  <a:srgbClr val="191919"/>
                </a:solidFill>
                <a:latin typeface="IBM Plex Sans" pitchFamily="34" charset="0"/>
              </a:defRPr>
            </a:lvl6pPr>
            <a:lvl7pPr marL="966828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60">
                <a:solidFill>
                  <a:srgbClr val="191919"/>
                </a:solidFill>
                <a:latin typeface="IBM Plex Sans" pitchFamily="34" charset="0"/>
              </a:defRPr>
            </a:lvl7pPr>
            <a:lvl8pPr marL="145024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60">
                <a:solidFill>
                  <a:srgbClr val="191919"/>
                </a:solidFill>
                <a:latin typeface="IBM Plex Sans" pitchFamily="34" charset="0"/>
              </a:defRPr>
            </a:lvl8pPr>
            <a:lvl9pPr marL="1933653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60">
                <a:solidFill>
                  <a:srgbClr val="191919"/>
                </a:solidFill>
                <a:latin typeface="IBM Plex Sans" pitchFamily="34" charset="0"/>
              </a:defRPr>
            </a:lvl9pPr>
          </a:lstStyle>
          <a:p>
            <a:r>
              <a:rPr lang="en-GB" sz="2000" b="1" kern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Investment</a:t>
            </a:r>
            <a:br>
              <a:rPr lang="en-GB" sz="2000" b="1" kern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</a:br>
            <a:r>
              <a:rPr lang="en-GB" sz="2000" b="1" kern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       Protection</a:t>
            </a:r>
            <a:br>
              <a:rPr lang="en-GB" sz="2000" kern="0" dirty="0">
                <a:latin typeface="+mn-lt"/>
              </a:rPr>
            </a:br>
            <a:r>
              <a:rPr lang="en-GB" sz="1800" b="1" kern="0" dirty="0">
                <a:latin typeface="+mn-lt"/>
              </a:rPr>
              <a:t>Power</a:t>
            </a:r>
            <a:r>
              <a:rPr lang="en-GB" sz="1800" kern="0" dirty="0">
                <a:latin typeface="+mn-lt"/>
              </a:rPr>
              <a:t> </a:t>
            </a:r>
            <a:r>
              <a:rPr lang="en-GB" sz="1800" b="1" kern="0" dirty="0">
                <a:latin typeface="+mn-lt"/>
              </a:rPr>
              <a:t>Enterprise Pools</a:t>
            </a:r>
            <a:r>
              <a:rPr lang="en-GB" sz="1800" kern="0" dirty="0">
                <a:latin typeface="+mn-lt"/>
              </a:rPr>
              <a:t> like </a:t>
            </a:r>
            <a:r>
              <a:rPr lang="en-GB" sz="1600" kern="0" dirty="0">
                <a:latin typeface="+mn-lt"/>
              </a:rPr>
              <a:t>POWER9</a:t>
            </a:r>
            <a:r>
              <a:rPr lang="en-GB" sz="1800" kern="0" dirty="0">
                <a:latin typeface="+mn-lt"/>
              </a:rPr>
              <a:t>. Simple, live CMC Dynamic Capacity control CPU &amp; RAM for whole Power10 range</a:t>
            </a:r>
          </a:p>
          <a:p>
            <a:br>
              <a:rPr lang="en-GB" sz="2000" kern="0" dirty="0">
                <a:latin typeface="+mn-lt"/>
              </a:rPr>
            </a:br>
            <a:br>
              <a:rPr lang="en-GB" sz="2000" kern="0" dirty="0">
                <a:latin typeface="+mn-lt"/>
              </a:rPr>
            </a:br>
            <a:endParaRPr lang="en-GB" sz="2000" kern="0" dirty="0">
              <a:latin typeface="+mn-lt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AEDBAE34-F9ED-49C2-BCF6-AD5C34443621}"/>
              </a:ext>
            </a:extLst>
          </p:cNvPr>
          <p:cNvSpPr txBox="1">
            <a:spLocks/>
          </p:cNvSpPr>
          <p:nvPr/>
        </p:nvSpPr>
        <p:spPr>
          <a:xfrm>
            <a:off x="2831478" y="3939471"/>
            <a:ext cx="2219885" cy="193899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0" i="0">
                <a:solidFill>
                  <a:schemeClr val="tx1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60">
                <a:solidFill>
                  <a:srgbClr val="191919"/>
                </a:solidFill>
                <a:latin typeface="IBM Plex Sans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60">
                <a:solidFill>
                  <a:srgbClr val="191919"/>
                </a:solidFill>
                <a:latin typeface="IBM Plex Sans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60">
                <a:solidFill>
                  <a:srgbClr val="191919"/>
                </a:solidFill>
                <a:latin typeface="IBM Plex Sans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60">
                <a:solidFill>
                  <a:srgbClr val="191919"/>
                </a:solidFill>
                <a:latin typeface="IBM Plex Sans" pitchFamily="34" charset="0"/>
              </a:defRPr>
            </a:lvl5pPr>
            <a:lvl6pPr marL="483412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60">
                <a:solidFill>
                  <a:srgbClr val="191919"/>
                </a:solidFill>
                <a:latin typeface="IBM Plex Sans" pitchFamily="34" charset="0"/>
              </a:defRPr>
            </a:lvl6pPr>
            <a:lvl7pPr marL="966828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60">
                <a:solidFill>
                  <a:srgbClr val="191919"/>
                </a:solidFill>
                <a:latin typeface="IBM Plex Sans" pitchFamily="34" charset="0"/>
              </a:defRPr>
            </a:lvl7pPr>
            <a:lvl8pPr marL="145024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60">
                <a:solidFill>
                  <a:srgbClr val="191919"/>
                </a:solidFill>
                <a:latin typeface="IBM Plex Sans" pitchFamily="34" charset="0"/>
              </a:defRPr>
            </a:lvl8pPr>
            <a:lvl9pPr marL="1933653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60">
                <a:solidFill>
                  <a:srgbClr val="191919"/>
                </a:solidFill>
                <a:latin typeface="IBM Plex Sans" pitchFamily="34" charset="0"/>
              </a:defRPr>
            </a:lvl9pPr>
          </a:lstStyle>
          <a:p>
            <a:r>
              <a:rPr lang="en-GB" sz="2000" b="1" kern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Greener Tech</a:t>
            </a:r>
            <a:endParaRPr lang="en-US" sz="2000" dirty="0">
              <a:latin typeface="+mn-lt"/>
            </a:endParaRPr>
          </a:p>
          <a:p>
            <a:r>
              <a:rPr lang="en-GB" sz="1800" kern="0" dirty="0">
                <a:latin typeface="+mn-lt"/>
              </a:rPr>
              <a:t>Higher performance</a:t>
            </a:r>
          </a:p>
          <a:p>
            <a:r>
              <a:rPr lang="en-GB" sz="1800" kern="0" dirty="0">
                <a:latin typeface="+mn-lt"/>
              </a:rPr>
              <a:t>but less electrical power = more efficient computing &amp; lower price per rPerf. Fewer servers for the same job. Higher</a:t>
            </a:r>
            <a:br>
              <a:rPr lang="en-GB" sz="1800" kern="0" dirty="0">
                <a:latin typeface="+mn-lt"/>
              </a:rPr>
            </a:br>
            <a:r>
              <a:rPr lang="en-GB" sz="1800" kern="0" dirty="0">
                <a:latin typeface="+mn-lt"/>
              </a:rPr>
              <a:t>“</a:t>
            </a:r>
            <a:r>
              <a:rPr lang="en-GB" sz="1800" b="1" kern="0" dirty="0">
                <a:latin typeface="+mn-lt"/>
              </a:rPr>
              <a:t>Bangs</a:t>
            </a:r>
            <a:r>
              <a:rPr lang="en-GB" sz="1400" b="1" kern="0" dirty="0">
                <a:latin typeface="+mn-lt"/>
              </a:rPr>
              <a:t> </a:t>
            </a:r>
            <a:r>
              <a:rPr lang="en-GB" sz="1800" b="1" kern="0" dirty="0">
                <a:latin typeface="+mn-lt"/>
              </a:rPr>
              <a:t>per</a:t>
            </a:r>
            <a:r>
              <a:rPr lang="en-GB" sz="1400" b="1" kern="0" dirty="0">
                <a:latin typeface="+mn-lt"/>
              </a:rPr>
              <a:t> </a:t>
            </a:r>
            <a:r>
              <a:rPr lang="en-GB" sz="1800" b="1" kern="0" dirty="0">
                <a:latin typeface="+mn-lt"/>
              </a:rPr>
              <a:t>Watt</a:t>
            </a:r>
            <a:r>
              <a:rPr lang="en-GB" sz="1800" kern="0" dirty="0">
                <a:latin typeface="+mn-lt"/>
              </a:rPr>
              <a:t>”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4DAEB3B-C892-4E33-B72C-736CC64CB1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4767" y="6141580"/>
            <a:ext cx="1829833" cy="511774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3B4EB6BA-A49B-4D06-9173-473DD54285EC}"/>
              </a:ext>
            </a:extLst>
          </p:cNvPr>
          <p:cNvSpPr txBox="1"/>
          <p:nvPr/>
        </p:nvSpPr>
        <p:spPr>
          <a:xfrm>
            <a:off x="810956" y="6261357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>
                <a:ea typeface="IBM Plex Sans" charset="0"/>
                <a:cs typeface="IBM Plex Sans" charset="0"/>
              </a:rPr>
              <a:t>The Power of 10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E63C3431-F450-46C8-B1BA-02C01D99F817}"/>
              </a:ext>
            </a:extLst>
          </p:cNvPr>
          <p:cNvSpPr txBox="1">
            <a:spLocks/>
          </p:cNvSpPr>
          <p:nvPr/>
        </p:nvSpPr>
        <p:spPr>
          <a:xfrm>
            <a:off x="5418518" y="299117"/>
            <a:ext cx="2209631" cy="192381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lnSpc>
                <a:spcPct val="100000"/>
              </a:lnSpc>
              <a:spcBef>
                <a:spcPts val="1467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IBM Plex Sans" pitchFamily="2" charset="2"/>
              <a:buNone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228597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457195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838190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 baseline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071020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111575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6pPr>
            <a:lvl7pPr marL="2594990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7pPr>
            <a:lvl8pPr marL="3078403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8pPr>
            <a:lvl9pPr marL="3561818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9pPr>
          </a:lstStyle>
          <a:p>
            <a:r>
              <a:rPr lang="en-GB" sz="2000" b="1" kern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For Automation</a:t>
            </a:r>
            <a:br>
              <a:rPr lang="en-GB" sz="2000" b="1" kern="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GB" sz="1800" b="1" kern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PowerVC (OpenStack):</a:t>
            </a:r>
            <a:r>
              <a:rPr lang="en-GB" sz="1800" kern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Private Cloud for simple standard VM rollout in seconds. Cookie cutter style </a:t>
            </a:r>
            <a:br>
              <a:rPr lang="en-GB" sz="1800" kern="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GB" sz="1800" b="1" kern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Ansible:</a:t>
            </a:r>
            <a:r>
              <a:rPr lang="en-GB" sz="1800" kern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DevOps automation of tasks for rapid consistent reactions by flexible task based scripts</a:t>
            </a:r>
            <a:endParaRPr lang="en-GB" sz="6000" kern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2" name="Picture 31" descr="Icon&#10;&#10;Description automatically generated">
            <a:extLst>
              <a:ext uri="{FF2B5EF4-FFF2-40B4-BE49-F238E27FC236}">
                <a16:creationId xmlns:a16="http://schemas.microsoft.com/office/drawing/2014/main" id="{BDAE1D2E-847B-4A29-AEEB-7679C8C2AE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5832" y="5429594"/>
            <a:ext cx="703423" cy="703423"/>
          </a:xfrm>
          <a:prstGeom prst="rect">
            <a:avLst/>
          </a:prstGeom>
        </p:spPr>
      </p:pic>
      <p:sp>
        <p:nvSpPr>
          <p:cNvPr id="33" name="Donut 3">
            <a:extLst>
              <a:ext uri="{FF2B5EF4-FFF2-40B4-BE49-F238E27FC236}">
                <a16:creationId xmlns:a16="http://schemas.microsoft.com/office/drawing/2014/main" id="{C30D4BCB-F1A3-45A7-BE2E-88AF390920C6}"/>
              </a:ext>
            </a:extLst>
          </p:cNvPr>
          <p:cNvSpPr/>
          <p:nvPr/>
        </p:nvSpPr>
        <p:spPr bwMode="auto">
          <a:xfrm>
            <a:off x="10125207" y="5378969"/>
            <a:ext cx="804672" cy="804672"/>
          </a:xfrm>
          <a:prstGeom prst="donut">
            <a:avLst>
              <a:gd name="adj" fmla="val 1014"/>
            </a:avLst>
          </a:prstGeom>
          <a:solidFill>
            <a:schemeClr val="accent2"/>
          </a:solidFill>
          <a:ln w="19050">
            <a:solidFill>
              <a:schemeClr val="accent2">
                <a:lumMod val="40000"/>
                <a:lumOff val="60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4" name="AIX/ IBM i…">
            <a:extLst>
              <a:ext uri="{FF2B5EF4-FFF2-40B4-BE49-F238E27FC236}">
                <a16:creationId xmlns:a16="http://schemas.microsoft.com/office/drawing/2014/main" id="{9E6BD71F-5ABA-4FCE-BD0B-025F777DC32D}"/>
              </a:ext>
            </a:extLst>
          </p:cNvPr>
          <p:cNvSpPr txBox="1"/>
          <p:nvPr/>
        </p:nvSpPr>
        <p:spPr>
          <a:xfrm>
            <a:off x="10011081" y="6205720"/>
            <a:ext cx="1811393" cy="2405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9050" tIns="19050" rIns="19050" bIns="19050">
            <a:spAutoFit/>
          </a:bodyPr>
          <a:lstStyle/>
          <a:p>
            <a:pPr marL="0" marR="0" lvl="0" indent="0" algn="ctr" defTabSz="30956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1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defRPr>
            </a:pPr>
            <a:r>
              <a:rPr kumimoji="0" lang="en-US" sz="1313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IBM Plex Sans"/>
              </a:rPr>
              <a:t>Power Virtual Server</a:t>
            </a:r>
            <a:endParaRPr kumimoji="0" sz="1313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IBM Plex Sans"/>
            </a:endParaRPr>
          </a:p>
        </p:txBody>
      </p:sp>
      <p:sp>
        <p:nvSpPr>
          <p:cNvPr id="35" name="AIX/ IBM i…">
            <a:extLst>
              <a:ext uri="{FF2B5EF4-FFF2-40B4-BE49-F238E27FC236}">
                <a16:creationId xmlns:a16="http://schemas.microsoft.com/office/drawing/2014/main" id="{8CF63BA9-61D8-422D-B685-A6552788D8EA}"/>
              </a:ext>
            </a:extLst>
          </p:cNvPr>
          <p:cNvSpPr txBox="1"/>
          <p:nvPr/>
        </p:nvSpPr>
        <p:spPr>
          <a:xfrm>
            <a:off x="11091234" y="5410521"/>
            <a:ext cx="742191" cy="6540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9050" tIns="19050" rIns="19050" bIns="19050">
            <a:spAutoFit/>
          </a:bodyPr>
          <a:lstStyle/>
          <a:p>
            <a:pPr marL="0" marR="0" lvl="0" indent="0" algn="l" defTabSz="30956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1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defRPr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IBM Plex Sans"/>
              </a:rPr>
              <a:t>AIX</a:t>
            </a:r>
          </a:p>
          <a:p>
            <a:pPr marL="0" marR="0" lvl="0" indent="0" algn="l" defTabSz="30956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1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defRPr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IBM Plex Sans"/>
              </a:rPr>
              <a:t>IBM </a:t>
            </a:r>
            <a:r>
              <a:rPr kumimoji="0" lang="en-US" sz="1000" b="1" i="0" u="none" strike="noStrike" kern="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IBM Plex Sans"/>
              </a:rPr>
              <a:t>i</a:t>
            </a: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IBM Plex Sans"/>
              </a:rPr>
              <a:t> </a:t>
            </a:r>
          </a:p>
          <a:p>
            <a:pPr marL="0" marR="0" lvl="0" indent="0" algn="l" defTabSz="30956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1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defRPr>
            </a:pPr>
            <a:r>
              <a:rPr lang="en-US" sz="10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IBM Plex Sans"/>
              </a:rPr>
              <a:t>Red Hat +</a:t>
            </a:r>
          </a:p>
          <a:p>
            <a:pPr marL="0" marR="0" lvl="0" indent="0" algn="l" defTabSz="30956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1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defRPr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IBM Plex Sans"/>
              </a:rPr>
              <a:t>   Openshift</a:t>
            </a:r>
            <a:endParaRPr kumimoji="0" sz="10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IBM Plex Sans"/>
            </a:endParaRP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81FA4D9E-E7AF-4D42-9B61-56F8A0E74258}"/>
              </a:ext>
            </a:extLst>
          </p:cNvPr>
          <p:cNvSpPr txBox="1">
            <a:spLocks/>
          </p:cNvSpPr>
          <p:nvPr/>
        </p:nvSpPr>
        <p:spPr>
          <a:xfrm>
            <a:off x="9927558" y="3795891"/>
            <a:ext cx="2092256" cy="142072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0" i="0">
                <a:solidFill>
                  <a:schemeClr val="tx1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60">
                <a:solidFill>
                  <a:srgbClr val="191919"/>
                </a:solidFill>
                <a:latin typeface="IBM Plex Sans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60">
                <a:solidFill>
                  <a:srgbClr val="191919"/>
                </a:solidFill>
                <a:latin typeface="IBM Plex Sans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60">
                <a:solidFill>
                  <a:srgbClr val="191919"/>
                </a:solidFill>
                <a:latin typeface="IBM Plex Sans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60">
                <a:solidFill>
                  <a:srgbClr val="191919"/>
                </a:solidFill>
                <a:latin typeface="IBM Plex Sans" pitchFamily="34" charset="0"/>
              </a:defRPr>
            </a:lvl5pPr>
            <a:lvl6pPr marL="483412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60">
                <a:solidFill>
                  <a:srgbClr val="191919"/>
                </a:solidFill>
                <a:latin typeface="IBM Plex Sans" pitchFamily="34" charset="0"/>
              </a:defRPr>
            </a:lvl6pPr>
            <a:lvl7pPr marL="966828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60">
                <a:solidFill>
                  <a:srgbClr val="191919"/>
                </a:solidFill>
                <a:latin typeface="IBM Plex Sans" pitchFamily="34" charset="0"/>
              </a:defRPr>
            </a:lvl7pPr>
            <a:lvl8pPr marL="145024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60">
                <a:solidFill>
                  <a:srgbClr val="191919"/>
                </a:solidFill>
                <a:latin typeface="IBM Plex Sans" pitchFamily="34" charset="0"/>
              </a:defRPr>
            </a:lvl8pPr>
            <a:lvl9pPr marL="1933653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60">
                <a:solidFill>
                  <a:srgbClr val="191919"/>
                </a:solidFill>
                <a:latin typeface="IBM Plex Sans" pitchFamily="34" charset="0"/>
              </a:defRPr>
            </a:lvl9pPr>
          </a:lstStyle>
          <a:p>
            <a:r>
              <a:rPr lang="en-GB" sz="2000" b="1" kern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PowerVS on IBM Cloud </a:t>
            </a:r>
            <a:r>
              <a:rPr lang="en-GB" sz="1800" kern="0" dirty="0">
                <a:latin typeface="+mn-lt"/>
              </a:rPr>
              <a:t>Power10 soon for</a:t>
            </a:r>
          </a:p>
          <a:p>
            <a:r>
              <a:rPr lang="en-GB" sz="1800" kern="0" dirty="0">
                <a:latin typeface="+mn-lt"/>
              </a:rPr>
              <a:t>Frictionless inter-working On-prem &amp; in the Cloud</a:t>
            </a:r>
          </a:p>
        </p:txBody>
      </p:sp>
      <p:sp>
        <p:nvSpPr>
          <p:cNvPr id="41" name="Arrow: Right 40">
            <a:extLst>
              <a:ext uri="{FF2B5EF4-FFF2-40B4-BE49-F238E27FC236}">
                <a16:creationId xmlns:a16="http://schemas.microsoft.com/office/drawing/2014/main" id="{C423AFB2-7C07-4449-B3D1-F575EEA209B5}"/>
              </a:ext>
            </a:extLst>
          </p:cNvPr>
          <p:cNvSpPr/>
          <p:nvPr/>
        </p:nvSpPr>
        <p:spPr bwMode="auto">
          <a:xfrm rot="5400000" flipH="1">
            <a:off x="4678580" y="6071336"/>
            <a:ext cx="440585" cy="408023"/>
          </a:xfrm>
          <a:prstGeom prst="rightArrow">
            <a:avLst/>
          </a:prstGeom>
          <a:solidFill>
            <a:srgbClr val="009900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2" name="Arrow: Right 41">
            <a:extLst>
              <a:ext uri="{FF2B5EF4-FFF2-40B4-BE49-F238E27FC236}">
                <a16:creationId xmlns:a16="http://schemas.microsoft.com/office/drawing/2014/main" id="{01BBE52E-CF7D-47B7-918C-DD557CB8DF54}"/>
              </a:ext>
            </a:extLst>
          </p:cNvPr>
          <p:cNvSpPr/>
          <p:nvPr/>
        </p:nvSpPr>
        <p:spPr bwMode="auto">
          <a:xfrm rot="5400000">
            <a:off x="6799901" y="6124641"/>
            <a:ext cx="360841" cy="408023"/>
          </a:xfrm>
          <a:prstGeom prst="rightArrow">
            <a:avLst/>
          </a:prstGeom>
          <a:solidFill>
            <a:srgbClr val="009900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8" name="Title 1">
            <a:extLst>
              <a:ext uri="{FF2B5EF4-FFF2-40B4-BE49-F238E27FC236}">
                <a16:creationId xmlns:a16="http://schemas.microsoft.com/office/drawing/2014/main" id="{0548E7D0-AE9E-4AC2-B238-005C75CDBA3B}"/>
              </a:ext>
            </a:extLst>
          </p:cNvPr>
          <p:cNvSpPr txBox="1">
            <a:spLocks/>
          </p:cNvSpPr>
          <p:nvPr/>
        </p:nvSpPr>
        <p:spPr>
          <a:xfrm>
            <a:off x="5293396" y="3897805"/>
            <a:ext cx="2219884" cy="193899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0" i="0">
                <a:solidFill>
                  <a:schemeClr val="tx1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60">
                <a:solidFill>
                  <a:srgbClr val="191919"/>
                </a:solidFill>
                <a:latin typeface="IBM Plex Sans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60">
                <a:solidFill>
                  <a:srgbClr val="191919"/>
                </a:solidFill>
                <a:latin typeface="IBM Plex Sans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60">
                <a:solidFill>
                  <a:srgbClr val="191919"/>
                </a:solidFill>
                <a:latin typeface="IBM Plex Sans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60">
                <a:solidFill>
                  <a:srgbClr val="191919"/>
                </a:solidFill>
                <a:latin typeface="IBM Plex Sans" pitchFamily="34" charset="0"/>
              </a:defRPr>
            </a:lvl5pPr>
            <a:lvl6pPr marL="483412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60">
                <a:solidFill>
                  <a:srgbClr val="191919"/>
                </a:solidFill>
                <a:latin typeface="IBM Plex Sans" pitchFamily="34" charset="0"/>
              </a:defRPr>
            </a:lvl6pPr>
            <a:lvl7pPr marL="966828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60">
                <a:solidFill>
                  <a:srgbClr val="191919"/>
                </a:solidFill>
                <a:latin typeface="IBM Plex Sans" pitchFamily="34" charset="0"/>
              </a:defRPr>
            </a:lvl7pPr>
            <a:lvl8pPr marL="145024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60">
                <a:solidFill>
                  <a:srgbClr val="191919"/>
                </a:solidFill>
                <a:latin typeface="IBM Plex Sans" pitchFamily="34" charset="0"/>
              </a:defRPr>
            </a:lvl8pPr>
            <a:lvl9pPr marL="1933653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60">
                <a:solidFill>
                  <a:srgbClr val="191919"/>
                </a:solidFill>
                <a:latin typeface="IBM Plex Sans" pitchFamily="34" charset="0"/>
              </a:defRPr>
            </a:lvl9pPr>
          </a:lstStyle>
          <a:p>
            <a:r>
              <a:rPr lang="en-GB" sz="2000" b="1" kern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Sustainable!</a:t>
            </a:r>
            <a:r>
              <a:rPr lang="en-GB" sz="2000" b="1" kern="0" dirty="0">
                <a:latin typeface="+mn-lt"/>
              </a:rPr>
              <a:t>	</a:t>
            </a:r>
          </a:p>
          <a:p>
            <a:r>
              <a:rPr lang="en-GB" sz="1800" b="1" kern="0" dirty="0">
                <a:latin typeface="+mn-lt"/>
              </a:rPr>
              <a:t>Low environment </a:t>
            </a:r>
            <a:br>
              <a:rPr lang="en-GB" sz="1800" b="1" kern="0" dirty="0">
                <a:latin typeface="+mn-lt"/>
              </a:rPr>
            </a:br>
            <a:r>
              <a:rPr lang="en-GB" sz="1800" b="1" kern="0" dirty="0">
                <a:latin typeface="+mn-lt"/>
              </a:rPr>
              <a:t>life-cycle impact</a:t>
            </a:r>
            <a:r>
              <a:rPr lang="en-GB" sz="1800" kern="0" dirty="0">
                <a:latin typeface="+mn-lt"/>
              </a:rPr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kern="0" dirty="0">
                <a:latin typeface="+mn-lt"/>
              </a:rPr>
              <a:t>design,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kern="0" dirty="0">
                <a:latin typeface="+mn-lt"/>
              </a:rPr>
              <a:t>manufacturing,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kern="0" dirty="0">
                <a:latin typeface="+mn-lt"/>
              </a:rPr>
              <a:t>computing &amp;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kern="0" dirty="0">
                <a:latin typeface="+mn-lt"/>
              </a:rPr>
              <a:t>recycling</a:t>
            </a:r>
          </a:p>
          <a:p>
            <a:r>
              <a:rPr lang="en-GB" sz="2000" kern="0" dirty="0">
                <a:latin typeface="+mn-lt"/>
              </a:rPr>
              <a:t>Less waste &amp; due to  recycling</a:t>
            </a:r>
          </a:p>
        </p:txBody>
      </p:sp>
      <p:sp>
        <p:nvSpPr>
          <p:cNvPr id="49" name="AIX/ IBM i…">
            <a:extLst>
              <a:ext uri="{FF2B5EF4-FFF2-40B4-BE49-F238E27FC236}">
                <a16:creationId xmlns:a16="http://schemas.microsoft.com/office/drawing/2014/main" id="{C00EAAD0-054F-4A14-A265-2A7A53756E6D}"/>
              </a:ext>
            </a:extLst>
          </p:cNvPr>
          <p:cNvSpPr txBox="1"/>
          <p:nvPr/>
        </p:nvSpPr>
        <p:spPr>
          <a:xfrm>
            <a:off x="8118395" y="6133017"/>
            <a:ext cx="989258" cy="2539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9050" tIns="19050" rIns="19050" bIns="19050">
            <a:spAutoFit/>
          </a:bodyPr>
          <a:lstStyle/>
          <a:p>
            <a:pPr marL="0" marR="0" lvl="0" indent="0" defTabSz="30956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1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defRPr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IBM Plex Sans"/>
              </a:rPr>
              <a:t>PEP 2.0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IBM Plex Sans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4AEE85A-008B-4D19-B859-B4BC125C4266}"/>
              </a:ext>
            </a:extLst>
          </p:cNvPr>
          <p:cNvSpPr txBox="1"/>
          <p:nvPr/>
        </p:nvSpPr>
        <p:spPr>
          <a:xfrm rot="18329421">
            <a:off x="22289" y="3654436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>
                <a:ea typeface="IBM Plex Sans" charset="0"/>
                <a:cs typeface="IBM Plex Sans" charset="0"/>
              </a:rPr>
              <a:t>PowerVM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A012593-EE37-4EB5-8EC6-F4E32E5C25F4}"/>
              </a:ext>
            </a:extLst>
          </p:cNvPr>
          <p:cNvSpPr txBox="1"/>
          <p:nvPr/>
        </p:nvSpPr>
        <p:spPr>
          <a:xfrm rot="18329421">
            <a:off x="342473" y="3658309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>
                <a:ea typeface="IBM Plex Sans" charset="0"/>
                <a:cs typeface="IBM Plex Sans" charset="0"/>
              </a:rPr>
              <a:t>PowerSC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01C822B-F0B3-4743-A9E6-A8D969F67F84}"/>
              </a:ext>
            </a:extLst>
          </p:cNvPr>
          <p:cNvSpPr txBox="1"/>
          <p:nvPr/>
        </p:nvSpPr>
        <p:spPr>
          <a:xfrm rot="18329421">
            <a:off x="995234" y="3683049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>
                <a:ea typeface="IBM Plex Sans" charset="0"/>
                <a:cs typeface="IBM Plex Sans" charset="0"/>
              </a:rPr>
              <a:t>PowerVS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9BE29E8-19D9-447E-BB0E-D80AE6FEB86B}"/>
              </a:ext>
            </a:extLst>
          </p:cNvPr>
          <p:cNvSpPr txBox="1"/>
          <p:nvPr/>
        </p:nvSpPr>
        <p:spPr>
          <a:xfrm rot="18329421">
            <a:off x="680203" y="3674636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>
                <a:ea typeface="IBM Plex Sans" charset="0"/>
                <a:cs typeface="IBM Plex Sans" charset="0"/>
              </a:rPr>
              <a:t>PowerVC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71FD925-5341-479D-A441-BE7904ADFA24}"/>
              </a:ext>
            </a:extLst>
          </p:cNvPr>
          <p:cNvSpPr txBox="1"/>
          <p:nvPr/>
        </p:nvSpPr>
        <p:spPr>
          <a:xfrm rot="18329421">
            <a:off x="1372762" y="3684260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>
                <a:ea typeface="IBM Plex Sans" charset="0"/>
                <a:cs typeface="IBM Plex Sans" charset="0"/>
              </a:rPr>
              <a:t>OpenShift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2BB4425-1A77-4C86-8AC8-7C329DD522FE}"/>
              </a:ext>
            </a:extLst>
          </p:cNvPr>
          <p:cNvSpPr txBox="1"/>
          <p:nvPr/>
        </p:nvSpPr>
        <p:spPr>
          <a:xfrm rot="18329421">
            <a:off x="1818491" y="3754804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>
                <a:ea typeface="IBM Plex Sans" charset="0"/>
                <a:cs typeface="IBM Plex Sans" charset="0"/>
              </a:rPr>
              <a:t>Ansible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3C037246-8B34-4F4A-BDB1-4EB494363B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225" y="6165755"/>
            <a:ext cx="531472" cy="514438"/>
          </a:xfrm>
          <a:prstGeom prst="rect">
            <a:avLst/>
          </a:prstGeom>
        </p:spPr>
      </p:pic>
      <p:pic>
        <p:nvPicPr>
          <p:cNvPr id="60" name="Picture 15" descr="AIX_pres_trans_white-bckgrn">
            <a:extLst>
              <a:ext uri="{FF2B5EF4-FFF2-40B4-BE49-F238E27FC236}">
                <a16:creationId xmlns:a16="http://schemas.microsoft.com/office/drawing/2014/main" id="{D6B8953F-C196-4196-AB11-46BB96F03F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9311" y="5521010"/>
            <a:ext cx="611547" cy="56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16" descr="IBM_i_pres_trans_white-bck">
            <a:extLst>
              <a:ext uri="{FF2B5EF4-FFF2-40B4-BE49-F238E27FC236}">
                <a16:creationId xmlns:a16="http://schemas.microsoft.com/office/drawing/2014/main" id="{30303EB7-F458-4C32-93BC-839F4387A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9961" y="5539655"/>
            <a:ext cx="611547" cy="56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14" descr="Linux_pres_trans_white-bckg">
            <a:extLst>
              <a:ext uri="{FF2B5EF4-FFF2-40B4-BE49-F238E27FC236}">
                <a16:creationId xmlns:a16="http://schemas.microsoft.com/office/drawing/2014/main" id="{1814B837-22E2-42FD-BD12-B2354378A4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231" y="5530151"/>
            <a:ext cx="601707" cy="558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2" descr="Related image">
            <a:extLst>
              <a:ext uri="{FF2B5EF4-FFF2-40B4-BE49-F238E27FC236}">
                <a16:creationId xmlns:a16="http://schemas.microsoft.com/office/drawing/2014/main" id="{A9E16AC9-993A-42C1-BEB4-276338082D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84661" y="5500835"/>
            <a:ext cx="454159" cy="558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790D092-C6F2-49D8-8318-E05792F2D97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29" y="1649657"/>
            <a:ext cx="2722331" cy="1608522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C20BF84A-1B85-4684-A9B6-5E3D8879198F}"/>
              </a:ext>
            </a:extLst>
          </p:cNvPr>
          <p:cNvSpPr txBox="1"/>
          <p:nvPr/>
        </p:nvSpPr>
        <p:spPr>
          <a:xfrm>
            <a:off x="7566692" y="340288"/>
            <a:ext cx="2265097" cy="3234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00"/>
              </a:spcBef>
            </a:pPr>
            <a:r>
              <a:rPr lang="en-GB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Higher Security</a:t>
            </a:r>
            <a:br>
              <a:rPr lang="en-GB" sz="2000" dirty="0"/>
            </a:br>
            <a:r>
              <a:rPr lang="en-GB" dirty="0"/>
              <a:t>- Power10 future </a:t>
            </a:r>
            <a:br>
              <a:rPr lang="en-GB" dirty="0"/>
            </a:br>
            <a:r>
              <a:rPr lang="en-GB" dirty="0"/>
              <a:t>   proof, CPU core </a:t>
            </a:r>
            <a:br>
              <a:rPr lang="en-GB" dirty="0"/>
            </a:br>
            <a:r>
              <a:rPr lang="en-GB" dirty="0"/>
              <a:t>   encrypt engines</a:t>
            </a:r>
          </a:p>
          <a:p>
            <a:pPr>
              <a:spcBef>
                <a:spcPts val="100"/>
              </a:spcBef>
            </a:pPr>
            <a:r>
              <a:rPr lang="en-GB" dirty="0"/>
              <a:t>- New PowerSC 2.0</a:t>
            </a:r>
          </a:p>
          <a:p>
            <a:pPr>
              <a:spcBef>
                <a:spcPts val="100"/>
              </a:spcBef>
            </a:pPr>
            <a:endParaRPr lang="en-GB" dirty="0"/>
          </a:p>
          <a:p>
            <a:pPr>
              <a:spcBef>
                <a:spcPts val="100"/>
              </a:spcBef>
            </a:pPr>
            <a:endParaRPr lang="en-GB" dirty="0"/>
          </a:p>
          <a:p>
            <a:pPr>
              <a:spcBef>
                <a:spcPts val="100"/>
              </a:spcBef>
            </a:pPr>
            <a:endParaRPr lang="en-GB" dirty="0"/>
          </a:p>
          <a:p>
            <a:pPr>
              <a:spcBef>
                <a:spcPts val="100"/>
              </a:spcBef>
            </a:pPr>
            <a:r>
              <a:rPr lang="en-GB" dirty="0">
                <a:sym typeface="Wingdings" panose="05000000000000000000" pitchFamily="2" charset="2"/>
              </a:rPr>
              <a:t></a:t>
            </a:r>
            <a:r>
              <a:rPr lang="en-GB" dirty="0"/>
              <a:t> Toolbox of many</a:t>
            </a:r>
            <a:br>
              <a:rPr lang="en-GB" dirty="0"/>
            </a:br>
            <a:r>
              <a:rPr lang="en-GB" dirty="0"/>
              <a:t>   tools from the IBM</a:t>
            </a:r>
            <a:br>
              <a:rPr lang="en-GB" dirty="0"/>
            </a:br>
            <a:r>
              <a:rPr lang="en-GB" dirty="0"/>
              <a:t>   security experts</a:t>
            </a:r>
          </a:p>
        </p:txBody>
      </p:sp>
      <p:pic>
        <p:nvPicPr>
          <p:cNvPr id="39" name="Picture 2" descr="Toolbox Images | Free Vectors, Stock Photos &amp; PSD">
            <a:extLst>
              <a:ext uri="{FF2B5EF4-FFF2-40B4-BE49-F238E27FC236}">
                <a16:creationId xmlns:a16="http://schemas.microsoft.com/office/drawing/2014/main" id="{BE19139E-BEE3-4A8D-8E5A-06E2FA862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0236" y="1795930"/>
            <a:ext cx="887812" cy="887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0A091D3E-5F4D-4801-8A70-F8B280D0158D}"/>
              </a:ext>
            </a:extLst>
          </p:cNvPr>
          <p:cNvSpPr txBox="1">
            <a:spLocks/>
          </p:cNvSpPr>
          <p:nvPr/>
        </p:nvSpPr>
        <p:spPr>
          <a:xfrm>
            <a:off x="9914632" y="299118"/>
            <a:ext cx="2209631" cy="355238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lnSpc>
                <a:spcPct val="100000"/>
              </a:lnSpc>
              <a:spcBef>
                <a:spcPts val="1467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IBM Plex Sans" pitchFamily="2" charset="2"/>
              <a:buNone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228597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457195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838190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 baseline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071020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111575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6pPr>
            <a:lvl7pPr marL="2594990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7pPr>
            <a:lvl8pPr marL="3078403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8pPr>
            <a:lvl9pPr marL="3561818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9pPr>
          </a:lstStyle>
          <a:p>
            <a:r>
              <a:rPr lang="en-GB" sz="2000" b="1" kern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Application</a:t>
            </a:r>
            <a:br>
              <a:rPr lang="en-GB" sz="2000" b="1" kern="0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GB" sz="2000" b="1" kern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Modernisation</a:t>
            </a:r>
            <a:br>
              <a:rPr lang="en-GB" sz="2000" b="1" kern="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GB" sz="1800" kern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Red</a:t>
            </a:r>
            <a:r>
              <a:rPr lang="en-GB" sz="700" kern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GB" sz="1800" kern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Hat</a:t>
            </a:r>
            <a:r>
              <a:rPr lang="en-GB" sz="700" kern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GB" sz="1800" kern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Openshift co-existing with classic RDBMS &amp; large workloads.</a:t>
            </a:r>
            <a:br>
              <a:rPr lang="en-GB" sz="1800" kern="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GB" sz="1600" kern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Containerized Workloads, </a:t>
            </a:r>
            <a:br>
              <a:rPr lang="en-GB" sz="1600" kern="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GB" sz="1600" kern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for agile </a:t>
            </a:r>
            <a:br>
              <a:rPr lang="en-GB" sz="1600" kern="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GB" sz="1600" kern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program </a:t>
            </a:r>
            <a:br>
              <a:rPr lang="en-GB" sz="1600" kern="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GB" sz="1600" kern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teams, with</a:t>
            </a:r>
            <a:br>
              <a:rPr lang="en-GB" sz="1600" kern="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GB" sz="1600" kern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fast Openshift roll out</a:t>
            </a:r>
          </a:p>
        </p:txBody>
      </p:sp>
      <p:pic>
        <p:nvPicPr>
          <p:cNvPr id="43" name="Picture 42" descr="A picture containing arrow&#10;&#10;Description automatically generated">
            <a:extLst>
              <a:ext uri="{FF2B5EF4-FFF2-40B4-BE49-F238E27FC236}">
                <a16:creationId xmlns:a16="http://schemas.microsoft.com/office/drawing/2014/main" id="{69A410B1-9A61-4688-B51C-BC8B27E330D8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7230"/>
          <a:stretch/>
        </p:blipFill>
        <p:spPr>
          <a:xfrm>
            <a:off x="11031498" y="2307698"/>
            <a:ext cx="962961" cy="856089"/>
          </a:xfrm>
          <a:prstGeom prst="rect">
            <a:avLst/>
          </a:prstGeom>
        </p:spPr>
      </p:pic>
      <p:sp>
        <p:nvSpPr>
          <p:cNvPr id="50" name="Donut 49">
            <a:extLst>
              <a:ext uri="{FF2B5EF4-FFF2-40B4-BE49-F238E27FC236}">
                <a16:creationId xmlns:a16="http://schemas.microsoft.com/office/drawing/2014/main" id="{5ADA8C24-B43C-4E7A-9D97-3D15992D67FC}"/>
              </a:ext>
            </a:extLst>
          </p:cNvPr>
          <p:cNvSpPr/>
          <p:nvPr/>
        </p:nvSpPr>
        <p:spPr bwMode="auto">
          <a:xfrm>
            <a:off x="11006142" y="2239836"/>
            <a:ext cx="1013672" cy="946457"/>
          </a:xfrm>
          <a:prstGeom prst="donut">
            <a:avLst>
              <a:gd name="adj" fmla="val 1014"/>
            </a:avLst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accent2">
                <a:lumMod val="40000"/>
                <a:lumOff val="60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117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CC451842-57EC-43AB-B03D-4C9786C2E58E}"/>
              </a:ext>
            </a:extLst>
          </p:cNvPr>
          <p:cNvSpPr txBox="1">
            <a:spLocks/>
          </p:cNvSpPr>
          <p:nvPr/>
        </p:nvSpPr>
        <p:spPr>
          <a:xfrm>
            <a:off x="2958787" y="299117"/>
            <a:ext cx="2461471" cy="335601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lnSpc>
                <a:spcPct val="100000"/>
              </a:lnSpc>
              <a:spcBef>
                <a:spcPts val="1467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IBM Plex Sans" pitchFamily="2" charset="2"/>
              <a:buNone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228597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457195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838190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 baseline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071020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111575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6pPr>
            <a:lvl7pPr marL="2594990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7pPr>
            <a:lvl8pPr marL="3078403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8pPr>
            <a:lvl9pPr marL="3561818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9pPr>
          </a:lstStyle>
          <a:p>
            <a:r>
              <a:rPr lang="en-GB" sz="2000" b="1" kern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Oracle Certified</a:t>
            </a:r>
            <a:br>
              <a:rPr lang="en-GB" sz="2000" b="1" kern="0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GB" sz="1800" kern="0" dirty="0"/>
              <a:t>not the HW but to the AIX level &amp; all current AIX versions for Oracle 12 </a:t>
            </a:r>
            <a:r>
              <a:rPr lang="en-GB" sz="1800" kern="0" dirty="0">
                <a:sym typeface="Wingdings" panose="05000000000000000000" pitchFamily="2" charset="2"/>
              </a:rPr>
              <a:t> 19.</a:t>
            </a:r>
            <a:br>
              <a:rPr lang="en-GB" sz="1800" kern="0" dirty="0">
                <a:sym typeface="Wingdings" panose="05000000000000000000" pitchFamily="2" charset="2"/>
              </a:rPr>
            </a:br>
            <a:r>
              <a:rPr lang="en-GB" sz="1800" kern="0" dirty="0">
                <a:sym typeface="Wingdings" panose="05000000000000000000" pitchFamily="2" charset="2"/>
              </a:rPr>
              <a:t>AIX + Oracle most popular for large RDBMS with high CPU core &amp; largest data. Power10 S1014 qualify for Oracle SE2</a:t>
            </a:r>
            <a:endParaRPr lang="en-GB" sz="1800" kern="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343B04-446C-4515-9456-63949DBD9E54}"/>
              </a:ext>
            </a:extLst>
          </p:cNvPr>
          <p:cNvSpPr txBox="1"/>
          <p:nvPr/>
        </p:nvSpPr>
        <p:spPr>
          <a:xfrm>
            <a:off x="0" y="458100"/>
            <a:ext cx="287819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Power10</a:t>
            </a:r>
            <a:br>
              <a:rPr lang="en-GB" sz="40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32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Infrastructure</a:t>
            </a:r>
            <a:endParaRPr lang="en-GB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7AB5BD93-9FA0-4500-A137-F4A49D4B984D}"/>
              </a:ext>
            </a:extLst>
          </p:cNvPr>
          <p:cNvSpPr txBox="1">
            <a:spLocks/>
          </p:cNvSpPr>
          <p:nvPr/>
        </p:nvSpPr>
        <p:spPr>
          <a:xfrm>
            <a:off x="7680761" y="3601948"/>
            <a:ext cx="2265097" cy="306210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0" i="0">
                <a:solidFill>
                  <a:schemeClr val="tx1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60">
                <a:solidFill>
                  <a:srgbClr val="191919"/>
                </a:solidFill>
                <a:latin typeface="IBM Plex Sans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60">
                <a:solidFill>
                  <a:srgbClr val="191919"/>
                </a:solidFill>
                <a:latin typeface="IBM Plex Sans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60">
                <a:solidFill>
                  <a:srgbClr val="191919"/>
                </a:solidFill>
                <a:latin typeface="IBM Plex Sans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60">
                <a:solidFill>
                  <a:srgbClr val="191919"/>
                </a:solidFill>
                <a:latin typeface="IBM Plex Sans" pitchFamily="34" charset="0"/>
              </a:defRPr>
            </a:lvl5pPr>
            <a:lvl6pPr marL="483412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60">
                <a:solidFill>
                  <a:srgbClr val="191919"/>
                </a:solidFill>
                <a:latin typeface="IBM Plex Sans" pitchFamily="34" charset="0"/>
              </a:defRPr>
            </a:lvl6pPr>
            <a:lvl7pPr marL="966828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60">
                <a:solidFill>
                  <a:srgbClr val="191919"/>
                </a:solidFill>
                <a:latin typeface="IBM Plex Sans" pitchFamily="34" charset="0"/>
              </a:defRPr>
            </a:lvl7pPr>
            <a:lvl8pPr marL="145024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60">
                <a:solidFill>
                  <a:srgbClr val="191919"/>
                </a:solidFill>
                <a:latin typeface="IBM Plex Sans" pitchFamily="34" charset="0"/>
              </a:defRPr>
            </a:lvl8pPr>
            <a:lvl9pPr marL="1933653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60">
                <a:solidFill>
                  <a:srgbClr val="191919"/>
                </a:solidFill>
                <a:latin typeface="IBM Plex Sans" pitchFamily="34" charset="0"/>
              </a:defRPr>
            </a:lvl9pPr>
          </a:lstStyle>
          <a:p>
            <a:r>
              <a:rPr lang="en-GB" sz="2000" b="1" kern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Messaging</a:t>
            </a:r>
            <a:endParaRPr lang="en-GB" sz="1400" kern="0" dirty="0">
              <a:solidFill>
                <a:srgbClr val="FF0000"/>
              </a:solidFill>
              <a:latin typeface="+mn-lt"/>
            </a:endParaRPr>
          </a:p>
          <a:p>
            <a:r>
              <a:rPr lang="en-GB" sz="1600" dirty="0"/>
              <a:t>Power10 servers are designed to improve scale, performance, and security while delivering class-leading reliability.</a:t>
            </a:r>
            <a:br>
              <a:rPr lang="en-GB" sz="1600" dirty="0"/>
            </a:br>
            <a:r>
              <a:rPr lang="en-GB" sz="400" dirty="0"/>
              <a:t> </a:t>
            </a:r>
          </a:p>
          <a:p>
            <a:pPr marL="176213" indent="-176213">
              <a:buFont typeface="+mj-lt"/>
              <a:buAutoNum type="arabicPeriod"/>
            </a:pPr>
            <a:r>
              <a:rPr lang="en-GB" sz="1600" dirty="0"/>
              <a:t>Respond faster</a:t>
            </a:r>
          </a:p>
          <a:p>
            <a:pPr marL="176213" indent="-176213">
              <a:buFont typeface="+mj-lt"/>
              <a:buAutoNum type="arabicPeriod"/>
            </a:pPr>
            <a:r>
              <a:rPr lang="en-GB" sz="1600" dirty="0"/>
              <a:t>Protect data from core to cloud</a:t>
            </a:r>
          </a:p>
          <a:p>
            <a:pPr marL="176213" indent="-176213">
              <a:buFont typeface="+mj-lt"/>
              <a:buAutoNum type="arabicPeriod"/>
            </a:pPr>
            <a:r>
              <a:rPr lang="en-GB" sz="1600" dirty="0"/>
              <a:t>Streamline insights AI and automation</a:t>
            </a:r>
          </a:p>
          <a:p>
            <a:pPr marL="176213" indent="-176213">
              <a:buFont typeface="+mj-lt"/>
              <a:buAutoNum type="arabicPeriod"/>
            </a:pPr>
            <a:r>
              <a:rPr lang="en-GB" sz="1600" dirty="0"/>
              <a:t>Maximize RAS</a:t>
            </a:r>
            <a:br>
              <a:rPr lang="en-GB" sz="2000" kern="0" dirty="0">
                <a:latin typeface="+mn-lt"/>
              </a:rPr>
            </a:br>
            <a:endParaRPr lang="en-GB" sz="2000" kern="0" dirty="0">
              <a:latin typeface="+mn-lt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AEDBAE34-F9ED-49C2-BCF6-AD5C34443621}"/>
              </a:ext>
            </a:extLst>
          </p:cNvPr>
          <p:cNvSpPr txBox="1">
            <a:spLocks/>
          </p:cNvSpPr>
          <p:nvPr/>
        </p:nvSpPr>
        <p:spPr>
          <a:xfrm>
            <a:off x="2947335" y="3797935"/>
            <a:ext cx="2405622" cy="288225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0" i="0">
                <a:solidFill>
                  <a:schemeClr val="tx1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60">
                <a:solidFill>
                  <a:srgbClr val="191919"/>
                </a:solidFill>
                <a:latin typeface="IBM Plex Sans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60">
                <a:solidFill>
                  <a:srgbClr val="191919"/>
                </a:solidFill>
                <a:latin typeface="IBM Plex Sans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60">
                <a:solidFill>
                  <a:srgbClr val="191919"/>
                </a:solidFill>
                <a:latin typeface="IBM Plex Sans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60">
                <a:solidFill>
                  <a:srgbClr val="191919"/>
                </a:solidFill>
                <a:latin typeface="IBM Plex Sans" pitchFamily="34" charset="0"/>
              </a:defRPr>
            </a:lvl5pPr>
            <a:lvl6pPr marL="483412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60">
                <a:solidFill>
                  <a:srgbClr val="191919"/>
                </a:solidFill>
                <a:latin typeface="IBM Plex Sans" pitchFamily="34" charset="0"/>
              </a:defRPr>
            </a:lvl6pPr>
            <a:lvl7pPr marL="966828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60">
                <a:solidFill>
                  <a:srgbClr val="191919"/>
                </a:solidFill>
                <a:latin typeface="IBM Plex Sans" pitchFamily="34" charset="0"/>
              </a:defRPr>
            </a:lvl7pPr>
            <a:lvl8pPr marL="145024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60">
                <a:solidFill>
                  <a:srgbClr val="191919"/>
                </a:solidFill>
                <a:latin typeface="IBM Plex Sans" pitchFamily="34" charset="0"/>
              </a:defRPr>
            </a:lvl8pPr>
            <a:lvl9pPr marL="1933653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60">
                <a:solidFill>
                  <a:srgbClr val="191919"/>
                </a:solidFill>
                <a:latin typeface="IBM Plex Sans" pitchFamily="34" charset="0"/>
              </a:defRPr>
            </a:lvl9pPr>
          </a:lstStyle>
          <a:p>
            <a:r>
              <a:rPr lang="en-GB" sz="2000" b="1" kern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IBM i</a:t>
            </a:r>
            <a:endParaRPr lang="en-US" sz="2000" dirty="0">
              <a:latin typeface="+mn-lt"/>
            </a:endParaRPr>
          </a:p>
          <a:p>
            <a:r>
              <a:rPr lang="en-GB" sz="1800" kern="0" dirty="0">
                <a:latin typeface="+mn-lt"/>
              </a:rPr>
              <a:t>Super efficient,  whole stack OS is very popular on the smaller Scale-Out servers with low CPU core count and the E1080 for larger numbers of VMs. </a:t>
            </a:r>
            <a:br>
              <a:rPr lang="en-GB" sz="1800" kern="0" dirty="0">
                <a:latin typeface="+mn-lt"/>
              </a:rPr>
            </a:br>
            <a:r>
              <a:rPr lang="en-GB" sz="1800" kern="0" dirty="0">
                <a:latin typeface="+mn-lt"/>
              </a:rPr>
              <a:t>IBM i support on all Scale-out &amp; E1080</a:t>
            </a:r>
            <a:endParaRPr lang="en-GB" sz="1400" kern="0" dirty="0">
              <a:latin typeface="+mn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A478CBE-5181-4C7C-AFC1-5B338EC40D1B}"/>
              </a:ext>
            </a:extLst>
          </p:cNvPr>
          <p:cNvSpPr txBox="1"/>
          <p:nvPr/>
        </p:nvSpPr>
        <p:spPr>
          <a:xfrm>
            <a:off x="7629019" y="299117"/>
            <a:ext cx="2265097" cy="3200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00"/>
              </a:spcBef>
            </a:pPr>
            <a:r>
              <a:rPr lang="en-GB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AIX Memory</a:t>
            </a:r>
            <a:br>
              <a:rPr lang="en-GB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GB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Expansion </a:t>
            </a:r>
            <a:br>
              <a:rPr lang="en-GB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GB" dirty="0"/>
              <a:t>Low price per server  to multiply the size of effective memory set by an Expansion Factor.  Supports</a:t>
            </a:r>
            <a:br>
              <a:rPr lang="en-GB" dirty="0"/>
            </a:br>
            <a:r>
              <a:rPr lang="en-GB" dirty="0"/>
              <a:t>4 KB + 64 KB pages using low overhead Power10 CPU core compression</a:t>
            </a:r>
            <a:endParaRPr lang="en-GB" sz="16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B4EB6BA-A49B-4D06-9173-473DD54285EC}"/>
              </a:ext>
            </a:extLst>
          </p:cNvPr>
          <p:cNvSpPr txBox="1"/>
          <p:nvPr/>
        </p:nvSpPr>
        <p:spPr>
          <a:xfrm>
            <a:off x="810956" y="6261357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>
                <a:ea typeface="IBM Plex Sans" charset="0"/>
                <a:cs typeface="IBM Plex Sans" charset="0"/>
              </a:rPr>
              <a:t>The Power of 10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E63C3431-F450-46C8-B1BA-02C01D99F817}"/>
              </a:ext>
            </a:extLst>
          </p:cNvPr>
          <p:cNvSpPr txBox="1">
            <a:spLocks/>
          </p:cNvSpPr>
          <p:nvPr/>
        </p:nvSpPr>
        <p:spPr>
          <a:xfrm>
            <a:off x="5419388" y="299117"/>
            <a:ext cx="2209631" cy="341926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lnSpc>
                <a:spcPct val="100000"/>
              </a:lnSpc>
              <a:spcBef>
                <a:spcPts val="1467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IBM Plex Sans" pitchFamily="2" charset="2"/>
              <a:buNone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228597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457195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838190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 baseline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071020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111575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6pPr>
            <a:lvl7pPr marL="2594990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7pPr>
            <a:lvl8pPr marL="3078403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8pPr>
            <a:lvl9pPr marL="3561818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9pPr>
          </a:lstStyle>
          <a:p>
            <a:r>
              <a:rPr lang="en-GB" sz="2000" b="1" kern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Dynamic LPAR</a:t>
            </a:r>
            <a:br>
              <a:rPr lang="en-GB" sz="2000" b="1" kern="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GB" sz="1800" kern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Rapid live add &amp; remove in CPU cores, RAM and adapters for all 3 OS. AIX + IBM i = built in. Linux add a few special RPMs</a:t>
            </a:r>
            <a:br>
              <a:rPr lang="en-GB" sz="1800" kern="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GB" sz="2000" b="1" kern="0" dirty="0">
                <a:solidFill>
                  <a:srgbClr val="6FA1FE"/>
                </a:solidFill>
              </a:rPr>
              <a:t>Live Partition Mobility </a:t>
            </a:r>
            <a:r>
              <a:rPr lang="en-GB" sz="1800" kern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between servers &amp; across 3 Power generations</a:t>
            </a:r>
            <a:endParaRPr lang="en-GB" sz="6000" kern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8" name="Title 1">
            <a:extLst>
              <a:ext uri="{FF2B5EF4-FFF2-40B4-BE49-F238E27FC236}">
                <a16:creationId xmlns:a16="http://schemas.microsoft.com/office/drawing/2014/main" id="{0548E7D0-AE9E-4AC2-B238-005C75CDBA3B}"/>
              </a:ext>
            </a:extLst>
          </p:cNvPr>
          <p:cNvSpPr txBox="1">
            <a:spLocks/>
          </p:cNvSpPr>
          <p:nvPr/>
        </p:nvSpPr>
        <p:spPr>
          <a:xfrm>
            <a:off x="5406917" y="3795890"/>
            <a:ext cx="2219884" cy="296019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0" i="0">
                <a:solidFill>
                  <a:schemeClr val="tx1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60">
                <a:solidFill>
                  <a:srgbClr val="191919"/>
                </a:solidFill>
                <a:latin typeface="IBM Plex Sans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60">
                <a:solidFill>
                  <a:srgbClr val="191919"/>
                </a:solidFill>
                <a:latin typeface="IBM Plex Sans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60">
                <a:solidFill>
                  <a:srgbClr val="191919"/>
                </a:solidFill>
                <a:latin typeface="IBM Plex Sans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60">
                <a:solidFill>
                  <a:srgbClr val="191919"/>
                </a:solidFill>
                <a:latin typeface="IBM Plex Sans" pitchFamily="34" charset="0"/>
              </a:defRPr>
            </a:lvl5pPr>
            <a:lvl6pPr marL="483412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60">
                <a:solidFill>
                  <a:srgbClr val="191919"/>
                </a:solidFill>
                <a:latin typeface="IBM Plex Sans" pitchFamily="34" charset="0"/>
              </a:defRPr>
            </a:lvl6pPr>
            <a:lvl7pPr marL="966828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60">
                <a:solidFill>
                  <a:srgbClr val="191919"/>
                </a:solidFill>
                <a:latin typeface="IBM Plex Sans" pitchFamily="34" charset="0"/>
              </a:defRPr>
            </a:lvl7pPr>
            <a:lvl8pPr marL="145024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60">
                <a:solidFill>
                  <a:srgbClr val="191919"/>
                </a:solidFill>
                <a:latin typeface="IBM Plex Sans" pitchFamily="34" charset="0"/>
              </a:defRPr>
            </a:lvl8pPr>
            <a:lvl9pPr marL="1933653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60">
                <a:solidFill>
                  <a:srgbClr val="191919"/>
                </a:solidFill>
                <a:latin typeface="IBM Plex Sans" pitchFamily="34" charset="0"/>
              </a:defRPr>
            </a:lvl9pPr>
          </a:lstStyle>
          <a:p>
            <a:r>
              <a:rPr lang="en-GB" sz="2000" b="1" kern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PowerHA</a:t>
            </a:r>
            <a:r>
              <a:rPr lang="en-GB" sz="2000" b="1" kern="0" dirty="0">
                <a:latin typeface="+mn-lt"/>
              </a:rPr>
              <a:t>	</a:t>
            </a:r>
          </a:p>
          <a:p>
            <a:r>
              <a:rPr lang="en-GB" sz="1800" kern="0" dirty="0">
                <a:latin typeface="+mn-lt"/>
              </a:rPr>
              <a:t>High availability clusters based on shared disks. Quick Automatic failover or manual takeover between servers and restart service with minimum down time. Also, VM Recovery Manager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4AEE85A-008B-4D19-B859-B4BC125C4266}"/>
              </a:ext>
            </a:extLst>
          </p:cNvPr>
          <p:cNvSpPr txBox="1"/>
          <p:nvPr/>
        </p:nvSpPr>
        <p:spPr>
          <a:xfrm rot="18329421">
            <a:off x="-53152" y="3701467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>
                <a:ea typeface="IBM Plex Sans" charset="0"/>
                <a:cs typeface="IBM Plex Sans" charset="0"/>
              </a:rPr>
              <a:t>Oracle RBMS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A012593-EE37-4EB5-8EC6-F4E32E5C25F4}"/>
              </a:ext>
            </a:extLst>
          </p:cNvPr>
          <p:cNvSpPr txBox="1"/>
          <p:nvPr/>
        </p:nvSpPr>
        <p:spPr>
          <a:xfrm rot="18329421">
            <a:off x="144469" y="3438584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>
                <a:ea typeface="IBM Plex Sans" charset="0"/>
                <a:cs typeface="IBM Plex Sans" charset="0"/>
              </a:rPr>
              <a:t>IBM i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01C822B-F0B3-4743-A9E6-A8D969F67F84}"/>
              </a:ext>
            </a:extLst>
          </p:cNvPr>
          <p:cNvSpPr txBox="1"/>
          <p:nvPr/>
        </p:nvSpPr>
        <p:spPr>
          <a:xfrm rot="18329421">
            <a:off x="837724" y="3940421"/>
            <a:ext cx="1108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>
                <a:ea typeface="IBM Plex Sans" charset="0"/>
                <a:cs typeface="IBM Plex Sans" charset="0"/>
              </a:rPr>
              <a:t>AIX AME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9BE29E8-19D9-447E-BB0E-D80AE6FEB86B}"/>
              </a:ext>
            </a:extLst>
          </p:cNvPr>
          <p:cNvSpPr txBox="1"/>
          <p:nvPr/>
        </p:nvSpPr>
        <p:spPr>
          <a:xfrm rot="18329421">
            <a:off x="193539" y="3874474"/>
            <a:ext cx="1732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>
                <a:ea typeface="IBM Plex Sans" charset="0"/>
                <a:cs typeface="IBM Plex Sans" charset="0"/>
              </a:rPr>
              <a:t>Dynamic LPAR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71FD925-5341-479D-A441-BE7904ADFA24}"/>
              </a:ext>
            </a:extLst>
          </p:cNvPr>
          <p:cNvSpPr txBox="1"/>
          <p:nvPr/>
        </p:nvSpPr>
        <p:spPr>
          <a:xfrm rot="18329421">
            <a:off x="631072" y="4104823"/>
            <a:ext cx="2044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>
                <a:ea typeface="IBM Plex Sans" charset="0"/>
                <a:cs typeface="IBM Plex Sans" charset="0"/>
              </a:rPr>
              <a:t>PowerHA / VMRM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2BB4425-1A77-4C86-8AC8-7C329DD522FE}"/>
              </a:ext>
            </a:extLst>
          </p:cNvPr>
          <p:cNvSpPr txBox="1"/>
          <p:nvPr/>
        </p:nvSpPr>
        <p:spPr>
          <a:xfrm rot="18329421">
            <a:off x="848748" y="4174030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>
                <a:ea typeface="IBM Plex Sans" charset="0"/>
                <a:cs typeface="IBM Plex Sans" charset="0"/>
              </a:rPr>
              <a:t>Advanced Features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3C037246-8B34-4F4A-BDB1-4EB494363B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225" y="6165755"/>
            <a:ext cx="531472" cy="514438"/>
          </a:xfrm>
          <a:prstGeom prst="rect">
            <a:avLst/>
          </a:prstGeom>
        </p:spPr>
      </p:pic>
      <p:pic>
        <p:nvPicPr>
          <p:cNvPr id="38" name="Picture 16" descr="IBM_i_pres_trans_white-bck">
            <a:extLst>
              <a:ext uri="{FF2B5EF4-FFF2-40B4-BE49-F238E27FC236}">
                <a16:creationId xmlns:a16="http://schemas.microsoft.com/office/drawing/2014/main" id="{147AD0F3-E8C0-485A-A3C5-60BF32917F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8962" y="3872703"/>
            <a:ext cx="404075" cy="375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15" descr="AIX_pres_trans_white-bckgrn">
            <a:extLst>
              <a:ext uri="{FF2B5EF4-FFF2-40B4-BE49-F238E27FC236}">
                <a16:creationId xmlns:a16="http://schemas.microsoft.com/office/drawing/2014/main" id="{FC33AB49-468F-472A-9B8C-1B0FDA661D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33213" y="340444"/>
            <a:ext cx="540946" cy="50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A34BDE65-63AE-4A2D-8DF5-C9599E6F8EE9}"/>
              </a:ext>
            </a:extLst>
          </p:cNvPr>
          <p:cNvSpPr txBox="1"/>
          <p:nvPr/>
        </p:nvSpPr>
        <p:spPr>
          <a:xfrm rot="18329421">
            <a:off x="1076946" y="4335006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>
                <a:ea typeface="IBM Plex Sans" charset="0"/>
                <a:cs typeface="IBM Plex Sans" charset="0"/>
              </a:rPr>
              <a:t>Operating Systems</a:t>
            </a:r>
          </a:p>
        </p:txBody>
      </p:sp>
      <p:pic>
        <p:nvPicPr>
          <p:cNvPr id="27" name="Picture 15" descr="AIX_pres_trans_white-bckgrn">
            <a:extLst>
              <a:ext uri="{FF2B5EF4-FFF2-40B4-BE49-F238E27FC236}">
                <a16:creationId xmlns:a16="http://schemas.microsoft.com/office/drawing/2014/main" id="{F50CA72C-5414-4C59-9C50-5E9EBFC71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9311" y="5521010"/>
            <a:ext cx="611547" cy="56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6" descr="IBM_i_pres_trans_white-bck">
            <a:extLst>
              <a:ext uri="{FF2B5EF4-FFF2-40B4-BE49-F238E27FC236}">
                <a16:creationId xmlns:a16="http://schemas.microsoft.com/office/drawing/2014/main" id="{2EE97F68-D23A-4353-B8A9-6AAD78844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9961" y="5539655"/>
            <a:ext cx="611547" cy="56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14" descr="Linux_pres_trans_white-bckg">
            <a:extLst>
              <a:ext uri="{FF2B5EF4-FFF2-40B4-BE49-F238E27FC236}">
                <a16:creationId xmlns:a16="http://schemas.microsoft.com/office/drawing/2014/main" id="{72547FD2-44EE-490D-A1E9-80893B610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231" y="5530151"/>
            <a:ext cx="601707" cy="558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" descr="Related image">
            <a:extLst>
              <a:ext uri="{FF2B5EF4-FFF2-40B4-BE49-F238E27FC236}">
                <a16:creationId xmlns:a16="http://schemas.microsoft.com/office/drawing/2014/main" id="{1E953FA1-D062-4D19-8540-33AC57E73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84661" y="5500835"/>
            <a:ext cx="454159" cy="558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849C0645-938E-4CD8-B425-DCEFA9FD8E9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29" y="1649657"/>
            <a:ext cx="2722331" cy="1608522"/>
          </a:xfrm>
          <a:prstGeom prst="rect">
            <a:avLst/>
          </a:prstGeom>
        </p:spPr>
      </p:pic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71499390-DD8A-4E0C-A2B2-E22B307A758B}"/>
              </a:ext>
            </a:extLst>
          </p:cNvPr>
          <p:cNvSpPr txBox="1">
            <a:spLocks/>
          </p:cNvSpPr>
          <p:nvPr/>
        </p:nvSpPr>
        <p:spPr>
          <a:xfrm>
            <a:off x="9894116" y="299118"/>
            <a:ext cx="2265097" cy="3496772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lnSpc>
                <a:spcPct val="100000"/>
              </a:lnSpc>
              <a:spcBef>
                <a:spcPts val="1467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IBM Plex Sans" pitchFamily="2" charset="2"/>
              <a:buNone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228597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457195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838190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 baseline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071020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111575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6pPr>
            <a:lvl7pPr marL="2594990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7pPr>
            <a:lvl8pPr marL="3078403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8pPr>
            <a:lvl9pPr marL="3561818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9pPr>
          </a:lstStyle>
          <a:p>
            <a:r>
              <a:rPr lang="en-GB" sz="2000" b="1" kern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Advanced</a:t>
            </a:r>
            <a:br>
              <a:rPr lang="en-GB" sz="2000" b="1" kern="0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GB" sz="2000" b="1" kern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Features</a:t>
            </a:r>
            <a:br>
              <a:rPr lang="en-GB" sz="2000" b="1" kern="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GB" sz="1800" kern="0" dirty="0"/>
              <a:t>- Simplified Remote Restart </a:t>
            </a:r>
            <a:r>
              <a:rPr lang="en-GB" sz="1600" kern="0" dirty="0"/>
              <a:t>with PowerVC</a:t>
            </a:r>
            <a:br>
              <a:rPr lang="en-GB" sz="1800" kern="0" dirty="0"/>
            </a:br>
            <a:r>
              <a:rPr lang="en-GB" sz="1800" b="1" kern="0" dirty="0"/>
              <a:t>- </a:t>
            </a:r>
            <a:r>
              <a:rPr lang="en-GB" sz="1800" kern="0" dirty="0">
                <a:latin typeface="+mn-lt"/>
              </a:rPr>
              <a:t>LPAR modes:</a:t>
            </a:r>
            <a:br>
              <a:rPr lang="en-GB" sz="1800" kern="0" dirty="0">
                <a:latin typeface="+mn-lt"/>
              </a:rPr>
            </a:br>
            <a:r>
              <a:rPr lang="en-GB" sz="1800" kern="0" dirty="0">
                <a:latin typeface="+mn-lt"/>
              </a:rPr>
              <a:t>   P8, P9 &amp; P10</a:t>
            </a:r>
            <a:br>
              <a:rPr lang="en-GB" sz="1800" kern="0" dirty="0">
                <a:latin typeface="+mn-lt"/>
              </a:rPr>
            </a:br>
            <a:r>
              <a:rPr lang="en-GB" sz="1800" dirty="0"/>
              <a:t>- MMA for in-core</a:t>
            </a:r>
            <a:br>
              <a:rPr lang="en-GB" sz="1800" dirty="0"/>
            </a:br>
            <a:r>
              <a:rPr lang="en-GB" sz="1800" dirty="0"/>
              <a:t>  </a:t>
            </a:r>
            <a:r>
              <a:rPr lang="en-GB" sz="1700" dirty="0"/>
              <a:t>AI inferencing &amp;</a:t>
            </a:r>
            <a:br>
              <a:rPr lang="en-GB" sz="1700" dirty="0"/>
            </a:br>
            <a:r>
              <a:rPr lang="en-GB" sz="1700" dirty="0"/>
              <a:t>  machine learning</a:t>
            </a:r>
            <a:br>
              <a:rPr lang="en-GB" sz="1700" dirty="0"/>
            </a:br>
            <a:r>
              <a:rPr lang="en-GB" sz="1700" dirty="0"/>
              <a:t>- Hypervisor mirroring</a:t>
            </a:r>
            <a:br>
              <a:rPr lang="en-GB" sz="1700" dirty="0"/>
            </a:br>
            <a:r>
              <a:rPr lang="en-GB" sz="1600" dirty="0"/>
              <a:t>- </a:t>
            </a:r>
            <a:r>
              <a:rPr lang="en-GB" sz="1700" dirty="0"/>
              <a:t>njmon approved </a:t>
            </a:r>
            <a:r>
              <a:rPr lang="en-GB" sz="1700" dirty="0">
                <a:sym typeface="Wingdings" panose="05000000000000000000" pitchFamily="2" charset="2"/>
              </a:rPr>
              <a:t></a:t>
            </a:r>
            <a:br>
              <a:rPr lang="en-GB" sz="1800" dirty="0"/>
            </a:br>
            <a:br>
              <a:rPr lang="en-GB" sz="1800" dirty="0"/>
            </a:br>
            <a:endParaRPr lang="en-GB" sz="1800" dirty="0"/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B313ED3B-8F18-4127-81EF-191E552E7E93}"/>
              </a:ext>
            </a:extLst>
          </p:cNvPr>
          <p:cNvSpPr txBox="1">
            <a:spLocks/>
          </p:cNvSpPr>
          <p:nvPr/>
        </p:nvSpPr>
        <p:spPr>
          <a:xfrm>
            <a:off x="9927557" y="3601949"/>
            <a:ext cx="2217222" cy="306210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0" i="0">
                <a:solidFill>
                  <a:schemeClr val="tx1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60">
                <a:solidFill>
                  <a:srgbClr val="191919"/>
                </a:solidFill>
                <a:latin typeface="IBM Plex Sans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60">
                <a:solidFill>
                  <a:srgbClr val="191919"/>
                </a:solidFill>
                <a:latin typeface="IBM Plex Sans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60">
                <a:solidFill>
                  <a:srgbClr val="191919"/>
                </a:solidFill>
                <a:latin typeface="IBM Plex Sans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60">
                <a:solidFill>
                  <a:srgbClr val="191919"/>
                </a:solidFill>
                <a:latin typeface="IBM Plex Sans" pitchFamily="34" charset="0"/>
              </a:defRPr>
            </a:lvl5pPr>
            <a:lvl6pPr marL="483412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60">
                <a:solidFill>
                  <a:srgbClr val="191919"/>
                </a:solidFill>
                <a:latin typeface="IBM Plex Sans" pitchFamily="34" charset="0"/>
              </a:defRPr>
            </a:lvl6pPr>
            <a:lvl7pPr marL="966828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60">
                <a:solidFill>
                  <a:srgbClr val="191919"/>
                </a:solidFill>
                <a:latin typeface="IBM Plex Sans" pitchFamily="34" charset="0"/>
              </a:defRPr>
            </a:lvl7pPr>
            <a:lvl8pPr marL="145024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60">
                <a:solidFill>
                  <a:srgbClr val="191919"/>
                </a:solidFill>
                <a:latin typeface="IBM Plex Sans" pitchFamily="34" charset="0"/>
              </a:defRPr>
            </a:lvl8pPr>
            <a:lvl9pPr marL="1933653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960">
                <a:solidFill>
                  <a:srgbClr val="191919"/>
                </a:solidFill>
                <a:latin typeface="IBM Plex Sans" pitchFamily="34" charset="0"/>
              </a:defRPr>
            </a:lvl9pPr>
          </a:lstStyle>
          <a:p>
            <a:r>
              <a:rPr lang="en-GB" sz="2000" b="1" kern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OS Support</a:t>
            </a:r>
          </a:p>
          <a:p>
            <a:r>
              <a:rPr lang="en-GB" sz="1600" kern="0" dirty="0">
                <a:solidFill>
                  <a:srgbClr val="800000"/>
                </a:solidFill>
                <a:latin typeface="+mn-lt"/>
              </a:rPr>
              <a:t>HMC v10+</a:t>
            </a:r>
          </a:p>
          <a:p>
            <a:r>
              <a:rPr lang="en-GB" sz="600" kern="0" dirty="0">
                <a:latin typeface="+mn-lt"/>
              </a:rPr>
              <a:t> </a:t>
            </a:r>
          </a:p>
          <a:p>
            <a:r>
              <a:rPr lang="en-GB" sz="1600" kern="0" dirty="0">
                <a:solidFill>
                  <a:srgbClr val="A56EFF"/>
                </a:solidFill>
                <a:latin typeface="+mn-lt"/>
              </a:rPr>
              <a:t>VIOS 3.1.3.21+</a:t>
            </a:r>
          </a:p>
          <a:p>
            <a:r>
              <a:rPr lang="en-GB" sz="600" kern="0" dirty="0">
                <a:solidFill>
                  <a:srgbClr val="A56EFF"/>
                </a:solidFill>
                <a:latin typeface="+mn-lt"/>
              </a:rPr>
              <a:t> </a:t>
            </a:r>
          </a:p>
          <a:p>
            <a:r>
              <a:rPr lang="en-GB" sz="1600" kern="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AIX no VIOS: 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73-0-2, 72-5-4, 7200-4-6</a:t>
            </a:r>
            <a:endParaRPr lang="en-GB" sz="16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sz="1600" kern="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AIX w</a:t>
            </a:r>
            <a:r>
              <a:rPr lang="en-GB" sz="1600" dirty="0">
                <a:solidFill>
                  <a:schemeClr val="accent1">
                    <a:lumMod val="75000"/>
                  </a:schemeClr>
                </a:solidFill>
              </a:rPr>
              <a:t>ith VIOS 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73-0-1, 72-5-1, 72-4-2, 71-5-6</a:t>
            </a:r>
            <a:endParaRPr lang="en-GB" sz="16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sz="6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r>
              <a:rPr lang="en-GB" sz="1600" kern="0" dirty="0">
                <a:solidFill>
                  <a:srgbClr val="FF6600"/>
                </a:solidFill>
                <a:latin typeface="+mn-lt"/>
              </a:rPr>
              <a:t>IBM i support</a:t>
            </a:r>
            <a:br>
              <a:rPr lang="en-GB" sz="1600" kern="0" dirty="0">
                <a:solidFill>
                  <a:srgbClr val="FF6600"/>
                </a:solidFill>
                <a:latin typeface="+mn-lt"/>
              </a:rPr>
            </a:br>
            <a:r>
              <a:rPr lang="en-GB" sz="1400" kern="0" dirty="0">
                <a:solidFill>
                  <a:srgbClr val="FF6600"/>
                </a:solidFill>
                <a:latin typeface="+mn-lt"/>
              </a:rPr>
              <a:t>7.3TR12, 7.4TR6 &amp; 7.5</a:t>
            </a:r>
            <a:endParaRPr lang="en-GB" sz="1600" kern="0" dirty="0">
              <a:solidFill>
                <a:srgbClr val="FF6600"/>
              </a:solidFill>
              <a:latin typeface="+mn-lt"/>
            </a:endParaRPr>
          </a:p>
          <a:p>
            <a:r>
              <a:rPr lang="en-GB" sz="700" kern="0" dirty="0">
                <a:solidFill>
                  <a:srgbClr val="FF6600"/>
                </a:solidFill>
                <a:latin typeface="+mn-lt"/>
              </a:rPr>
              <a:t> </a:t>
            </a:r>
          </a:p>
          <a:p>
            <a:r>
              <a:rPr lang="en-GB" sz="1600" kern="0" dirty="0">
                <a:solidFill>
                  <a:srgbClr val="009900"/>
                </a:solidFill>
                <a:latin typeface="+mn-lt"/>
              </a:rPr>
              <a:t>SLES 15 SP3 +</a:t>
            </a:r>
          </a:p>
          <a:p>
            <a:r>
              <a:rPr lang="en-GB" sz="1600" kern="0" dirty="0">
                <a:solidFill>
                  <a:srgbClr val="FF0000"/>
                </a:solidFill>
                <a:latin typeface="+mn-lt"/>
              </a:rPr>
              <a:t>RHEL 8.4 &amp; 9</a:t>
            </a:r>
          </a:p>
          <a:p>
            <a:r>
              <a:rPr lang="en-GB" sz="1600" kern="0" dirty="0">
                <a:solidFill>
                  <a:srgbClr val="FF0000"/>
                </a:solidFill>
                <a:latin typeface="+mn-lt"/>
              </a:rPr>
              <a:t>RH OpenShift 4.9+</a:t>
            </a:r>
          </a:p>
        </p:txBody>
      </p:sp>
    </p:spTree>
    <p:extLst>
      <p:ext uri="{BB962C8B-B14F-4D97-AF65-F5344CB8AC3E}">
        <p14:creationId xmlns:p14="http://schemas.microsoft.com/office/powerpoint/2010/main" val="736621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6343B04-446C-4515-9456-63949DBD9E54}"/>
              </a:ext>
            </a:extLst>
          </p:cNvPr>
          <p:cNvSpPr txBox="1"/>
          <p:nvPr/>
        </p:nvSpPr>
        <p:spPr>
          <a:xfrm>
            <a:off x="8458" y="50143"/>
            <a:ext cx="2963583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Power10</a:t>
            </a:r>
            <a:br>
              <a:rPr lang="en-GB" sz="40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40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Scale-Out </a:t>
            </a:r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Technology </a:t>
            </a:r>
            <a:r>
              <a:rPr lang="en-GB" sz="36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Six options</a:t>
            </a:r>
          </a:p>
          <a:p>
            <a:pPr algn="ctr"/>
            <a:endParaRPr lang="en-GB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B4EB6BA-A49B-4D06-9173-473DD54285EC}"/>
              </a:ext>
            </a:extLst>
          </p:cNvPr>
          <p:cNvSpPr txBox="1"/>
          <p:nvPr/>
        </p:nvSpPr>
        <p:spPr>
          <a:xfrm>
            <a:off x="850326" y="5411326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>
                <a:ea typeface="IBM Plex Sans" charset="0"/>
                <a:cs typeface="IBM Plex Sans" charset="0"/>
              </a:rPr>
              <a:t>The Power of 10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B799F6CE-1AC2-4D21-A074-A4D2B652C6C1}"/>
              </a:ext>
            </a:extLst>
          </p:cNvPr>
          <p:cNvSpPr txBox="1"/>
          <p:nvPr/>
        </p:nvSpPr>
        <p:spPr>
          <a:xfrm>
            <a:off x="313363" y="3510999"/>
            <a:ext cx="27183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400" dirty="0">
                <a:solidFill>
                  <a:schemeClr val="tx1"/>
                </a:solidFill>
                <a:latin typeface="+mn-lt"/>
                <a:ea typeface="IBM Plex Sans" charset="0"/>
                <a:cs typeface="IBM Plex Sans" charset="0"/>
              </a:rPr>
              <a:t>4U, 28 inches deep, max 45Kg</a:t>
            </a:r>
          </a:p>
        </p:txBody>
      </p:sp>
      <p:pic>
        <p:nvPicPr>
          <p:cNvPr id="102" name="Picture 101">
            <a:extLst>
              <a:ext uri="{FF2B5EF4-FFF2-40B4-BE49-F238E27FC236}">
                <a16:creationId xmlns:a16="http://schemas.microsoft.com/office/drawing/2014/main" id="{65740D36-4BCF-4582-9FA6-B9FAEA9A949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595" y="5315724"/>
            <a:ext cx="531472" cy="514438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5EDFF048-C32C-444B-97A5-5BCF810D912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669" y="4034400"/>
            <a:ext cx="2926013" cy="523851"/>
          </a:xfrm>
          <a:prstGeom prst="rect">
            <a:avLst/>
          </a:prstGeom>
        </p:spPr>
      </p:pic>
      <p:sp>
        <p:nvSpPr>
          <p:cNvPr id="74" name="TextBox 73">
            <a:extLst>
              <a:ext uri="{FF2B5EF4-FFF2-40B4-BE49-F238E27FC236}">
                <a16:creationId xmlns:a16="http://schemas.microsoft.com/office/drawing/2014/main" id="{910D68E8-10A1-4C5D-84EC-2EDF3BCAEAAE}"/>
              </a:ext>
            </a:extLst>
          </p:cNvPr>
          <p:cNvSpPr txBox="1"/>
          <p:nvPr/>
        </p:nvSpPr>
        <p:spPr>
          <a:xfrm>
            <a:off x="268897" y="4565400"/>
            <a:ext cx="2703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400" dirty="0">
                <a:solidFill>
                  <a:schemeClr val="tx1"/>
                </a:solidFill>
                <a:latin typeface="+mn-lt"/>
                <a:ea typeface="IBM Plex Sans" charset="0"/>
                <a:cs typeface="IBM Plex Sans" charset="0"/>
              </a:rPr>
              <a:t>2U, </a:t>
            </a:r>
            <a:r>
              <a:rPr lang="en-GB" sz="1400" u="sng" dirty="0">
                <a:solidFill>
                  <a:schemeClr val="tx1"/>
                </a:solidFill>
                <a:latin typeface="+mn-lt"/>
                <a:ea typeface="IBM Plex Sans" charset="0"/>
                <a:cs typeface="IBM Plex Sans" charset="0"/>
              </a:rPr>
              <a:t>32 inches</a:t>
            </a:r>
            <a:r>
              <a:rPr lang="en-GB" sz="1400" dirty="0">
                <a:solidFill>
                  <a:schemeClr val="tx1"/>
                </a:solidFill>
                <a:latin typeface="+mn-lt"/>
                <a:ea typeface="IBM Plex Sans" charset="0"/>
                <a:cs typeface="IBM Plex Sans" charset="0"/>
              </a:rPr>
              <a:t> deep, max 34Kg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2A0188C7-2628-4C74-93AF-BC36CF728C53}"/>
              </a:ext>
            </a:extLst>
          </p:cNvPr>
          <p:cNvSpPr txBox="1"/>
          <p:nvPr/>
        </p:nvSpPr>
        <p:spPr>
          <a:xfrm>
            <a:off x="182327" y="5872599"/>
            <a:ext cx="2800254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400" b="1" dirty="0">
                <a:ea typeface="IBM Plex Sans" charset="0"/>
                <a:cs typeface="IBM Plex Sans" charset="0"/>
              </a:rPr>
              <a:t>PCIe Slots Total [Gen5 + Gen4]</a:t>
            </a:r>
          </a:p>
          <a:p>
            <a:pPr algn="l"/>
            <a:r>
              <a:rPr lang="en-GB" sz="1600" b="1" dirty="0">
                <a:solidFill>
                  <a:srgbClr val="009900"/>
                </a:solidFill>
                <a:ea typeface="IBM Plex Sans" charset="0"/>
                <a:cs typeface="IBM Plex Sans" charset="0"/>
              </a:rPr>
              <a:t>*</a:t>
            </a:r>
            <a:r>
              <a:rPr lang="en-GB" sz="1400" b="1" dirty="0">
                <a:ea typeface="IBM Plex Sans" charset="0"/>
                <a:cs typeface="IBM Plex Sans" charset="0"/>
              </a:rPr>
              <a:t> Until 9 Dec 2022</a:t>
            </a:r>
          </a:p>
          <a:p>
            <a:pPr algn="l"/>
            <a:r>
              <a:rPr lang="en-GB" sz="1600" b="1" dirty="0">
                <a:solidFill>
                  <a:srgbClr val="FF0000"/>
                </a:solidFill>
                <a:ea typeface="IBM Plex Sans" charset="0"/>
                <a:cs typeface="IBM Plex Sans" charset="0"/>
              </a:rPr>
              <a:t>*</a:t>
            </a:r>
            <a:r>
              <a:rPr lang="en-GB" sz="1400" b="1" dirty="0">
                <a:ea typeface="IBM Plex Sans" charset="0"/>
                <a:cs typeface="IBM Plex Sans" charset="0"/>
              </a:rPr>
              <a:t> Oracle SE2 qualified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1471A91-AD8A-4192-960B-04A0BE6191F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669" y="2463665"/>
            <a:ext cx="2913826" cy="1077149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C56E6AE6-8742-4362-AC88-95FBF966D4C9}"/>
              </a:ext>
            </a:extLst>
          </p:cNvPr>
          <p:cNvSpPr/>
          <p:nvPr/>
        </p:nvSpPr>
        <p:spPr bwMode="auto">
          <a:xfrm>
            <a:off x="3367227" y="2586569"/>
            <a:ext cx="8372648" cy="1447831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B77F8EEB-7DB7-4F09-ACBD-7FCC7FB6CE35}"/>
              </a:ext>
            </a:extLst>
          </p:cNvPr>
          <p:cNvSpPr txBox="1">
            <a:spLocks/>
          </p:cNvSpPr>
          <p:nvPr/>
        </p:nvSpPr>
        <p:spPr>
          <a:xfrm>
            <a:off x="3450110" y="315206"/>
            <a:ext cx="3793918" cy="2382699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lnSpc>
                <a:spcPct val="100000"/>
              </a:lnSpc>
              <a:spcBef>
                <a:spcPts val="1467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IBM Plex Sans" pitchFamily="2" charset="2"/>
              <a:buNone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228597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457195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838190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 baseline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071020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111575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6pPr>
            <a:lvl7pPr marL="2594990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7pPr>
            <a:lvl8pPr marL="3078403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8pPr>
            <a:lvl9pPr marL="3561818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9pPr>
          </a:lstStyle>
          <a:p>
            <a:r>
              <a:rPr lang="en-GB" sz="3200" b="1" kern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S1024 </a:t>
            </a:r>
            <a:r>
              <a:rPr lang="en-GB" sz="3200" b="1" kern="0" dirty="0">
                <a:solidFill>
                  <a:schemeClr val="accent1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 XL</a:t>
            </a:r>
            <a:br>
              <a:rPr lang="en-GB" sz="3200" b="1" kern="0" dirty="0">
                <a:solidFill>
                  <a:schemeClr val="accent1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</a:br>
            <a:r>
              <a:rPr lang="en-GB" sz="1800" b="1" kern="0" dirty="0">
                <a:sym typeface="Wingdings" panose="05000000000000000000" pitchFamily="2" charset="2"/>
              </a:rPr>
              <a:t>CPU Core options </a:t>
            </a:r>
            <a:r>
              <a:rPr lang="en-GB" sz="1800" b="1" kern="0" dirty="0">
                <a:solidFill>
                  <a:schemeClr val="bg1">
                    <a:lumMod val="65000"/>
                  </a:schemeClr>
                </a:solidFill>
                <a:sym typeface="Wingdings" panose="05000000000000000000" pitchFamily="2" charset="2"/>
              </a:rPr>
              <a:t>12</a:t>
            </a:r>
            <a:r>
              <a:rPr lang="en-GB" sz="1800" b="1" kern="0" dirty="0">
                <a:sym typeface="Wingdings" panose="05000000000000000000" pitchFamily="2" charset="2"/>
              </a:rPr>
              <a:t>, 24, 32, 48</a:t>
            </a:r>
            <a:br>
              <a:rPr lang="en-GB" sz="1800" b="1" kern="0" dirty="0">
                <a:sym typeface="Wingdings" panose="05000000000000000000" pitchFamily="2" charset="2"/>
              </a:rPr>
            </a:br>
            <a:r>
              <a:rPr lang="en-GB" sz="1800" b="1" kern="0" dirty="0">
                <a:sym typeface="Wingdings" panose="05000000000000000000" pitchFamily="2" charset="2"/>
              </a:rPr>
              <a:t>Memory Slots 	32 (2U or 4U)</a:t>
            </a:r>
            <a:br>
              <a:rPr lang="en-GB" sz="1800" b="1" kern="0" dirty="0">
                <a:sym typeface="Wingdings" panose="05000000000000000000" pitchFamily="2" charset="2"/>
              </a:rPr>
            </a:br>
            <a:r>
              <a:rPr lang="en-GB" sz="1800" b="1" kern="0" dirty="0"/>
              <a:t>Memory Max 	2</a:t>
            </a:r>
            <a:r>
              <a:rPr lang="en-GB" sz="1800" b="1" kern="0" dirty="0">
                <a:solidFill>
                  <a:srgbClr val="009900"/>
                </a:solidFill>
              </a:rPr>
              <a:t>*</a:t>
            </a:r>
            <a:r>
              <a:rPr lang="en-GB" sz="1800" b="1" kern="0" dirty="0"/>
              <a:t>TB </a:t>
            </a:r>
            <a:r>
              <a:rPr lang="en-GB" sz="1800" b="1" kern="0" dirty="0">
                <a:sym typeface="Wingdings" panose="05000000000000000000" pitchFamily="2" charset="2"/>
              </a:rPr>
              <a:t> </a:t>
            </a:r>
            <a:r>
              <a:rPr lang="en-GB" sz="1800" b="1" kern="0" dirty="0"/>
              <a:t>8 TB</a:t>
            </a:r>
            <a:br>
              <a:rPr lang="en-GB" sz="1800" b="1" kern="0" dirty="0"/>
            </a:br>
            <a:r>
              <a:rPr lang="en-GB" sz="1800" b="1" kern="0" dirty="0"/>
              <a:t>PCIe slots 	10 [8+2]</a:t>
            </a:r>
            <a:br>
              <a:rPr lang="en-GB" sz="1200" b="1" kern="0" dirty="0"/>
            </a:br>
            <a:r>
              <a:rPr lang="en-GB" sz="1800" b="1" kern="0" dirty="0"/>
              <a:t>NVMe SSD  	16</a:t>
            </a:r>
            <a:br>
              <a:rPr lang="en-GB" sz="1800" b="1" kern="0" dirty="0"/>
            </a:br>
            <a:r>
              <a:rPr lang="en-GB" sz="1800" b="1" kern="0" dirty="0"/>
              <a:t>NVMe max 	102 TB</a:t>
            </a:r>
            <a:br>
              <a:rPr lang="en-GB" sz="1800" b="1" kern="0" dirty="0"/>
            </a:br>
            <a:endParaRPr lang="en-GB" sz="1800" b="1" kern="0" dirty="0"/>
          </a:p>
          <a:p>
            <a:br>
              <a:rPr lang="en-GB" sz="3200" b="1" kern="0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endParaRPr lang="en-GB" sz="600" kern="0" dirty="0">
              <a:solidFill>
                <a:srgbClr val="FF0000"/>
              </a:solidFill>
            </a:endParaRP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09408AAF-A2C8-4A35-90A3-28D44A353E01}"/>
              </a:ext>
            </a:extLst>
          </p:cNvPr>
          <p:cNvSpPr txBox="1">
            <a:spLocks/>
          </p:cNvSpPr>
          <p:nvPr/>
        </p:nvSpPr>
        <p:spPr>
          <a:xfrm>
            <a:off x="7945957" y="312457"/>
            <a:ext cx="3793918" cy="2469963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lnSpc>
                <a:spcPct val="100000"/>
              </a:lnSpc>
              <a:spcBef>
                <a:spcPts val="1467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IBM Plex Sans" pitchFamily="2" charset="2"/>
              <a:buNone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228597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457195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838190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 baseline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071020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111575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6pPr>
            <a:lvl7pPr marL="2594990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7pPr>
            <a:lvl8pPr marL="3078403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8pPr>
            <a:lvl9pPr marL="3561818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9pPr>
          </a:lstStyle>
          <a:p>
            <a:r>
              <a:rPr lang="en-GB" sz="3200" b="1" kern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S1022 </a:t>
            </a:r>
            <a:r>
              <a:rPr lang="en-GB" sz="3200" b="1" kern="0" dirty="0">
                <a:solidFill>
                  <a:schemeClr val="accent1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 </a:t>
            </a:r>
            <a:r>
              <a:rPr lang="en-GB" sz="3200" b="1" kern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L</a:t>
            </a:r>
            <a:br>
              <a:rPr lang="en-GB" sz="3200" b="1" kern="0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GB" sz="1800" b="1" kern="0" dirty="0">
                <a:sym typeface="Wingdings" panose="05000000000000000000" pitchFamily="2" charset="2"/>
              </a:rPr>
              <a:t>CPU Core options </a:t>
            </a:r>
            <a:r>
              <a:rPr lang="en-GB" sz="1800" b="1" kern="0" dirty="0">
                <a:solidFill>
                  <a:schemeClr val="bg1">
                    <a:lumMod val="65000"/>
                  </a:schemeClr>
                </a:solidFill>
                <a:sym typeface="Wingdings" panose="05000000000000000000" pitchFamily="2" charset="2"/>
              </a:rPr>
              <a:t>12</a:t>
            </a:r>
            <a:r>
              <a:rPr lang="en-GB" sz="1800" b="1" kern="0" dirty="0">
                <a:sym typeface="Wingdings" panose="05000000000000000000" pitchFamily="2" charset="2"/>
              </a:rPr>
              <a:t>, 24, 32, 40</a:t>
            </a:r>
            <a:br>
              <a:rPr lang="en-GB" sz="1800" b="1" kern="0" dirty="0">
                <a:sym typeface="Wingdings" panose="05000000000000000000" pitchFamily="2" charset="2"/>
              </a:rPr>
            </a:br>
            <a:r>
              <a:rPr lang="en-GB" sz="1800" b="1" kern="0" dirty="0">
                <a:sym typeface="Wingdings" panose="05000000000000000000" pitchFamily="2" charset="2"/>
              </a:rPr>
              <a:t>Memory Slots 	32 (2U only)</a:t>
            </a:r>
            <a:br>
              <a:rPr lang="en-GB" sz="1800" b="1" kern="0" dirty="0">
                <a:sym typeface="Wingdings" panose="05000000000000000000" pitchFamily="2" charset="2"/>
              </a:rPr>
            </a:br>
            <a:r>
              <a:rPr lang="en-GB" sz="1800" b="1" kern="0" dirty="0"/>
              <a:t>Memory Max 	2</a:t>
            </a:r>
            <a:r>
              <a:rPr lang="en-GB" sz="1800" b="1" kern="0" dirty="0">
                <a:solidFill>
                  <a:srgbClr val="009900"/>
                </a:solidFill>
              </a:rPr>
              <a:t>*</a:t>
            </a:r>
            <a:r>
              <a:rPr lang="en-GB" sz="1800" b="1" kern="0" dirty="0"/>
              <a:t>TB </a:t>
            </a:r>
            <a:r>
              <a:rPr lang="en-GB" sz="1800" b="1" kern="0" dirty="0">
                <a:sym typeface="Wingdings" panose="05000000000000000000" pitchFamily="2" charset="2"/>
              </a:rPr>
              <a:t> </a:t>
            </a:r>
            <a:r>
              <a:rPr lang="en-GB" sz="1800" b="1" kern="0" dirty="0"/>
              <a:t>4TB</a:t>
            </a:r>
            <a:br>
              <a:rPr lang="en-GB" sz="1800" b="1" kern="0" dirty="0"/>
            </a:br>
            <a:r>
              <a:rPr lang="en-GB" sz="1800" b="1" kern="0" dirty="0"/>
              <a:t>PCIe slots 	10 [8+2]</a:t>
            </a:r>
            <a:br>
              <a:rPr lang="en-GB" sz="1800" b="1" kern="0" dirty="0"/>
            </a:br>
            <a:r>
              <a:rPr lang="en-GB" sz="1800" b="1" kern="0" dirty="0"/>
              <a:t>NVMe SSD 	8</a:t>
            </a:r>
            <a:br>
              <a:rPr lang="en-GB" sz="1800" b="1" kern="0" dirty="0"/>
            </a:br>
            <a:r>
              <a:rPr lang="en-GB" sz="1800" b="1" kern="0" dirty="0"/>
              <a:t>NVMe max 	51 TB</a:t>
            </a:r>
            <a:br>
              <a:rPr lang="en-GB" sz="1800" b="1" kern="0" dirty="0"/>
            </a:br>
            <a:endParaRPr lang="en-GB" sz="1800" b="1" kern="0" dirty="0"/>
          </a:p>
          <a:p>
            <a:endParaRPr lang="en-GB" sz="3200" kern="0" dirty="0">
              <a:solidFill>
                <a:srgbClr val="0099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E83D40B-6E8B-4B90-83FD-2DFA9CCB2BE2}"/>
              </a:ext>
            </a:extLst>
          </p:cNvPr>
          <p:cNvSpPr txBox="1"/>
          <p:nvPr/>
        </p:nvSpPr>
        <p:spPr>
          <a:xfrm>
            <a:off x="3450110" y="4131906"/>
            <a:ext cx="385180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S1014</a:t>
            </a:r>
            <a:r>
              <a:rPr lang="en-GB" sz="3200" b="1" dirty="0">
                <a:solidFill>
                  <a:srgbClr val="FF0000"/>
                </a:solidFill>
              </a:rPr>
              <a:t>*</a:t>
            </a:r>
            <a:r>
              <a:rPr lang="en-GB" sz="3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3200" b="1" dirty="0">
                <a:solidFill>
                  <a:schemeClr val="accent1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</a:t>
            </a:r>
            <a:r>
              <a:rPr lang="en-GB" sz="3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S</a:t>
            </a:r>
            <a:br>
              <a:rPr lang="en-GB" dirty="0"/>
            </a:br>
            <a:r>
              <a:rPr lang="en-GB" sz="1800" b="1" kern="0" dirty="0">
                <a:sym typeface="Wingdings" panose="05000000000000000000" pitchFamily="2" charset="2"/>
              </a:rPr>
              <a:t>CPU Core options </a:t>
            </a:r>
            <a:r>
              <a:rPr lang="en-GB" sz="1800" b="1" kern="0" dirty="0">
                <a:solidFill>
                  <a:schemeClr val="bg1">
                    <a:lumMod val="65000"/>
                  </a:schemeClr>
                </a:solidFill>
                <a:sym typeface="Wingdings" panose="05000000000000000000" pitchFamily="2" charset="2"/>
              </a:rPr>
              <a:t>4</a:t>
            </a:r>
            <a:r>
              <a:rPr lang="en-GB" sz="1800" b="1" kern="0" dirty="0">
                <a:sym typeface="Wingdings" panose="05000000000000000000" pitchFamily="2" charset="2"/>
              </a:rPr>
              <a:t>, </a:t>
            </a:r>
            <a:r>
              <a:rPr lang="en-GB" sz="1800" b="1" kern="0" dirty="0">
                <a:solidFill>
                  <a:schemeClr val="bg1">
                    <a:lumMod val="65000"/>
                  </a:schemeClr>
                </a:solidFill>
                <a:sym typeface="Wingdings" panose="05000000000000000000" pitchFamily="2" charset="2"/>
              </a:rPr>
              <a:t>8</a:t>
            </a:r>
            <a:r>
              <a:rPr lang="en-GB" b="1" kern="0" dirty="0">
                <a:solidFill>
                  <a:schemeClr val="bg1">
                    <a:lumMod val="6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GB" sz="1800" b="1" kern="0" dirty="0">
                <a:solidFill>
                  <a:schemeClr val="bg1">
                    <a:lumMod val="65000"/>
                  </a:schemeClr>
                </a:solidFill>
                <a:sym typeface="Wingdings" panose="05000000000000000000" pitchFamily="2" charset="2"/>
              </a:rPr>
              <a:t>one socket</a:t>
            </a:r>
            <a:br>
              <a:rPr lang="en-GB" sz="1800" b="1" kern="0" dirty="0">
                <a:sym typeface="Wingdings" panose="05000000000000000000" pitchFamily="2" charset="2"/>
              </a:rPr>
            </a:br>
            <a:r>
              <a:rPr lang="en-GB" sz="1800" b="1" kern="0" dirty="0">
                <a:sym typeface="Wingdings" panose="05000000000000000000" pitchFamily="2" charset="2"/>
              </a:rPr>
              <a:t>Memory Slots 	8</a:t>
            </a:r>
            <a:br>
              <a:rPr lang="en-GB" sz="1800" b="1" kern="0" dirty="0">
                <a:sym typeface="Wingdings" panose="05000000000000000000" pitchFamily="2" charset="2"/>
              </a:rPr>
            </a:br>
            <a:r>
              <a:rPr lang="en-GB" sz="1800" b="1" kern="0" dirty="0"/>
              <a:t>Memory Max 	512</a:t>
            </a:r>
            <a:r>
              <a:rPr lang="en-GB" sz="1800" b="1" kern="0" dirty="0">
                <a:solidFill>
                  <a:srgbClr val="009900"/>
                </a:solidFill>
              </a:rPr>
              <a:t>*</a:t>
            </a:r>
            <a:r>
              <a:rPr lang="en-GB" sz="1800" b="1" kern="0" dirty="0"/>
              <a:t>GB </a:t>
            </a:r>
            <a:r>
              <a:rPr lang="en-GB" sz="1800" b="1" kern="0" dirty="0">
                <a:sym typeface="Wingdings" panose="05000000000000000000" pitchFamily="2" charset="2"/>
              </a:rPr>
              <a:t> </a:t>
            </a:r>
            <a:r>
              <a:rPr lang="en-GB" sz="1800" b="1" kern="0" dirty="0"/>
              <a:t>1 TB </a:t>
            </a:r>
          </a:p>
          <a:p>
            <a:r>
              <a:rPr lang="en-GB" sz="1800" b="1" kern="0" dirty="0"/>
              <a:t>PCIe slots 	5 [4+1]</a:t>
            </a:r>
            <a:br>
              <a:rPr lang="en-GB" sz="1800" b="1" kern="0" dirty="0"/>
            </a:br>
            <a:r>
              <a:rPr lang="en-GB" sz="1800" b="1" kern="0" dirty="0"/>
              <a:t>NVMe SSD 	16</a:t>
            </a:r>
            <a:br>
              <a:rPr lang="en-GB" sz="1800" b="1" kern="0" dirty="0"/>
            </a:br>
            <a:r>
              <a:rPr lang="en-GB" sz="1800" b="1" kern="0" dirty="0"/>
              <a:t>NVMe max 	102 TB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BE3C729E-876D-4B95-809F-0D2D6E3B6AC6}"/>
              </a:ext>
            </a:extLst>
          </p:cNvPr>
          <p:cNvSpPr txBox="1">
            <a:spLocks/>
          </p:cNvSpPr>
          <p:nvPr/>
        </p:nvSpPr>
        <p:spPr>
          <a:xfrm>
            <a:off x="5984718" y="502408"/>
            <a:ext cx="1496380" cy="366907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lnSpc>
                <a:spcPct val="100000"/>
              </a:lnSpc>
              <a:spcBef>
                <a:spcPts val="1467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IBM Plex Sans" pitchFamily="2" charset="2"/>
              <a:buNone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228597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457195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838190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 baseline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071020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111575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6pPr>
            <a:lvl7pPr marL="2594990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7pPr>
            <a:lvl8pPr marL="3078403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8pPr>
            <a:lvl9pPr marL="3561818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9pPr>
          </a:lstStyle>
          <a:p>
            <a:endParaRPr lang="en-GB" sz="2000" kern="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6365D579-4167-4081-BC57-BFA1E01B0F4F}"/>
              </a:ext>
            </a:extLst>
          </p:cNvPr>
          <p:cNvSpPr txBox="1">
            <a:spLocks/>
          </p:cNvSpPr>
          <p:nvPr/>
        </p:nvSpPr>
        <p:spPr>
          <a:xfrm>
            <a:off x="9214347" y="368392"/>
            <a:ext cx="787689" cy="41121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lnSpc>
                <a:spcPct val="100000"/>
              </a:lnSpc>
              <a:spcBef>
                <a:spcPts val="1467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IBM Plex Sans" pitchFamily="2" charset="2"/>
              <a:buNone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228597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457195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838190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 baseline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071020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111575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6pPr>
            <a:lvl7pPr marL="2594990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7pPr>
            <a:lvl8pPr marL="3078403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8pPr>
            <a:lvl9pPr marL="3561818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9pPr>
          </a:lstStyle>
          <a:p>
            <a:endParaRPr lang="en-GB" sz="6000" kern="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1E492B5C-BA9D-4DBA-B7D9-99B30A02907F}"/>
              </a:ext>
            </a:extLst>
          </p:cNvPr>
          <p:cNvSpPr txBox="1">
            <a:spLocks/>
          </p:cNvSpPr>
          <p:nvPr/>
        </p:nvSpPr>
        <p:spPr>
          <a:xfrm>
            <a:off x="7945957" y="4156314"/>
            <a:ext cx="3748769" cy="2469964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lnSpc>
                <a:spcPct val="100000"/>
              </a:lnSpc>
              <a:spcBef>
                <a:spcPts val="1467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IBM Plex Sans" pitchFamily="2" charset="2"/>
              <a:buNone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228597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457195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838190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 baseline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071020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111575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6pPr>
            <a:lvl7pPr marL="2594990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7pPr>
            <a:lvl8pPr marL="3078403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8pPr>
            <a:lvl9pPr marL="3561818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9pPr>
          </a:lstStyle>
          <a:p>
            <a:r>
              <a:rPr lang="en-GB" sz="3200" b="1" kern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S1022s  </a:t>
            </a:r>
            <a:r>
              <a:rPr lang="en-GB" sz="3200" b="1" kern="0" dirty="0">
                <a:solidFill>
                  <a:schemeClr val="accent1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 M</a:t>
            </a:r>
            <a:br>
              <a:rPr lang="en-GB" sz="3200" b="1" kern="0" dirty="0">
                <a:solidFill>
                  <a:schemeClr val="accent1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</a:br>
            <a:r>
              <a:rPr lang="en-GB" sz="1800" b="1" kern="0" dirty="0">
                <a:sym typeface="Wingdings" panose="05000000000000000000" pitchFamily="2" charset="2"/>
              </a:rPr>
              <a:t>CPU Core options </a:t>
            </a:r>
            <a:r>
              <a:rPr lang="en-GB" sz="1800" b="1" kern="0" dirty="0">
                <a:solidFill>
                  <a:schemeClr val="bg1">
                    <a:lumMod val="65000"/>
                  </a:schemeClr>
                </a:solidFill>
                <a:sym typeface="Wingdings" panose="05000000000000000000" pitchFamily="2" charset="2"/>
              </a:rPr>
              <a:t>4</a:t>
            </a:r>
            <a:r>
              <a:rPr lang="en-GB" sz="1800" b="1" kern="0" dirty="0">
                <a:sym typeface="Wingdings" panose="05000000000000000000" pitchFamily="2" charset="2"/>
              </a:rPr>
              <a:t>, </a:t>
            </a:r>
            <a:r>
              <a:rPr lang="en-GB" sz="1800" b="1" kern="0" dirty="0">
                <a:solidFill>
                  <a:schemeClr val="bg1">
                    <a:lumMod val="65000"/>
                  </a:schemeClr>
                </a:solidFill>
                <a:sym typeface="Wingdings" panose="05000000000000000000" pitchFamily="2" charset="2"/>
              </a:rPr>
              <a:t>8</a:t>
            </a:r>
            <a:r>
              <a:rPr lang="en-GB" sz="1800" b="1" kern="0" dirty="0">
                <a:sym typeface="Wingdings" panose="05000000000000000000" pitchFamily="2" charset="2"/>
              </a:rPr>
              <a:t>, 16</a:t>
            </a:r>
            <a:br>
              <a:rPr lang="en-GB" sz="1800" b="1" kern="0" dirty="0">
                <a:sym typeface="Wingdings" panose="05000000000000000000" pitchFamily="2" charset="2"/>
              </a:rPr>
            </a:br>
            <a:r>
              <a:rPr lang="en-GB" sz="1800" b="1" kern="0" dirty="0">
                <a:sym typeface="Wingdings" panose="05000000000000000000" pitchFamily="2" charset="2"/>
              </a:rPr>
              <a:t>Memory Slots 	16</a:t>
            </a:r>
            <a:br>
              <a:rPr lang="en-GB" sz="1800" b="1" kern="0" dirty="0">
                <a:sym typeface="Wingdings" panose="05000000000000000000" pitchFamily="2" charset="2"/>
              </a:rPr>
            </a:br>
            <a:r>
              <a:rPr lang="en-GB" sz="1800" b="1" kern="0" dirty="0"/>
              <a:t>Memory Max 	1 TB </a:t>
            </a:r>
            <a:r>
              <a:rPr lang="en-GB" sz="1800" b="1" kern="0" dirty="0">
                <a:sym typeface="Wingdings" panose="05000000000000000000" pitchFamily="2" charset="2"/>
              </a:rPr>
              <a:t> </a:t>
            </a:r>
            <a:r>
              <a:rPr lang="en-GB" sz="1800" b="1" kern="0" dirty="0"/>
              <a:t>2 TB </a:t>
            </a:r>
            <a:br>
              <a:rPr lang="en-GB" sz="1800" b="1" kern="0" dirty="0"/>
            </a:br>
            <a:r>
              <a:rPr lang="en-GB" sz="1800" b="1" kern="0" dirty="0"/>
              <a:t>PCIe slots 	10 [8+2]</a:t>
            </a:r>
            <a:br>
              <a:rPr lang="en-GB" sz="1800" b="1" kern="0" dirty="0"/>
            </a:br>
            <a:r>
              <a:rPr lang="en-GB" sz="1800" b="1" kern="0" dirty="0"/>
              <a:t>NVMe SSD 	8</a:t>
            </a:r>
            <a:br>
              <a:rPr lang="en-GB" sz="1800" b="1" kern="0" dirty="0"/>
            </a:br>
            <a:r>
              <a:rPr lang="en-GB" sz="1800" b="1" kern="0" dirty="0"/>
              <a:t>NVMe max 	51 TB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379A8C2-1987-4FA1-BB61-111452AC58FA}"/>
              </a:ext>
            </a:extLst>
          </p:cNvPr>
          <p:cNvSpPr txBox="1"/>
          <p:nvPr/>
        </p:nvSpPr>
        <p:spPr>
          <a:xfrm>
            <a:off x="3450110" y="2676277"/>
            <a:ext cx="3086725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L1024 </a:t>
            </a:r>
            <a:r>
              <a:rPr lang="en-GB" sz="2800" b="1" dirty="0"/>
              <a:t>for Linux </a:t>
            </a:r>
            <a:r>
              <a:rPr lang="en-GB" b="1" dirty="0"/>
              <a:t>As S1024 with up to 25% cores running AIX or IBM i</a:t>
            </a:r>
          </a:p>
          <a:p>
            <a:r>
              <a:rPr lang="en-GB" sz="1400" b="1" dirty="0"/>
              <a:t>+ Terms and Conditions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45A26B9-5CD4-43BA-BD87-47BC9514C5AD}"/>
              </a:ext>
            </a:extLst>
          </p:cNvPr>
          <p:cNvSpPr txBox="1"/>
          <p:nvPr/>
        </p:nvSpPr>
        <p:spPr>
          <a:xfrm>
            <a:off x="7945957" y="2676276"/>
            <a:ext cx="3086725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L1022 </a:t>
            </a:r>
            <a:r>
              <a:rPr lang="en-GB" sz="2800" b="1" dirty="0"/>
              <a:t>for Linux </a:t>
            </a:r>
            <a:r>
              <a:rPr lang="en-GB" b="1" dirty="0"/>
              <a:t>As S1022 with up to 25% cores running AIX or IBM i</a:t>
            </a:r>
          </a:p>
          <a:p>
            <a:r>
              <a:rPr lang="en-GB" sz="1400" b="1" dirty="0"/>
              <a:t>+ Terms and Conditions</a:t>
            </a:r>
            <a:endParaRPr lang="en-GB" b="1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C02F980-A2CF-4758-B0DA-B3944CB88B52}"/>
              </a:ext>
            </a:extLst>
          </p:cNvPr>
          <p:cNvSpPr/>
          <p:nvPr/>
        </p:nvSpPr>
        <p:spPr bwMode="auto">
          <a:xfrm>
            <a:off x="7825342" y="312457"/>
            <a:ext cx="3914533" cy="6195363"/>
          </a:xfrm>
          <a:prstGeom prst="rect">
            <a:avLst/>
          </a:prstGeom>
          <a:noFill/>
          <a:ln w="19050">
            <a:solidFill>
              <a:schemeClr val="accent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D8AAFE0-98BB-4BE9-83FD-22AA5CE11E7D}"/>
              </a:ext>
            </a:extLst>
          </p:cNvPr>
          <p:cNvSpPr/>
          <p:nvPr/>
        </p:nvSpPr>
        <p:spPr bwMode="auto">
          <a:xfrm>
            <a:off x="3367227" y="315206"/>
            <a:ext cx="3914533" cy="6195363"/>
          </a:xfrm>
          <a:prstGeom prst="rect">
            <a:avLst/>
          </a:prstGeom>
          <a:noFill/>
          <a:ln w="19050">
            <a:solidFill>
              <a:schemeClr val="accent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592123D-3411-41E5-80A3-7B1980525D93}"/>
              </a:ext>
            </a:extLst>
          </p:cNvPr>
          <p:cNvSpPr txBox="1"/>
          <p:nvPr/>
        </p:nvSpPr>
        <p:spPr>
          <a:xfrm>
            <a:off x="6536835" y="5922799"/>
            <a:ext cx="744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200" b="1" dirty="0">
                <a:solidFill>
                  <a:schemeClr val="bg1">
                    <a:lumMod val="65000"/>
                  </a:schemeClr>
                </a:solidFill>
                <a:latin typeface="+mn-lt"/>
                <a:ea typeface="IBM Plex Sans" charset="0"/>
                <a:cs typeface="IBM Plex Sans" charset="0"/>
              </a:rPr>
              <a:t>4U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285C08A-E28B-4387-926B-F4F527B41684}"/>
              </a:ext>
            </a:extLst>
          </p:cNvPr>
          <p:cNvSpPr txBox="1"/>
          <p:nvPr/>
        </p:nvSpPr>
        <p:spPr>
          <a:xfrm>
            <a:off x="11032682" y="5935437"/>
            <a:ext cx="744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200" b="1" dirty="0">
                <a:solidFill>
                  <a:schemeClr val="bg1">
                    <a:lumMod val="65000"/>
                  </a:schemeClr>
                </a:solidFill>
                <a:latin typeface="+mn-lt"/>
                <a:ea typeface="IBM Plex Sans" charset="0"/>
                <a:cs typeface="IBM Plex Sans" charset="0"/>
              </a:rPr>
              <a:t>2U</a:t>
            </a:r>
          </a:p>
        </p:txBody>
      </p:sp>
    </p:spTree>
    <p:extLst>
      <p:ext uri="{BB962C8B-B14F-4D97-AF65-F5344CB8AC3E}">
        <p14:creationId xmlns:p14="http://schemas.microsoft.com/office/powerpoint/2010/main" val="2048989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roup 117">
            <a:extLst>
              <a:ext uri="{FF2B5EF4-FFF2-40B4-BE49-F238E27FC236}">
                <a16:creationId xmlns:a16="http://schemas.microsoft.com/office/drawing/2014/main" id="{D8D29FFF-9FB8-4FD7-A507-10188900A351}"/>
              </a:ext>
            </a:extLst>
          </p:cNvPr>
          <p:cNvGrpSpPr/>
          <p:nvPr/>
        </p:nvGrpSpPr>
        <p:grpSpPr>
          <a:xfrm>
            <a:off x="3058244" y="1603746"/>
            <a:ext cx="2313922" cy="1807260"/>
            <a:chOff x="3058244" y="1603746"/>
            <a:chExt cx="2313922" cy="1807260"/>
          </a:xfrm>
        </p:grpSpPr>
        <p:pic>
          <p:nvPicPr>
            <p:cNvPr id="119" name="Picture 118">
              <a:extLst>
                <a:ext uri="{FF2B5EF4-FFF2-40B4-BE49-F238E27FC236}">
                  <a16:creationId xmlns:a16="http://schemas.microsoft.com/office/drawing/2014/main" id="{40F197DA-14D7-407D-BE2C-6CEE789106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58244" y="1603746"/>
              <a:ext cx="2313922" cy="1807260"/>
            </a:xfrm>
            <a:prstGeom prst="rect">
              <a:avLst/>
            </a:prstGeom>
          </p:spPr>
        </p:pic>
        <p:pic>
          <p:nvPicPr>
            <p:cNvPr id="120" name="Picture 119">
              <a:extLst>
                <a:ext uri="{FF2B5EF4-FFF2-40B4-BE49-F238E27FC236}">
                  <a16:creationId xmlns:a16="http://schemas.microsoft.com/office/drawing/2014/main" id="{91031EC1-6A66-404B-A614-E14845F4EE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41865" y="1623980"/>
              <a:ext cx="228571" cy="92611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FFB82663-86F2-4B72-92BD-8F3CD0A6F80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94" y="1697855"/>
            <a:ext cx="2913826" cy="107714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6343B04-446C-4515-9456-63949DBD9E54}"/>
              </a:ext>
            </a:extLst>
          </p:cNvPr>
          <p:cNvSpPr txBox="1"/>
          <p:nvPr/>
        </p:nvSpPr>
        <p:spPr>
          <a:xfrm>
            <a:off x="8459" y="50143"/>
            <a:ext cx="2889206" cy="32624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Power10</a:t>
            </a:r>
            <a:br>
              <a:rPr lang="en-GB" sz="40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40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Scale-Out</a:t>
            </a:r>
            <a:br>
              <a:rPr lang="en-GB" sz="4000" b="1" dirty="0">
                <a:solidFill>
                  <a:srgbClr val="5AA0E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2800" b="1" dirty="0">
                <a:solidFill>
                  <a:srgbClr val="5AA0E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GB" sz="4000" b="1" dirty="0">
                <a:solidFill>
                  <a:srgbClr val="5AA0E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66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S1024</a:t>
            </a:r>
            <a:endParaRPr lang="en-GB" sz="36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Technology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B4EB6BA-A49B-4D06-9173-473DD54285EC}"/>
              </a:ext>
            </a:extLst>
          </p:cNvPr>
          <p:cNvSpPr txBox="1"/>
          <p:nvPr/>
        </p:nvSpPr>
        <p:spPr>
          <a:xfrm>
            <a:off x="810956" y="6261357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>
                <a:ea typeface="IBM Plex Sans" charset="0"/>
                <a:cs typeface="IBM Plex Sans" charset="0"/>
              </a:rPr>
              <a:t>The Power of 10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B799F6CE-1AC2-4D21-A074-A4D2B652C6C1}"/>
              </a:ext>
            </a:extLst>
          </p:cNvPr>
          <p:cNvSpPr txBox="1"/>
          <p:nvPr/>
        </p:nvSpPr>
        <p:spPr>
          <a:xfrm>
            <a:off x="228173" y="3262472"/>
            <a:ext cx="25862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400" dirty="0">
                <a:solidFill>
                  <a:schemeClr val="tx1"/>
                </a:solidFill>
                <a:latin typeface="+mn-lt"/>
                <a:ea typeface="IBM Plex Sans" charset="0"/>
                <a:cs typeface="IBM Plex Sans" charset="0"/>
              </a:rPr>
              <a:t>4U, 28 inches deep, 98lb</a:t>
            </a:r>
          </a:p>
        </p:txBody>
      </p:sp>
      <p:pic>
        <p:nvPicPr>
          <p:cNvPr id="102" name="Picture 101">
            <a:extLst>
              <a:ext uri="{FF2B5EF4-FFF2-40B4-BE49-F238E27FC236}">
                <a16:creationId xmlns:a16="http://schemas.microsoft.com/office/drawing/2014/main" id="{65740D36-4BCF-4582-9FA6-B9FAEA9A949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225" y="6165755"/>
            <a:ext cx="531472" cy="514438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3D51B86F-D2D9-4420-97D5-D84A1307C24C}"/>
              </a:ext>
            </a:extLst>
          </p:cNvPr>
          <p:cNvSpPr txBox="1"/>
          <p:nvPr/>
        </p:nvSpPr>
        <p:spPr>
          <a:xfrm>
            <a:off x="80572" y="4129221"/>
            <a:ext cx="290509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Also </a:t>
            </a:r>
            <a:r>
              <a:rPr lang="en-GB" sz="44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L1024</a:t>
            </a:r>
            <a:endParaRPr lang="en-GB" sz="36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Linux version</a:t>
            </a:r>
          </a:p>
          <a:p>
            <a:pPr algn="ctr"/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up to 25% cores running AIX or IBM i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07E4ADC-705D-48F9-B459-1CEC29ACBA52}"/>
              </a:ext>
            </a:extLst>
          </p:cNvPr>
          <p:cNvSpPr txBox="1"/>
          <p:nvPr/>
        </p:nvSpPr>
        <p:spPr>
          <a:xfrm>
            <a:off x="1716319" y="1400824"/>
            <a:ext cx="12693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effectLst/>
                <a:ea typeface="Times New Roman" panose="02020603050405020304" pitchFamily="18" charset="0"/>
              </a:rPr>
              <a:t>9105-42A</a:t>
            </a:r>
            <a:endParaRPr lang="en-GB" dirty="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2E8915DF-6DF4-491C-9FC6-CB9B05BE0B63}"/>
              </a:ext>
            </a:extLst>
          </p:cNvPr>
          <p:cNvSpPr txBox="1"/>
          <p:nvPr/>
        </p:nvSpPr>
        <p:spPr>
          <a:xfrm>
            <a:off x="1530626" y="5798865"/>
            <a:ext cx="12095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effectLst/>
                <a:ea typeface="Times New Roman" panose="02020603050405020304" pitchFamily="18" charset="0"/>
              </a:rPr>
              <a:t>9786-42H</a:t>
            </a:r>
            <a:endParaRPr lang="en-GB" dirty="0"/>
          </a:p>
        </p:txBody>
      </p:sp>
      <p:pic>
        <p:nvPicPr>
          <p:cNvPr id="49" name="Picture 2">
            <a:extLst>
              <a:ext uri="{FF2B5EF4-FFF2-40B4-BE49-F238E27FC236}">
                <a16:creationId xmlns:a16="http://schemas.microsoft.com/office/drawing/2014/main" id="{541F1B23-B5BC-450F-9035-4F24990276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17278" y="1901079"/>
            <a:ext cx="2065866" cy="1453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FEDA06DC-5BE4-44B4-A7A1-76914E8C323A}"/>
              </a:ext>
            </a:extLst>
          </p:cNvPr>
          <p:cNvSpPr txBox="1">
            <a:spLocks/>
          </p:cNvSpPr>
          <p:nvPr/>
        </p:nvSpPr>
        <p:spPr>
          <a:xfrm>
            <a:off x="2892632" y="301960"/>
            <a:ext cx="2609132" cy="41825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lnSpc>
                <a:spcPct val="100000"/>
              </a:lnSpc>
              <a:spcBef>
                <a:spcPts val="1467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IBM Plex Sans" pitchFamily="2" charset="2"/>
              <a:buNone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228597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457195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838190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 baseline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071020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111575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6pPr>
            <a:lvl7pPr marL="2594990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7pPr>
            <a:lvl8pPr marL="3078403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8pPr>
            <a:lvl9pPr marL="3561818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9pPr>
          </a:lstStyle>
          <a:p>
            <a:r>
              <a:rPr lang="en-GB" sz="2000" b="1" kern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Performance rPerf</a:t>
            </a:r>
            <a:br>
              <a:rPr lang="en-GB" sz="2000" b="1" kern="0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endParaRPr lang="en-GB" sz="300" kern="0" dirty="0">
              <a:solidFill>
                <a:srgbClr val="FF0000"/>
              </a:solidFill>
            </a:endParaRP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33EA150A-D487-4FFE-B43A-038537CC7D8D}"/>
              </a:ext>
            </a:extLst>
          </p:cNvPr>
          <p:cNvSpPr txBox="1">
            <a:spLocks/>
          </p:cNvSpPr>
          <p:nvPr/>
        </p:nvSpPr>
        <p:spPr>
          <a:xfrm>
            <a:off x="7821546" y="303351"/>
            <a:ext cx="2353407" cy="363442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lnSpc>
                <a:spcPct val="100000"/>
              </a:lnSpc>
              <a:spcBef>
                <a:spcPts val="1467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IBM Plex Sans" pitchFamily="2" charset="2"/>
              <a:buNone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228597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457195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838190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 baseline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071020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111575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6pPr>
            <a:lvl7pPr marL="2594990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7pPr>
            <a:lvl8pPr marL="3078403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8pPr>
            <a:lvl9pPr marL="3561818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9pPr>
          </a:lstStyle>
          <a:p>
            <a:r>
              <a:rPr lang="en-GB" sz="2000" b="1" kern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SMP Fabric GB/s</a:t>
            </a:r>
            <a:endParaRPr lang="en-GB" sz="6000" kern="0" dirty="0">
              <a:solidFill>
                <a:srgbClr val="009900"/>
              </a:solidFill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1A5FC32A-7739-40D8-A2DB-8B6DA7FCB04F}"/>
              </a:ext>
            </a:extLst>
          </p:cNvPr>
          <p:cNvSpPr txBox="1"/>
          <p:nvPr/>
        </p:nvSpPr>
        <p:spPr>
          <a:xfrm>
            <a:off x="2934815" y="3590518"/>
            <a:ext cx="2802173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Lower List Prices </a:t>
            </a:r>
            <a:br>
              <a:rPr lang="en-GB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GB" dirty="0"/>
              <a:t>with higher performance = a massive saving in</a:t>
            </a:r>
            <a:br>
              <a:rPr lang="en-GB" dirty="0"/>
            </a:br>
            <a:r>
              <a:rPr lang="en-GB" b="1" dirty="0"/>
              <a:t>”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Bangs per Buck</a:t>
            </a:r>
            <a:r>
              <a:rPr lang="en-GB" b="1" dirty="0"/>
              <a:t>”</a:t>
            </a:r>
            <a:br>
              <a:rPr lang="en-GB" b="1" dirty="0"/>
            </a:br>
            <a:r>
              <a:rPr lang="en-GB" b="1" dirty="0"/>
              <a:t>  </a:t>
            </a:r>
            <a:r>
              <a:rPr lang="en-GB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€$£</a:t>
            </a:r>
            <a:br>
              <a:rPr lang="en-GB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20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Sustainable</a:t>
            </a:r>
            <a:b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dirty="0"/>
              <a:t>25% less energy “Bangs per Watt” over </a:t>
            </a:r>
            <a:r>
              <a:rPr lang="en-GB" sz="1600" dirty="0"/>
              <a:t>POWER9</a:t>
            </a:r>
            <a:br>
              <a:rPr lang="en-GB" sz="1600" dirty="0"/>
            </a:br>
            <a:r>
              <a:rPr lang="en-GB" dirty="0"/>
              <a:t> -Titanium power supplies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4" name="Text Placeholder 2">
            <a:extLst>
              <a:ext uri="{FF2B5EF4-FFF2-40B4-BE49-F238E27FC236}">
                <a16:creationId xmlns:a16="http://schemas.microsoft.com/office/drawing/2014/main" id="{30665CC6-8B7B-426C-89C9-B1278280B429}"/>
              </a:ext>
            </a:extLst>
          </p:cNvPr>
          <p:cNvSpPr txBox="1">
            <a:spLocks/>
          </p:cNvSpPr>
          <p:nvPr/>
        </p:nvSpPr>
        <p:spPr>
          <a:xfrm>
            <a:off x="5318642" y="299885"/>
            <a:ext cx="2529444" cy="366907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lnSpc>
                <a:spcPct val="100000"/>
              </a:lnSpc>
              <a:spcBef>
                <a:spcPts val="1467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IBM Plex Sans" pitchFamily="2" charset="2"/>
              <a:buNone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228597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457195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838190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 baseline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071020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111575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6pPr>
            <a:lvl7pPr marL="2594990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7pPr>
            <a:lvl8pPr marL="3078403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8pPr>
            <a:lvl9pPr marL="3561818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9pPr>
          </a:lstStyle>
          <a:p>
            <a:r>
              <a:rPr lang="en-GB" sz="2000" b="1" kern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Memory Bandwidth</a:t>
            </a:r>
            <a:endParaRPr lang="en-GB" sz="5400" b="1" kern="0" dirty="0">
              <a:solidFill>
                <a:srgbClr val="009900"/>
              </a:solidFill>
            </a:endParaRPr>
          </a:p>
        </p:txBody>
      </p:sp>
      <p:sp>
        <p:nvSpPr>
          <p:cNvPr id="75" name="Text Placeholder 2">
            <a:extLst>
              <a:ext uri="{FF2B5EF4-FFF2-40B4-BE49-F238E27FC236}">
                <a16:creationId xmlns:a16="http://schemas.microsoft.com/office/drawing/2014/main" id="{18C22073-FEE9-4F38-A138-5725D6CF5488}"/>
              </a:ext>
            </a:extLst>
          </p:cNvPr>
          <p:cNvSpPr txBox="1">
            <a:spLocks/>
          </p:cNvSpPr>
          <p:nvPr/>
        </p:nvSpPr>
        <p:spPr>
          <a:xfrm>
            <a:off x="5984718" y="502408"/>
            <a:ext cx="1496380" cy="366907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lnSpc>
                <a:spcPct val="100000"/>
              </a:lnSpc>
              <a:spcBef>
                <a:spcPts val="1467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IBM Plex Sans" pitchFamily="2" charset="2"/>
              <a:buNone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228597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457195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838190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 baseline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071020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111575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6pPr>
            <a:lvl7pPr marL="2594990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7pPr>
            <a:lvl8pPr marL="3078403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8pPr>
            <a:lvl9pPr marL="3561818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9pPr>
          </a:lstStyle>
          <a:p>
            <a:endParaRPr lang="en-GB" sz="2000" kern="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1" name="Text Placeholder 2">
            <a:extLst>
              <a:ext uri="{FF2B5EF4-FFF2-40B4-BE49-F238E27FC236}">
                <a16:creationId xmlns:a16="http://schemas.microsoft.com/office/drawing/2014/main" id="{A12C6ECE-FD9F-4558-8FC9-5796CF53224C}"/>
              </a:ext>
            </a:extLst>
          </p:cNvPr>
          <p:cNvSpPr txBox="1">
            <a:spLocks/>
          </p:cNvSpPr>
          <p:nvPr/>
        </p:nvSpPr>
        <p:spPr>
          <a:xfrm>
            <a:off x="9106976" y="359286"/>
            <a:ext cx="787689" cy="41121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lnSpc>
                <a:spcPct val="100000"/>
              </a:lnSpc>
              <a:spcBef>
                <a:spcPts val="1467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IBM Plex Sans" pitchFamily="2" charset="2"/>
              <a:buNone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228597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457195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838190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 baseline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071020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111575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6pPr>
            <a:lvl7pPr marL="2594990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7pPr>
            <a:lvl8pPr marL="3078403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8pPr>
            <a:lvl9pPr marL="3561818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9pPr>
          </a:lstStyle>
          <a:p>
            <a:endParaRPr lang="en-GB" sz="6000" kern="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B5BCF3C1-B220-4FA3-A0EC-926D58194DDB}"/>
              </a:ext>
            </a:extLst>
          </p:cNvPr>
          <p:cNvSpPr txBox="1"/>
          <p:nvPr/>
        </p:nvSpPr>
        <p:spPr>
          <a:xfrm rot="20191319">
            <a:off x="5569117" y="2222490"/>
            <a:ext cx="20553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IBM Plex Sans" charset="0"/>
                <a:cs typeface="IBM Plex Sans" charset="0"/>
              </a:rPr>
              <a:t>8</a:t>
            </a:r>
            <a:r>
              <a:rPr lang="en-GB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IBM Plex Sans" charset="0"/>
                <a:cs typeface="IBM Plex Sans" charset="0"/>
              </a:rPr>
              <a:t>TB - 9</a:t>
            </a:r>
            <a:r>
              <a:rPr lang="en-GB" sz="2400" b="1" baseline="30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IBM Plex Sans" charset="0"/>
                <a:cs typeface="IBM Plex Sans" charset="0"/>
              </a:rPr>
              <a:t>th</a:t>
            </a:r>
            <a:r>
              <a:rPr lang="en-GB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IBM Plex Sans" charset="0"/>
                <a:cs typeface="IBM Plex Sans" charset="0"/>
              </a:rPr>
              <a:t> Dec</a:t>
            </a:r>
            <a:endParaRPr lang="en-GB" sz="2400" b="1" baseline="300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IBM Plex Sans" charset="0"/>
              <a:cs typeface="IBM Plex Sans" charset="0"/>
            </a:endParaRPr>
          </a:p>
          <a:p>
            <a:r>
              <a:rPr lang="en-GB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IBM Plex Sans" charset="0"/>
                <a:cs typeface="IBM Plex Sans" charset="0"/>
              </a:rPr>
              <a:t>Initially 2TB </a:t>
            </a:r>
            <a:endParaRPr lang="en-GB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IBM Plex Sans" charset="0"/>
              <a:cs typeface="IBM Plex Sans" charset="0"/>
            </a:endParaRPr>
          </a:p>
        </p:txBody>
      </p:sp>
      <p:sp>
        <p:nvSpPr>
          <p:cNvPr id="83" name="Text Placeholder 2">
            <a:extLst>
              <a:ext uri="{FF2B5EF4-FFF2-40B4-BE49-F238E27FC236}">
                <a16:creationId xmlns:a16="http://schemas.microsoft.com/office/drawing/2014/main" id="{145984DA-6B64-45CA-8400-5ED889652E04}"/>
              </a:ext>
            </a:extLst>
          </p:cNvPr>
          <p:cNvSpPr txBox="1">
            <a:spLocks/>
          </p:cNvSpPr>
          <p:nvPr/>
        </p:nvSpPr>
        <p:spPr>
          <a:xfrm>
            <a:off x="10061116" y="299885"/>
            <a:ext cx="2184319" cy="301407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lnSpc>
                <a:spcPct val="100000"/>
              </a:lnSpc>
              <a:spcBef>
                <a:spcPts val="1467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IBM Plex Sans" pitchFamily="2" charset="2"/>
              <a:buNone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228597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457195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838190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 baseline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071020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111575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6pPr>
            <a:lvl7pPr marL="2594990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7pPr>
            <a:lvl8pPr marL="3078403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8pPr>
            <a:lvl9pPr marL="3561818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9pPr>
          </a:lstStyle>
          <a:p>
            <a:r>
              <a:rPr lang="en-GB" sz="2000" b="1" kern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CPU Options</a:t>
            </a:r>
            <a:br>
              <a:rPr lang="en-GB" sz="1800" kern="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GB" sz="1800" kern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- 2 or 4 Power10</a:t>
            </a:r>
            <a:br>
              <a:rPr lang="en-GB" sz="1800" kern="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GB" sz="1800" kern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- 1 or 2 Sockets</a:t>
            </a:r>
            <a:br>
              <a:rPr lang="en-GB" sz="1800" kern="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GB" sz="1800" kern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Upgrade 1</a:t>
            </a:r>
            <a:r>
              <a:rPr lang="en-GB" sz="1800" kern="0" dirty="0">
                <a:solidFill>
                  <a:schemeClr val="tx1">
                    <a:lumMod val="95000"/>
                    <a:lumOff val="5000"/>
                  </a:schemeClr>
                </a:solidFill>
                <a:sym typeface="Wingdings" panose="05000000000000000000" pitchFamily="2" charset="2"/>
              </a:rPr>
              <a:t></a:t>
            </a:r>
            <a:r>
              <a:rPr lang="en-GB" sz="1800" kern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br>
              <a:rPr lang="en-GB" sz="1800" kern="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GB" sz="1100" kern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on some models</a:t>
            </a:r>
            <a:endParaRPr lang="en-GB" sz="1800" kern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GB" sz="1800" kern="0" dirty="0">
                <a:solidFill>
                  <a:srgbClr val="009900"/>
                </a:solidFill>
              </a:rPr>
              <a:t>Chip</a:t>
            </a:r>
            <a:r>
              <a:rPr lang="en-GB" sz="1800" kern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GB" sz="1800" kern="0" dirty="0">
                <a:solidFill>
                  <a:srgbClr val="A56EFF"/>
                </a:solidFill>
              </a:rPr>
              <a:t>Server</a:t>
            </a:r>
            <a:r>
              <a:rPr lang="en-GB" sz="1800" kern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GB" sz="1800" kern="0" dirty="0">
                <a:solidFill>
                  <a:srgbClr val="FF0000"/>
                </a:solidFill>
              </a:rPr>
              <a:t>GHz</a:t>
            </a:r>
            <a:br>
              <a:rPr lang="en-GB" sz="1800" kern="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GB" sz="1800" kern="0" dirty="0">
                <a:solidFill>
                  <a:srgbClr val="009900"/>
                </a:solidFill>
              </a:rPr>
              <a:t>cores </a:t>
            </a:r>
            <a:r>
              <a:rPr lang="en-GB" sz="1800" kern="0" dirty="0">
                <a:solidFill>
                  <a:srgbClr val="A56EFF"/>
                </a:solidFill>
              </a:rPr>
              <a:t>cores</a:t>
            </a:r>
            <a:r>
              <a:rPr lang="en-GB" sz="1800" kern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br>
              <a:rPr lang="en-GB" sz="1800" kern="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GB" sz="1600" kern="0" dirty="0">
                <a:solidFill>
                  <a:srgbClr val="009900"/>
                </a:solidFill>
              </a:rPr>
              <a:t>  12     </a:t>
            </a:r>
            <a:r>
              <a:rPr lang="en-GB" sz="1600" kern="0" dirty="0">
                <a:solidFill>
                  <a:srgbClr val="A56EFF"/>
                </a:solidFill>
              </a:rPr>
              <a:t>-</a:t>
            </a:r>
            <a:r>
              <a:rPr lang="en-GB" sz="1600" kern="0" dirty="0">
                <a:solidFill>
                  <a:srgbClr val="009900"/>
                </a:solidFill>
              </a:rPr>
              <a:t> </a:t>
            </a:r>
            <a:r>
              <a:rPr lang="en-GB" sz="1600" kern="0" dirty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GB" sz="1600" kern="0" dirty="0">
                <a:solidFill>
                  <a:srgbClr val="009900"/>
                </a:solidFill>
              </a:rPr>
              <a:t>  </a:t>
            </a:r>
            <a:r>
              <a:rPr lang="en-GB" sz="1600" b="1" u="sng" kern="0" dirty="0">
                <a:solidFill>
                  <a:srgbClr val="A56EFF"/>
                </a:solidFill>
              </a:rPr>
              <a:t>48</a:t>
            </a:r>
            <a:r>
              <a:rPr lang="en-GB" sz="1600" kern="0" dirty="0">
                <a:solidFill>
                  <a:sysClr val="windowText" lastClr="000000"/>
                </a:solidFill>
              </a:rPr>
              <a:t>    </a:t>
            </a:r>
            <a:r>
              <a:rPr lang="en-GB" sz="1600" kern="0" dirty="0">
                <a:solidFill>
                  <a:srgbClr val="FF0000"/>
                </a:solidFill>
              </a:rPr>
              <a:t>3.9</a:t>
            </a:r>
            <a:br>
              <a:rPr lang="en-GB" sz="1600" kern="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GB" sz="1600" kern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</a:t>
            </a:r>
            <a:r>
              <a:rPr lang="en-GB" sz="1600" kern="0" dirty="0">
                <a:solidFill>
                  <a:srgbClr val="009900"/>
                </a:solidFill>
              </a:rPr>
              <a:t>8</a:t>
            </a:r>
            <a:r>
              <a:rPr lang="en-GB" sz="1600" kern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</a:t>
            </a:r>
            <a:r>
              <a:rPr lang="en-GB" sz="1600" kern="0" dirty="0">
                <a:solidFill>
                  <a:srgbClr val="A56EFF"/>
                </a:solidFill>
              </a:rPr>
              <a:t>-</a:t>
            </a:r>
            <a:r>
              <a:rPr lang="en-GB" sz="1600" kern="0" dirty="0">
                <a:solidFill>
                  <a:schemeClr val="bg1">
                    <a:lumMod val="50000"/>
                  </a:schemeClr>
                </a:solidFill>
              </a:rPr>
              <a:t>   </a:t>
            </a:r>
            <a:r>
              <a:rPr lang="en-GB" sz="1600" kern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en-GB" sz="1600" kern="0" dirty="0">
                <a:solidFill>
                  <a:srgbClr val="A56EFF"/>
                </a:solidFill>
              </a:rPr>
              <a:t>32</a:t>
            </a:r>
            <a:r>
              <a:rPr lang="en-GB" sz="1600" kern="0" dirty="0">
                <a:solidFill>
                  <a:sysClr val="windowText" lastClr="000000"/>
                </a:solidFill>
              </a:rPr>
              <a:t>    </a:t>
            </a:r>
            <a:r>
              <a:rPr lang="en-GB" sz="1600" kern="0" dirty="0">
                <a:solidFill>
                  <a:srgbClr val="FF0000"/>
                </a:solidFill>
              </a:rPr>
              <a:t>4.0</a:t>
            </a:r>
            <a:br>
              <a:rPr lang="en-GB" sz="1600" kern="0" dirty="0">
                <a:solidFill>
                  <a:srgbClr val="FF6600"/>
                </a:solidFill>
              </a:rPr>
            </a:br>
            <a:r>
              <a:rPr lang="en-GB" sz="1600" kern="0" dirty="0">
                <a:solidFill>
                  <a:sysClr val="windowText" lastClr="000000"/>
                </a:solidFill>
              </a:rPr>
              <a:t>    </a:t>
            </a:r>
            <a:r>
              <a:rPr lang="en-GB" sz="1600" kern="0" dirty="0">
                <a:solidFill>
                  <a:srgbClr val="009900"/>
                </a:solidFill>
              </a:rPr>
              <a:t>6</a:t>
            </a:r>
            <a:r>
              <a:rPr lang="en-GB" sz="1600" kern="0" dirty="0">
                <a:solidFill>
                  <a:sysClr val="windowText" lastClr="000000"/>
                </a:solidFill>
              </a:rPr>
              <a:t>     </a:t>
            </a:r>
            <a:r>
              <a:rPr lang="en-GB" sz="1600" kern="0" dirty="0">
                <a:solidFill>
                  <a:schemeClr val="bg1">
                    <a:lumMod val="50000"/>
                  </a:schemeClr>
                </a:solidFill>
              </a:rPr>
              <a:t>12</a:t>
            </a:r>
            <a:r>
              <a:rPr lang="en-GB" sz="1600" kern="0" dirty="0">
                <a:solidFill>
                  <a:sysClr val="windowText" lastClr="000000"/>
                </a:solidFill>
              </a:rPr>
              <a:t>  </a:t>
            </a:r>
            <a:r>
              <a:rPr lang="en-GB" sz="1600" kern="0" dirty="0">
                <a:solidFill>
                  <a:srgbClr val="A56EFF"/>
                </a:solidFill>
              </a:rPr>
              <a:t>24</a:t>
            </a:r>
            <a:r>
              <a:rPr lang="en-GB" sz="1600" kern="0" dirty="0">
                <a:solidFill>
                  <a:sysClr val="windowText" lastClr="000000"/>
                </a:solidFill>
              </a:rPr>
              <a:t>    </a:t>
            </a:r>
            <a:r>
              <a:rPr lang="en-GB" sz="1600" kern="0" dirty="0">
                <a:solidFill>
                  <a:srgbClr val="FF0000"/>
                </a:solidFill>
              </a:rPr>
              <a:t>4.0</a:t>
            </a:r>
            <a:br>
              <a:rPr lang="en-GB" sz="1600" kern="0" dirty="0">
                <a:solidFill>
                  <a:srgbClr val="FF6600"/>
                </a:solidFill>
              </a:rPr>
            </a:br>
            <a:r>
              <a:rPr lang="en-GB" sz="1600" kern="0" dirty="0">
                <a:solidFill>
                  <a:srgbClr val="FF6600"/>
                </a:solidFill>
              </a:rPr>
              <a:t>           </a:t>
            </a:r>
            <a:r>
              <a:rPr lang="en-GB" sz="1600" kern="0" dirty="0">
                <a:solidFill>
                  <a:schemeClr val="bg1">
                    <a:lumMod val="50000"/>
                  </a:schemeClr>
                </a:solidFill>
              </a:rPr>
              <a:t>^ single socket</a:t>
            </a:r>
          </a:p>
        </p:txBody>
      </p:sp>
      <p:sp>
        <p:nvSpPr>
          <p:cNvPr id="84" name="Text Placeholder 2">
            <a:extLst>
              <a:ext uri="{FF2B5EF4-FFF2-40B4-BE49-F238E27FC236}">
                <a16:creationId xmlns:a16="http://schemas.microsoft.com/office/drawing/2014/main" id="{735C5605-3B04-4CBC-AC94-9C554C784BF2}"/>
              </a:ext>
            </a:extLst>
          </p:cNvPr>
          <p:cNvSpPr txBox="1">
            <a:spLocks/>
          </p:cNvSpPr>
          <p:nvPr/>
        </p:nvSpPr>
        <p:spPr>
          <a:xfrm>
            <a:off x="7883735" y="3584588"/>
            <a:ext cx="2353407" cy="3212913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lnSpc>
                <a:spcPct val="100000"/>
              </a:lnSpc>
              <a:spcBef>
                <a:spcPts val="1467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IBM Plex Sans" pitchFamily="2" charset="2"/>
              <a:buNone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228597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457195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838190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 baseline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071020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111575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6pPr>
            <a:lvl7pPr marL="2594990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7pPr>
            <a:lvl8pPr marL="3078403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8pPr>
            <a:lvl9pPr marL="3561818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9pPr>
          </a:lstStyle>
          <a:p>
            <a:r>
              <a:rPr lang="en-GB" sz="2000" b="1" kern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PCIe Gen5 Adapters slots</a:t>
            </a:r>
            <a:br>
              <a:rPr lang="en-GB" sz="2000" b="1" kern="0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GB" sz="1400" b="1" kern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Supporting Gen4 &amp; 3</a:t>
            </a:r>
            <a:br>
              <a:rPr lang="en-GB" sz="1400" b="1" kern="0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GB" sz="1800" b="1" kern="0" dirty="0"/>
              <a:t>Total 10 PCIe slots </a:t>
            </a:r>
            <a:br>
              <a:rPr lang="en-GB" sz="1600" b="1" kern="0" dirty="0"/>
            </a:br>
            <a:r>
              <a:rPr lang="en-GB" sz="1600" kern="0" dirty="0"/>
              <a:t>4 = Gen5x8 [Gen4x16]</a:t>
            </a:r>
            <a:br>
              <a:rPr lang="en-GB" sz="1600" kern="0" dirty="0"/>
            </a:br>
            <a:r>
              <a:rPr lang="en-GB" sz="1600" kern="0" dirty="0"/>
              <a:t>4 = Gen5x8</a:t>
            </a:r>
            <a:br>
              <a:rPr lang="en-GB" sz="1600" kern="0" dirty="0"/>
            </a:br>
            <a:r>
              <a:rPr lang="en-GB" sz="1600" kern="0" dirty="0"/>
              <a:t>2 = Gen4x8</a:t>
            </a:r>
            <a:br>
              <a:rPr lang="en-GB" sz="1600" kern="0" dirty="0"/>
            </a:br>
            <a:r>
              <a:rPr lang="en-GB" sz="1400" kern="0" dirty="0"/>
              <a:t>Concurrent maintenance</a:t>
            </a:r>
            <a:br>
              <a:rPr lang="en-GB" sz="1400" kern="0" dirty="0"/>
            </a:br>
            <a:r>
              <a:rPr lang="en-GB" sz="1400" kern="0" dirty="0"/>
              <a:t>using HMC process</a:t>
            </a:r>
            <a:br>
              <a:rPr lang="en-GB" sz="1400" kern="0" dirty="0"/>
            </a:br>
            <a:r>
              <a:rPr lang="en-GB" sz="2000" b="1" kern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Remote I/O slots</a:t>
            </a:r>
            <a:br>
              <a:rPr lang="en-GB" sz="1400" kern="0" dirty="0"/>
            </a:br>
            <a:r>
              <a:rPr lang="en-GB" sz="1400" kern="0" dirty="0"/>
              <a:t>Up to 2 Remote PCIe I/O drawer like POWER9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6C65F7FA-985B-40EA-9CBE-5F82D1D826CB}"/>
              </a:ext>
            </a:extLst>
          </p:cNvPr>
          <p:cNvSpPr txBox="1"/>
          <p:nvPr/>
        </p:nvSpPr>
        <p:spPr>
          <a:xfrm rot="20191319">
            <a:off x="5610559" y="1902666"/>
            <a:ext cx="8627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IBM Plex Sans" charset="0"/>
                <a:cs typeface="IBM Plex Sans" charset="0"/>
              </a:rPr>
              <a:t>OMI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CC942193-DDD7-4BA5-B12D-A0D71BF54D12}"/>
              </a:ext>
            </a:extLst>
          </p:cNvPr>
          <p:cNvSpPr/>
          <p:nvPr/>
        </p:nvSpPr>
        <p:spPr bwMode="auto">
          <a:xfrm>
            <a:off x="8161259" y="1981623"/>
            <a:ext cx="664582" cy="1230284"/>
          </a:xfrm>
          <a:prstGeom prst="rect">
            <a:avLst/>
          </a:prstGeom>
          <a:solidFill>
            <a:srgbClr val="4472C4"/>
          </a:solidFill>
          <a:ln w="19050">
            <a:solidFill>
              <a:schemeClr val="accent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58331844-27CC-4F65-9861-A31A2CCA7F42}"/>
              </a:ext>
            </a:extLst>
          </p:cNvPr>
          <p:cNvSpPr/>
          <p:nvPr/>
        </p:nvSpPr>
        <p:spPr bwMode="auto">
          <a:xfrm>
            <a:off x="8924068" y="1981623"/>
            <a:ext cx="664582" cy="1230284"/>
          </a:xfrm>
          <a:prstGeom prst="rect">
            <a:avLst/>
          </a:prstGeom>
          <a:solidFill>
            <a:srgbClr val="4472C4"/>
          </a:solidFill>
          <a:ln w="19050">
            <a:solidFill>
              <a:schemeClr val="accent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A544607C-8433-4000-BD23-A78D5DB14B73}"/>
              </a:ext>
            </a:extLst>
          </p:cNvPr>
          <p:cNvSpPr/>
          <p:nvPr/>
        </p:nvSpPr>
        <p:spPr bwMode="auto">
          <a:xfrm>
            <a:off x="8485018" y="2324523"/>
            <a:ext cx="774393" cy="574265"/>
          </a:xfrm>
          <a:prstGeom prst="rect">
            <a:avLst/>
          </a:prstGeom>
          <a:noFill/>
          <a:ln w="57150">
            <a:solidFill>
              <a:schemeClr val="accent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7CCC2E65-0B81-47D2-A111-AE368F38FD87}"/>
              </a:ext>
            </a:extLst>
          </p:cNvPr>
          <p:cNvCxnSpPr>
            <a:stCxn id="92" idx="0"/>
          </p:cNvCxnSpPr>
          <p:nvPr/>
        </p:nvCxnSpPr>
        <p:spPr bwMode="auto">
          <a:xfrm>
            <a:off x="8493550" y="2216801"/>
            <a:ext cx="691047" cy="674714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90" name="Group 89">
            <a:extLst>
              <a:ext uri="{FF2B5EF4-FFF2-40B4-BE49-F238E27FC236}">
                <a16:creationId xmlns:a16="http://schemas.microsoft.com/office/drawing/2014/main" id="{944623EC-6AA7-4810-8CA9-088424D0252D}"/>
              </a:ext>
            </a:extLst>
          </p:cNvPr>
          <p:cNvGrpSpPr/>
          <p:nvPr/>
        </p:nvGrpSpPr>
        <p:grpSpPr>
          <a:xfrm>
            <a:off x="8197635" y="2108392"/>
            <a:ext cx="591829" cy="432262"/>
            <a:chOff x="5140608" y="1238596"/>
            <a:chExt cx="591829" cy="432262"/>
          </a:xfrm>
        </p:grpSpPr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4E70B301-BE2E-4237-B313-2479092535C0}"/>
                </a:ext>
              </a:extLst>
            </p:cNvPr>
            <p:cNvSpPr/>
            <p:nvPr/>
          </p:nvSpPr>
          <p:spPr bwMode="auto">
            <a:xfrm>
              <a:off x="5212080" y="1238596"/>
              <a:ext cx="448887" cy="432262"/>
            </a:xfrm>
            <a:prstGeom prst="rect">
              <a:avLst/>
            </a:prstGeom>
            <a:solidFill>
              <a:srgbClr val="00FFFF"/>
            </a:solidFill>
            <a:ln w="19050">
              <a:solidFill>
                <a:schemeClr val="accent2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7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97AC7B7D-6450-4859-9BA6-F19BF3A294F9}"/>
                </a:ext>
              </a:extLst>
            </p:cNvPr>
            <p:cNvSpPr txBox="1"/>
            <p:nvPr/>
          </p:nvSpPr>
          <p:spPr>
            <a:xfrm>
              <a:off x="5140608" y="1347005"/>
              <a:ext cx="59182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  <a:latin typeface="+mn-lt"/>
                  <a:ea typeface="IBM Plex Sans" charset="0"/>
                  <a:cs typeface="IBM Plex Sans" charset="0"/>
                </a:rPr>
                <a:t>Power10</a:t>
              </a: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CF08E6B0-0644-4E29-8EB9-9CCC7010E9EC}"/>
              </a:ext>
            </a:extLst>
          </p:cNvPr>
          <p:cNvGrpSpPr/>
          <p:nvPr/>
        </p:nvGrpSpPr>
        <p:grpSpPr>
          <a:xfrm>
            <a:off x="8951913" y="2667423"/>
            <a:ext cx="591829" cy="432262"/>
            <a:chOff x="5140608" y="1238596"/>
            <a:chExt cx="591829" cy="432262"/>
          </a:xfrm>
        </p:grpSpPr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B74F28FE-EE58-492E-A434-E54365ED8EB3}"/>
                </a:ext>
              </a:extLst>
            </p:cNvPr>
            <p:cNvSpPr/>
            <p:nvPr/>
          </p:nvSpPr>
          <p:spPr bwMode="auto">
            <a:xfrm>
              <a:off x="5212080" y="1238596"/>
              <a:ext cx="448887" cy="432262"/>
            </a:xfrm>
            <a:prstGeom prst="rect">
              <a:avLst/>
            </a:prstGeom>
            <a:solidFill>
              <a:srgbClr val="00FFFF"/>
            </a:solidFill>
            <a:ln w="19050">
              <a:solidFill>
                <a:schemeClr val="accent2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7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5FE8B07E-B5B0-4EB3-A9F2-54A438FCD373}"/>
                </a:ext>
              </a:extLst>
            </p:cNvPr>
            <p:cNvSpPr txBox="1"/>
            <p:nvPr/>
          </p:nvSpPr>
          <p:spPr>
            <a:xfrm>
              <a:off x="5140608" y="1347005"/>
              <a:ext cx="59182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  <a:latin typeface="+mn-lt"/>
                  <a:ea typeface="IBM Plex Sans" charset="0"/>
                  <a:cs typeface="IBM Plex Sans" charset="0"/>
                </a:rPr>
                <a:t>Power10</a:t>
              </a:r>
            </a:p>
          </p:txBody>
        </p:sp>
      </p:grp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FAF93754-081F-4A7C-8522-7C58B7C47ED7}"/>
              </a:ext>
            </a:extLst>
          </p:cNvPr>
          <p:cNvCxnSpPr>
            <a:cxnSpLocks/>
          </p:cNvCxnSpPr>
          <p:nvPr/>
        </p:nvCxnSpPr>
        <p:spPr bwMode="auto">
          <a:xfrm flipV="1">
            <a:off x="8632469" y="2432245"/>
            <a:ext cx="472223" cy="358134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6FF83EB1-9DBE-4C4B-BF41-FF4237F3BB06}"/>
              </a:ext>
            </a:extLst>
          </p:cNvPr>
          <p:cNvGrpSpPr/>
          <p:nvPr/>
        </p:nvGrpSpPr>
        <p:grpSpPr>
          <a:xfrm>
            <a:off x="8960444" y="2108392"/>
            <a:ext cx="591829" cy="432262"/>
            <a:chOff x="5140608" y="1238596"/>
            <a:chExt cx="591829" cy="432262"/>
          </a:xfrm>
        </p:grpSpPr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A4FF020B-7734-4FAF-9245-03E8834642D1}"/>
                </a:ext>
              </a:extLst>
            </p:cNvPr>
            <p:cNvSpPr/>
            <p:nvPr/>
          </p:nvSpPr>
          <p:spPr bwMode="auto">
            <a:xfrm>
              <a:off x="5212080" y="1238596"/>
              <a:ext cx="448887" cy="432262"/>
            </a:xfrm>
            <a:prstGeom prst="rect">
              <a:avLst/>
            </a:prstGeom>
            <a:solidFill>
              <a:srgbClr val="00FFFF"/>
            </a:solidFill>
            <a:ln w="19050">
              <a:solidFill>
                <a:schemeClr val="accent2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7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7532CF3E-A6A4-4667-BAAA-4F1C24CA1E9F}"/>
                </a:ext>
              </a:extLst>
            </p:cNvPr>
            <p:cNvSpPr txBox="1"/>
            <p:nvPr/>
          </p:nvSpPr>
          <p:spPr>
            <a:xfrm>
              <a:off x="5140608" y="1347005"/>
              <a:ext cx="59182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  <a:latin typeface="+mn-lt"/>
                  <a:ea typeface="IBM Plex Sans" charset="0"/>
                  <a:cs typeface="IBM Plex Sans" charset="0"/>
                </a:rPr>
                <a:t>Power10</a:t>
              </a: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50B6670B-F302-42BA-BE87-74379D1EEE4E}"/>
              </a:ext>
            </a:extLst>
          </p:cNvPr>
          <p:cNvGrpSpPr/>
          <p:nvPr/>
        </p:nvGrpSpPr>
        <p:grpSpPr>
          <a:xfrm>
            <a:off x="8189104" y="2667423"/>
            <a:ext cx="591829" cy="432262"/>
            <a:chOff x="5140608" y="1238596"/>
            <a:chExt cx="591829" cy="432262"/>
          </a:xfrm>
        </p:grpSpPr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3B0E5A54-E3C8-45CB-A543-818025259DCF}"/>
                </a:ext>
              </a:extLst>
            </p:cNvPr>
            <p:cNvSpPr/>
            <p:nvPr/>
          </p:nvSpPr>
          <p:spPr bwMode="auto">
            <a:xfrm>
              <a:off x="5212080" y="1238596"/>
              <a:ext cx="448887" cy="432262"/>
            </a:xfrm>
            <a:prstGeom prst="rect">
              <a:avLst/>
            </a:prstGeom>
            <a:solidFill>
              <a:srgbClr val="00FFFF"/>
            </a:solidFill>
            <a:ln w="19050">
              <a:solidFill>
                <a:schemeClr val="accent2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7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5E2A2D9E-D65B-4054-8628-FC3E725DADF0}"/>
                </a:ext>
              </a:extLst>
            </p:cNvPr>
            <p:cNvSpPr txBox="1"/>
            <p:nvPr/>
          </p:nvSpPr>
          <p:spPr>
            <a:xfrm>
              <a:off x="5140608" y="1347005"/>
              <a:ext cx="59182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  <a:latin typeface="+mn-lt"/>
                  <a:ea typeface="IBM Plex Sans" charset="0"/>
                  <a:cs typeface="IBM Plex Sans" charset="0"/>
                </a:rPr>
                <a:t>Power10</a:t>
              </a:r>
            </a:p>
          </p:txBody>
        </p:sp>
      </p:grpSp>
      <p:sp>
        <p:nvSpPr>
          <p:cNvPr id="110" name="TextBox 109">
            <a:extLst>
              <a:ext uri="{FF2B5EF4-FFF2-40B4-BE49-F238E27FC236}">
                <a16:creationId xmlns:a16="http://schemas.microsoft.com/office/drawing/2014/main" id="{7E2FFD1F-4AD3-4BAA-A8B6-A9C27B5939BE}"/>
              </a:ext>
            </a:extLst>
          </p:cNvPr>
          <p:cNvSpPr txBox="1"/>
          <p:nvPr/>
        </p:nvSpPr>
        <p:spPr>
          <a:xfrm>
            <a:off x="7883735" y="1231689"/>
            <a:ext cx="19335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kern="0" dirty="0"/>
              <a:t>- 1 or 2 sockets</a:t>
            </a:r>
          </a:p>
          <a:p>
            <a:r>
              <a:rPr lang="en-GB" b="1" kern="0" dirty="0"/>
              <a:t>- 1 hop design</a:t>
            </a:r>
            <a:endParaRPr lang="en-GB" dirty="0"/>
          </a:p>
        </p:txBody>
      </p:sp>
      <p:sp>
        <p:nvSpPr>
          <p:cNvPr id="111" name="Text Placeholder 2">
            <a:extLst>
              <a:ext uri="{FF2B5EF4-FFF2-40B4-BE49-F238E27FC236}">
                <a16:creationId xmlns:a16="http://schemas.microsoft.com/office/drawing/2014/main" id="{EFB46590-8B06-43AC-ADD7-846B065C23D6}"/>
              </a:ext>
            </a:extLst>
          </p:cNvPr>
          <p:cNvSpPr txBox="1">
            <a:spLocks/>
          </p:cNvSpPr>
          <p:nvPr/>
        </p:nvSpPr>
        <p:spPr>
          <a:xfrm>
            <a:off x="5461190" y="464201"/>
            <a:ext cx="2529444" cy="136484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lnSpc>
                <a:spcPct val="100000"/>
              </a:lnSpc>
              <a:spcBef>
                <a:spcPts val="1467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IBM Plex Sans" pitchFamily="2" charset="2"/>
              <a:buNone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228597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457195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838190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 baseline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071020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111575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6pPr>
            <a:lvl7pPr marL="2594990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7pPr>
            <a:lvl8pPr marL="3078403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8pPr>
            <a:lvl9pPr marL="3561818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9pPr>
          </a:lstStyle>
          <a:p>
            <a:r>
              <a:rPr lang="en-GB" sz="2000" b="1" kern="0" dirty="0">
                <a:solidFill>
                  <a:srgbClr val="009900"/>
                </a:solidFill>
              </a:rPr>
              <a:t>Up</a:t>
            </a:r>
            <a:r>
              <a:rPr lang="en-GB" sz="5400" b="1" kern="0" dirty="0">
                <a:solidFill>
                  <a:srgbClr val="009900"/>
                </a:solidFill>
              </a:rPr>
              <a:t>100%</a:t>
            </a:r>
            <a:br>
              <a:rPr lang="en-GB" sz="2000" b="1" kern="0" dirty="0">
                <a:solidFill>
                  <a:srgbClr val="009900"/>
                </a:solidFill>
              </a:rPr>
            </a:br>
            <a:r>
              <a:rPr lang="en-GB" sz="1800" b="1" kern="0" dirty="0">
                <a:solidFill>
                  <a:srgbClr val="009900"/>
                </a:solidFill>
              </a:rPr>
              <a:t>16/32/64/</a:t>
            </a:r>
            <a:r>
              <a:rPr lang="en-GB" sz="1800" b="1" kern="0" dirty="0">
                <a:solidFill>
                  <a:schemeClr val="bg1">
                    <a:lumMod val="75000"/>
                  </a:schemeClr>
                </a:solidFill>
              </a:rPr>
              <a:t>128/256</a:t>
            </a:r>
            <a:r>
              <a:rPr lang="en-GB" sz="1800" b="1" kern="0" dirty="0">
                <a:solidFill>
                  <a:srgbClr val="009900"/>
                </a:solidFill>
              </a:rPr>
              <a:t> GB</a:t>
            </a:r>
            <a:br>
              <a:rPr lang="en-GB" sz="1800" b="1" kern="0" dirty="0">
                <a:solidFill>
                  <a:srgbClr val="009900"/>
                </a:solidFill>
              </a:rPr>
            </a:br>
            <a:r>
              <a:rPr lang="en-GB" sz="1800" b="1" kern="0" dirty="0">
                <a:solidFill>
                  <a:srgbClr val="009900"/>
                </a:solidFill>
              </a:rPr>
              <a:t>32 DDIMM OMI slots</a:t>
            </a:r>
          </a:p>
        </p:txBody>
      </p:sp>
      <p:sp>
        <p:nvSpPr>
          <p:cNvPr id="112" name="Text Placeholder 2">
            <a:extLst>
              <a:ext uri="{FF2B5EF4-FFF2-40B4-BE49-F238E27FC236}">
                <a16:creationId xmlns:a16="http://schemas.microsoft.com/office/drawing/2014/main" id="{03C534F9-1E1D-4D91-803C-E859662F6633}"/>
              </a:ext>
            </a:extLst>
          </p:cNvPr>
          <p:cNvSpPr txBox="1">
            <a:spLocks/>
          </p:cNvSpPr>
          <p:nvPr/>
        </p:nvSpPr>
        <p:spPr>
          <a:xfrm>
            <a:off x="2985668" y="480335"/>
            <a:ext cx="2609132" cy="184418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lnSpc>
                <a:spcPct val="100000"/>
              </a:lnSpc>
              <a:spcBef>
                <a:spcPts val="1467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IBM Plex Sans" pitchFamily="2" charset="2"/>
              <a:buNone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228597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457195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838190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 baseline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071020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111575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6pPr>
            <a:lvl7pPr marL="2594990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7pPr>
            <a:lvl8pPr marL="3078403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8pPr>
            <a:lvl9pPr marL="3561818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9pPr>
          </a:lstStyle>
          <a:p>
            <a:r>
              <a:rPr lang="en-GB" sz="2000" b="1" kern="0" dirty="0">
                <a:solidFill>
                  <a:srgbClr val="009900"/>
                </a:solidFill>
              </a:rPr>
              <a:t>Up</a:t>
            </a:r>
            <a:r>
              <a:rPr lang="en-GB" sz="5400" b="1" kern="0" dirty="0">
                <a:solidFill>
                  <a:srgbClr val="009900"/>
                </a:solidFill>
              </a:rPr>
              <a:t>128%</a:t>
            </a:r>
            <a:br>
              <a:rPr lang="en-GB" sz="5400" b="1" kern="0" dirty="0">
                <a:solidFill>
                  <a:srgbClr val="009900"/>
                </a:solidFill>
              </a:rPr>
            </a:br>
            <a:r>
              <a:rPr lang="en-GB" sz="1800" b="1" kern="0" dirty="0">
                <a:solidFill>
                  <a:srgbClr val="FF0000"/>
                </a:solidFill>
              </a:rPr>
              <a:t>Max rPerf = 1332</a:t>
            </a:r>
          </a:p>
          <a:p>
            <a:r>
              <a:rPr lang="en-GB" sz="1800" b="1" kern="0" dirty="0">
                <a:solidFill>
                  <a:srgbClr val="FF0000"/>
                </a:solidFill>
              </a:rPr>
              <a:t>     </a:t>
            </a:r>
            <a:r>
              <a:rPr lang="en-GB" sz="4000" b="1" kern="0" dirty="0">
                <a:solidFill>
                  <a:srgbClr val="FF0000"/>
                </a:solidFill>
              </a:rPr>
              <a:t>x2.28</a:t>
            </a:r>
            <a:endParaRPr lang="en-GB" sz="300" kern="0" dirty="0">
              <a:solidFill>
                <a:srgbClr val="FF0000"/>
              </a:solidFill>
            </a:endParaRPr>
          </a:p>
        </p:txBody>
      </p:sp>
      <p:sp>
        <p:nvSpPr>
          <p:cNvPr id="113" name="Text Placeholder 2">
            <a:extLst>
              <a:ext uri="{FF2B5EF4-FFF2-40B4-BE49-F238E27FC236}">
                <a16:creationId xmlns:a16="http://schemas.microsoft.com/office/drawing/2014/main" id="{A8B719DB-2767-4B44-A6EC-DD68C408FDA9}"/>
              </a:ext>
            </a:extLst>
          </p:cNvPr>
          <p:cNvSpPr txBox="1">
            <a:spLocks/>
          </p:cNvSpPr>
          <p:nvPr/>
        </p:nvSpPr>
        <p:spPr>
          <a:xfrm>
            <a:off x="7906321" y="465274"/>
            <a:ext cx="2353407" cy="826913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lnSpc>
                <a:spcPct val="100000"/>
              </a:lnSpc>
              <a:spcBef>
                <a:spcPts val="1467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IBM Plex Sans" pitchFamily="2" charset="2"/>
              <a:buNone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228597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457195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838190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 baseline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071020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111575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6pPr>
            <a:lvl7pPr marL="2594990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7pPr>
            <a:lvl8pPr marL="3078403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8pPr>
            <a:lvl9pPr marL="3561818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9pPr>
          </a:lstStyle>
          <a:p>
            <a:r>
              <a:rPr lang="en-GB" sz="2000" b="1" kern="0" dirty="0">
                <a:solidFill>
                  <a:srgbClr val="009900"/>
                </a:solidFill>
              </a:rPr>
              <a:t>Up</a:t>
            </a:r>
            <a:r>
              <a:rPr lang="en-GB" sz="5400" b="1" kern="0" dirty="0">
                <a:solidFill>
                  <a:srgbClr val="009900"/>
                </a:solidFill>
              </a:rPr>
              <a:t>100%</a:t>
            </a:r>
            <a:endParaRPr lang="en-GB" sz="6000" kern="0" dirty="0">
              <a:solidFill>
                <a:srgbClr val="009900"/>
              </a:solidFill>
            </a:endParaRPr>
          </a:p>
        </p:txBody>
      </p:sp>
      <p:sp>
        <p:nvSpPr>
          <p:cNvPr id="114" name="Text Placeholder 2">
            <a:extLst>
              <a:ext uri="{FF2B5EF4-FFF2-40B4-BE49-F238E27FC236}">
                <a16:creationId xmlns:a16="http://schemas.microsoft.com/office/drawing/2014/main" id="{856B90B1-3468-4CC5-8293-51E207ADE01A}"/>
              </a:ext>
            </a:extLst>
          </p:cNvPr>
          <p:cNvSpPr txBox="1">
            <a:spLocks/>
          </p:cNvSpPr>
          <p:nvPr/>
        </p:nvSpPr>
        <p:spPr>
          <a:xfrm>
            <a:off x="10237142" y="3584588"/>
            <a:ext cx="1922618" cy="3111064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lnSpc>
                <a:spcPct val="100000"/>
              </a:lnSpc>
              <a:spcBef>
                <a:spcPts val="1467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IBM Plex Sans" pitchFamily="2" charset="2"/>
              <a:buNone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228597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457195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838190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 baseline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071020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111575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6pPr>
            <a:lvl7pPr marL="2594990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7pPr>
            <a:lvl8pPr marL="3078403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8pPr>
            <a:lvl9pPr marL="3561818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9pPr>
          </a:lstStyle>
          <a:p>
            <a:r>
              <a:rPr lang="en-GB" sz="2000" b="1" kern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HMC CR1, CR2 or vHMC</a:t>
            </a:r>
            <a:br>
              <a:rPr lang="en-GB" sz="2000" b="1" kern="0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GB" sz="1600" kern="0" dirty="0"/>
              <a:t>- SW version 10</a:t>
            </a:r>
            <a:br>
              <a:rPr lang="en-GB" sz="1600" kern="0" dirty="0"/>
            </a:br>
            <a:r>
              <a:rPr lang="en-GB" sz="1600" kern="0" dirty="0"/>
              <a:t>- supporting P8, P9 &amp; P10</a:t>
            </a:r>
            <a:br>
              <a:rPr lang="en-GB" sz="1600" kern="0" dirty="0"/>
            </a:br>
            <a:r>
              <a:rPr lang="en-GB" sz="1600" kern="0" dirty="0"/>
              <a:t>1 x eBMC Server</a:t>
            </a:r>
            <a:br>
              <a:rPr lang="en-GB" sz="1600" kern="0" dirty="0"/>
            </a:br>
            <a:r>
              <a:rPr lang="en-GB" sz="1600" kern="0" dirty="0"/>
              <a:t>     Processor</a:t>
            </a:r>
            <a:br>
              <a:rPr lang="en-GB" sz="1600" kern="0" dirty="0"/>
            </a:br>
            <a:r>
              <a:rPr lang="en-GB" sz="1600" kern="0" dirty="0"/>
              <a:t>No upgrades from POWER9 but can move compatible adapters</a:t>
            </a:r>
            <a:endParaRPr lang="en-GB" sz="2000" kern="0" dirty="0"/>
          </a:p>
        </p:txBody>
      </p:sp>
      <p:sp>
        <p:nvSpPr>
          <p:cNvPr id="115" name="Text Placeholder 2">
            <a:extLst>
              <a:ext uri="{FF2B5EF4-FFF2-40B4-BE49-F238E27FC236}">
                <a16:creationId xmlns:a16="http://schemas.microsoft.com/office/drawing/2014/main" id="{0943008D-4FAA-4CBF-AB6C-CEDF70D25E53}"/>
              </a:ext>
            </a:extLst>
          </p:cNvPr>
          <p:cNvSpPr txBox="1">
            <a:spLocks/>
          </p:cNvSpPr>
          <p:nvPr/>
        </p:nvSpPr>
        <p:spPr>
          <a:xfrm>
            <a:off x="5491540" y="3588677"/>
            <a:ext cx="2210524" cy="3111064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lnSpc>
                <a:spcPct val="100000"/>
              </a:lnSpc>
              <a:spcBef>
                <a:spcPts val="1467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IBM Plex Sans" pitchFamily="2" charset="2"/>
              <a:buNone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228597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457195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838190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 baseline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071020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111575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6pPr>
            <a:lvl7pPr marL="2594990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7pPr>
            <a:lvl8pPr marL="3078403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8pPr>
            <a:lvl9pPr marL="3561818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9pPr>
          </a:lstStyle>
          <a:p>
            <a:r>
              <a:rPr lang="en-GB" sz="2000" b="1" kern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Storage Internal</a:t>
            </a:r>
            <a:br>
              <a:rPr lang="en-GB" sz="2000" b="1" kern="0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GB" sz="1600" kern="0" dirty="0"/>
              <a:t>- 16 NVMe SSD</a:t>
            </a:r>
            <a:br>
              <a:rPr lang="en-GB" sz="1600" kern="0" dirty="0"/>
            </a:br>
            <a:r>
              <a:rPr lang="en-GB" sz="1600" kern="0" dirty="0"/>
              <a:t>- each assignable to any VM or VIOS</a:t>
            </a:r>
            <a:br>
              <a:rPr lang="en-GB" sz="1600" kern="0" dirty="0"/>
            </a:br>
            <a:r>
              <a:rPr lang="en-GB" sz="1600" kern="0" dirty="0"/>
              <a:t>- 0.8, 1.6, 3.2 &amp; 6.4TB</a:t>
            </a:r>
            <a:br>
              <a:rPr lang="en-GB" sz="1600" kern="0" dirty="0"/>
            </a:br>
            <a:r>
              <a:rPr lang="en-GB" sz="1600" kern="0" dirty="0"/>
              <a:t>- Total 102 TB</a:t>
            </a:r>
            <a:br>
              <a:rPr lang="en-GB" sz="1600" kern="0" dirty="0"/>
            </a:br>
            <a:r>
              <a:rPr lang="en-GB" sz="1600" kern="0" dirty="0"/>
              <a:t>- NVMe bays use </a:t>
            </a:r>
            <a:br>
              <a:rPr lang="en-GB" sz="1600" kern="0" dirty="0"/>
            </a:br>
            <a:r>
              <a:rPr lang="en-GB" sz="1600" kern="0" dirty="0"/>
              <a:t>   1 or 2 PCIe slots</a:t>
            </a:r>
            <a:br>
              <a:rPr lang="en-GB" sz="6000" kern="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GB" sz="2000" b="1" kern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Storage External</a:t>
            </a:r>
            <a:br>
              <a:rPr lang="en-GB" sz="2000" b="1" kern="0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GB" sz="1400" kern="0" dirty="0"/>
              <a:t>Using remote SAS I/O drawers like POWER9</a:t>
            </a:r>
            <a:endParaRPr lang="en-GB" sz="2000" kern="0" dirty="0"/>
          </a:p>
        </p:txBody>
      </p:sp>
      <p:sp>
        <p:nvSpPr>
          <p:cNvPr id="116" name="Arrow: Right 115">
            <a:extLst>
              <a:ext uri="{FF2B5EF4-FFF2-40B4-BE49-F238E27FC236}">
                <a16:creationId xmlns:a16="http://schemas.microsoft.com/office/drawing/2014/main" id="{66B8EAF7-CB94-447F-9ABE-3A9101BA44A9}"/>
              </a:ext>
            </a:extLst>
          </p:cNvPr>
          <p:cNvSpPr/>
          <p:nvPr/>
        </p:nvSpPr>
        <p:spPr bwMode="auto">
          <a:xfrm rot="16200000">
            <a:off x="4825822" y="4635723"/>
            <a:ext cx="586878" cy="556882"/>
          </a:xfrm>
          <a:prstGeom prst="rightArrow">
            <a:avLst/>
          </a:prstGeom>
          <a:solidFill>
            <a:schemeClr val="accent2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17" name="Arrow: Right 116">
            <a:extLst>
              <a:ext uri="{FF2B5EF4-FFF2-40B4-BE49-F238E27FC236}">
                <a16:creationId xmlns:a16="http://schemas.microsoft.com/office/drawing/2014/main" id="{A87234D1-AAF2-49C1-8FCF-4CEE3B961183}"/>
              </a:ext>
            </a:extLst>
          </p:cNvPr>
          <p:cNvSpPr/>
          <p:nvPr/>
        </p:nvSpPr>
        <p:spPr bwMode="auto">
          <a:xfrm rot="16200000">
            <a:off x="4425116" y="5246687"/>
            <a:ext cx="586878" cy="556882"/>
          </a:xfrm>
          <a:prstGeom prst="rightArrow">
            <a:avLst/>
          </a:prstGeom>
          <a:solidFill>
            <a:srgbClr val="009900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79312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>
            <a:extLst>
              <a:ext uri="{FF2B5EF4-FFF2-40B4-BE49-F238E27FC236}">
                <a16:creationId xmlns:a16="http://schemas.microsoft.com/office/drawing/2014/main" id="{EBDB9C5C-64B6-49DC-9BD5-DEE64DF4B53B}"/>
              </a:ext>
            </a:extLst>
          </p:cNvPr>
          <p:cNvGrpSpPr/>
          <p:nvPr/>
        </p:nvGrpSpPr>
        <p:grpSpPr>
          <a:xfrm>
            <a:off x="2956934" y="1578082"/>
            <a:ext cx="2388994" cy="1868193"/>
            <a:chOff x="2956934" y="1578082"/>
            <a:chExt cx="2388994" cy="1868193"/>
          </a:xfrm>
        </p:grpSpPr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E59BC1C7-6DF0-4255-BB88-CD4535072D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56934" y="1578082"/>
              <a:ext cx="2388994" cy="1868193"/>
            </a:xfrm>
            <a:prstGeom prst="rect">
              <a:avLst/>
            </a:prstGeom>
          </p:spPr>
        </p:pic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FA0EC177-E2DF-414F-824A-2DB226B041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16340" y="1652229"/>
              <a:ext cx="228571" cy="97757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0CEDF274-C4F8-49C8-9A9A-D603383BE3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87" y="1809875"/>
            <a:ext cx="2779723" cy="995813"/>
          </a:xfrm>
          <a:prstGeom prst="rect">
            <a:avLst/>
          </a:prstGeom>
        </p:spPr>
      </p:pic>
      <p:pic>
        <p:nvPicPr>
          <p:cNvPr id="3" name="Picture 2" descr="A picture containing electronics, loudspeaker&#10;&#10;Description automatically generated">
            <a:extLst>
              <a:ext uri="{FF2B5EF4-FFF2-40B4-BE49-F238E27FC236}">
                <a16:creationId xmlns:a16="http://schemas.microsoft.com/office/drawing/2014/main" id="{8C0930ED-04EA-4967-8614-352E7CD7D3B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1566"/>
          <a:stretch/>
        </p:blipFill>
        <p:spPr>
          <a:xfrm>
            <a:off x="-5330" y="3211907"/>
            <a:ext cx="2837573" cy="302165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6343B04-446C-4515-9456-63949DBD9E54}"/>
              </a:ext>
            </a:extLst>
          </p:cNvPr>
          <p:cNvSpPr txBox="1"/>
          <p:nvPr/>
        </p:nvSpPr>
        <p:spPr>
          <a:xfrm>
            <a:off x="8459" y="50143"/>
            <a:ext cx="2889206" cy="32624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Power10</a:t>
            </a:r>
            <a:br>
              <a:rPr lang="en-GB" sz="40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40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Scale-Out</a:t>
            </a:r>
            <a:br>
              <a:rPr lang="en-GB" sz="4000" b="1" dirty="0">
                <a:solidFill>
                  <a:srgbClr val="5AA0E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2800" b="1" dirty="0">
                <a:solidFill>
                  <a:srgbClr val="5AA0E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GB" sz="4000" b="1" dirty="0">
                <a:solidFill>
                  <a:srgbClr val="5AA0E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66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S10</a:t>
            </a:r>
            <a:r>
              <a:rPr lang="en-GB" sz="6600" b="1" u="sng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GB" sz="66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GB" sz="36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Technology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B4EB6BA-A49B-4D06-9173-473DD54285EC}"/>
              </a:ext>
            </a:extLst>
          </p:cNvPr>
          <p:cNvSpPr txBox="1"/>
          <p:nvPr/>
        </p:nvSpPr>
        <p:spPr>
          <a:xfrm>
            <a:off x="810956" y="6261357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>
                <a:ea typeface="IBM Plex Sans" charset="0"/>
                <a:cs typeface="IBM Plex Sans" charset="0"/>
              </a:rPr>
              <a:t>The Power of 10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B799F6CE-1AC2-4D21-A074-A4D2B652C6C1}"/>
              </a:ext>
            </a:extLst>
          </p:cNvPr>
          <p:cNvSpPr txBox="1"/>
          <p:nvPr/>
        </p:nvSpPr>
        <p:spPr>
          <a:xfrm>
            <a:off x="2462880" y="3157589"/>
            <a:ext cx="4138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400" dirty="0">
                <a:solidFill>
                  <a:schemeClr val="tx1"/>
                </a:solidFill>
                <a:latin typeface="+mn-lt"/>
                <a:ea typeface="IBM Plex Sans" charset="0"/>
                <a:cs typeface="IBM Plex Sans" charset="0"/>
              </a:rPr>
              <a:t>4U</a:t>
            </a:r>
          </a:p>
        </p:txBody>
      </p:sp>
      <p:pic>
        <p:nvPicPr>
          <p:cNvPr id="102" name="Picture 101">
            <a:extLst>
              <a:ext uri="{FF2B5EF4-FFF2-40B4-BE49-F238E27FC236}">
                <a16:creationId xmlns:a16="http://schemas.microsoft.com/office/drawing/2014/main" id="{65740D36-4BCF-4582-9FA6-B9FAEA9A949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225" y="6165755"/>
            <a:ext cx="531472" cy="514438"/>
          </a:xfrm>
          <a:prstGeom prst="rect">
            <a:avLst/>
          </a:prstGeom>
        </p:spPr>
      </p:pic>
      <p:sp>
        <p:nvSpPr>
          <p:cNvPr id="85" name="Text Placeholder 2">
            <a:extLst>
              <a:ext uri="{FF2B5EF4-FFF2-40B4-BE49-F238E27FC236}">
                <a16:creationId xmlns:a16="http://schemas.microsoft.com/office/drawing/2014/main" id="{907FA3FC-7280-4A40-BFCE-78DCE1896352}"/>
              </a:ext>
            </a:extLst>
          </p:cNvPr>
          <p:cNvSpPr txBox="1">
            <a:spLocks/>
          </p:cNvSpPr>
          <p:nvPr/>
        </p:nvSpPr>
        <p:spPr>
          <a:xfrm>
            <a:off x="1554951" y="3744247"/>
            <a:ext cx="2609132" cy="41825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lnSpc>
                <a:spcPct val="100000"/>
              </a:lnSpc>
              <a:spcBef>
                <a:spcPts val="1467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IBM Plex Sans" pitchFamily="2" charset="2"/>
              <a:buNone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228597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457195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838190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 baseline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071020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111575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6pPr>
            <a:lvl7pPr marL="2594990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7pPr>
            <a:lvl8pPr marL="3078403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8pPr>
            <a:lvl9pPr marL="3561818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9pPr>
          </a:lstStyle>
          <a:p>
            <a:r>
              <a:rPr lang="en-GB" sz="2000" b="1" kern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19” </a:t>
            </a:r>
            <a:br>
              <a:rPr lang="en-GB" sz="2000" b="1" kern="0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GB" sz="2000" b="1" kern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Rack</a:t>
            </a:r>
            <a:br>
              <a:rPr lang="en-GB" sz="2000" b="1" kern="0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GB" sz="2000" b="1" kern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- or –</a:t>
            </a:r>
            <a:br>
              <a:rPr lang="en-GB" sz="2000" b="1" kern="0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GB" sz="2000" b="1" kern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Tower</a:t>
            </a:r>
            <a:br>
              <a:rPr lang="en-GB" sz="2000" b="1" kern="0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GB" sz="2000" b="1" kern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Option</a:t>
            </a:r>
            <a:br>
              <a:rPr lang="en-GB" sz="2000" b="1" kern="0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endParaRPr lang="en-GB" sz="300" kern="0" dirty="0">
              <a:solidFill>
                <a:srgbClr val="FF0000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519C915-20E9-4074-982F-684677E4A7EC}"/>
              </a:ext>
            </a:extLst>
          </p:cNvPr>
          <p:cNvSpPr txBox="1"/>
          <p:nvPr/>
        </p:nvSpPr>
        <p:spPr>
          <a:xfrm>
            <a:off x="1716319" y="1400824"/>
            <a:ext cx="12693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effectLst/>
                <a:ea typeface="Times New Roman" panose="02020603050405020304" pitchFamily="18" charset="0"/>
              </a:rPr>
              <a:t>9105-41B</a:t>
            </a:r>
            <a:endParaRPr lang="en-GB" dirty="0"/>
          </a:p>
        </p:txBody>
      </p:sp>
      <p:pic>
        <p:nvPicPr>
          <p:cNvPr id="46" name="Picture 2">
            <a:extLst>
              <a:ext uri="{FF2B5EF4-FFF2-40B4-BE49-F238E27FC236}">
                <a16:creationId xmlns:a16="http://schemas.microsoft.com/office/drawing/2014/main" id="{B963DF76-D826-4EE8-9AA0-396254A5D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17278" y="1901079"/>
            <a:ext cx="2065866" cy="1453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D710DDF6-2561-46F9-9682-0DC14D7E3C94}"/>
              </a:ext>
            </a:extLst>
          </p:cNvPr>
          <p:cNvSpPr txBox="1">
            <a:spLocks/>
          </p:cNvSpPr>
          <p:nvPr/>
        </p:nvSpPr>
        <p:spPr>
          <a:xfrm>
            <a:off x="2892632" y="301960"/>
            <a:ext cx="2609132" cy="41825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lnSpc>
                <a:spcPct val="100000"/>
              </a:lnSpc>
              <a:spcBef>
                <a:spcPts val="1467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IBM Plex Sans" pitchFamily="2" charset="2"/>
              <a:buNone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228597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457195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838190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 baseline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071020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111575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6pPr>
            <a:lvl7pPr marL="2594990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7pPr>
            <a:lvl8pPr marL="3078403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8pPr>
            <a:lvl9pPr marL="3561818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9pPr>
          </a:lstStyle>
          <a:p>
            <a:r>
              <a:rPr lang="en-GB" sz="2000" b="1" kern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Performance rPerf</a:t>
            </a:r>
            <a:br>
              <a:rPr lang="en-GB" sz="2000" b="1" kern="0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endParaRPr lang="en-GB" sz="300" kern="0" dirty="0">
              <a:solidFill>
                <a:srgbClr val="FF0000"/>
              </a:solidFill>
            </a:endParaRP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5D163680-A082-45BE-A926-887945B9C110}"/>
              </a:ext>
            </a:extLst>
          </p:cNvPr>
          <p:cNvSpPr txBox="1">
            <a:spLocks/>
          </p:cNvSpPr>
          <p:nvPr/>
        </p:nvSpPr>
        <p:spPr>
          <a:xfrm>
            <a:off x="7821546" y="303351"/>
            <a:ext cx="2353407" cy="363442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lnSpc>
                <a:spcPct val="100000"/>
              </a:lnSpc>
              <a:spcBef>
                <a:spcPts val="1467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IBM Plex Sans" pitchFamily="2" charset="2"/>
              <a:buNone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228597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457195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838190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 baseline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071020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111575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6pPr>
            <a:lvl7pPr marL="2594990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7pPr>
            <a:lvl8pPr marL="3078403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8pPr>
            <a:lvl9pPr marL="3561818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9pPr>
          </a:lstStyle>
          <a:p>
            <a:r>
              <a:rPr lang="en-GB" sz="2000" b="1" kern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SMP Fabric GB/s</a:t>
            </a:r>
            <a:endParaRPr lang="en-GB" sz="6000" kern="0" dirty="0">
              <a:solidFill>
                <a:srgbClr val="009900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163FC8F-40AF-419F-9908-9DD9F3FA423A}"/>
              </a:ext>
            </a:extLst>
          </p:cNvPr>
          <p:cNvSpPr txBox="1"/>
          <p:nvPr/>
        </p:nvSpPr>
        <p:spPr>
          <a:xfrm>
            <a:off x="2934815" y="3590518"/>
            <a:ext cx="2660385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Lower List Prices </a:t>
            </a:r>
            <a:r>
              <a:rPr lang="en-GB" dirty="0"/>
              <a:t>with higher performance = a massive saving in</a:t>
            </a:r>
            <a:br>
              <a:rPr lang="en-GB" dirty="0"/>
            </a:br>
            <a:r>
              <a:rPr lang="en-GB" b="1" dirty="0"/>
              <a:t>”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Bangs per Buck</a:t>
            </a:r>
            <a:r>
              <a:rPr lang="en-GB" b="1" dirty="0"/>
              <a:t>”</a:t>
            </a:r>
            <a:br>
              <a:rPr lang="en-GB" b="1" dirty="0"/>
            </a:br>
            <a:r>
              <a:rPr lang="en-GB" b="1" dirty="0"/>
              <a:t>  </a:t>
            </a:r>
            <a:r>
              <a:rPr lang="en-GB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€$£</a:t>
            </a:r>
            <a:br>
              <a:rPr lang="en-GB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20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Sustainable</a:t>
            </a:r>
            <a:b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dirty="0"/>
              <a:t>Less energy use over </a:t>
            </a:r>
            <a:r>
              <a:rPr lang="en-GB" sz="1600" dirty="0"/>
              <a:t>POWER9</a:t>
            </a:r>
            <a:r>
              <a:rPr lang="en-GB" dirty="0"/>
              <a:t> and Titanium power supplies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0FEED9C3-F675-4B0C-9EA9-3927619EB14E}"/>
              </a:ext>
            </a:extLst>
          </p:cNvPr>
          <p:cNvSpPr txBox="1">
            <a:spLocks/>
          </p:cNvSpPr>
          <p:nvPr/>
        </p:nvSpPr>
        <p:spPr>
          <a:xfrm>
            <a:off x="5318642" y="299885"/>
            <a:ext cx="2529444" cy="366907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lnSpc>
                <a:spcPct val="100000"/>
              </a:lnSpc>
              <a:spcBef>
                <a:spcPts val="1467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IBM Plex Sans" pitchFamily="2" charset="2"/>
              <a:buNone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228597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457195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838190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 baseline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071020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111575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6pPr>
            <a:lvl7pPr marL="2594990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7pPr>
            <a:lvl8pPr marL="3078403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8pPr>
            <a:lvl9pPr marL="3561818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9pPr>
          </a:lstStyle>
          <a:p>
            <a:r>
              <a:rPr lang="en-GB" sz="2000" b="1" kern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Memory Bandwidth</a:t>
            </a:r>
            <a:endParaRPr lang="en-GB" sz="5400" b="1" kern="0" dirty="0">
              <a:solidFill>
                <a:srgbClr val="009900"/>
              </a:solidFill>
            </a:endParaRPr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4118BF58-FC7A-47BD-9942-6AE6D98B842A}"/>
              </a:ext>
            </a:extLst>
          </p:cNvPr>
          <p:cNvSpPr txBox="1">
            <a:spLocks/>
          </p:cNvSpPr>
          <p:nvPr/>
        </p:nvSpPr>
        <p:spPr>
          <a:xfrm>
            <a:off x="5984718" y="502408"/>
            <a:ext cx="1496380" cy="366907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lnSpc>
                <a:spcPct val="100000"/>
              </a:lnSpc>
              <a:spcBef>
                <a:spcPts val="1467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IBM Plex Sans" pitchFamily="2" charset="2"/>
              <a:buNone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228597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457195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838190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 baseline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071020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111575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6pPr>
            <a:lvl7pPr marL="2594990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7pPr>
            <a:lvl8pPr marL="3078403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8pPr>
            <a:lvl9pPr marL="3561818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9pPr>
          </a:lstStyle>
          <a:p>
            <a:endParaRPr lang="en-GB" sz="2000" kern="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BE20CC91-B4D8-4471-AFB4-A011B7A3F479}"/>
              </a:ext>
            </a:extLst>
          </p:cNvPr>
          <p:cNvSpPr txBox="1">
            <a:spLocks/>
          </p:cNvSpPr>
          <p:nvPr/>
        </p:nvSpPr>
        <p:spPr>
          <a:xfrm>
            <a:off x="9106976" y="359286"/>
            <a:ext cx="787689" cy="41121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lnSpc>
                <a:spcPct val="100000"/>
              </a:lnSpc>
              <a:spcBef>
                <a:spcPts val="1467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IBM Plex Sans" pitchFamily="2" charset="2"/>
              <a:buNone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228597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457195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838190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 baseline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071020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111575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6pPr>
            <a:lvl7pPr marL="2594990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7pPr>
            <a:lvl8pPr marL="3078403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8pPr>
            <a:lvl9pPr marL="3561818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9pPr>
          </a:lstStyle>
          <a:p>
            <a:endParaRPr lang="en-GB" sz="6000" kern="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40D7D52-ADB3-43CE-9509-49F55021269D}"/>
              </a:ext>
            </a:extLst>
          </p:cNvPr>
          <p:cNvSpPr txBox="1"/>
          <p:nvPr/>
        </p:nvSpPr>
        <p:spPr>
          <a:xfrm rot="20191319">
            <a:off x="5631363" y="2288015"/>
            <a:ext cx="212429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IBM Plex Sans" charset="0"/>
                <a:cs typeface="IBM Plex Sans" charset="0"/>
              </a:rPr>
              <a:t>1</a:t>
            </a:r>
            <a:r>
              <a:rPr lang="en-GB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IBM Plex Sans" charset="0"/>
                <a:cs typeface="IBM Plex Sans" charset="0"/>
              </a:rPr>
              <a:t>TB - 9</a:t>
            </a:r>
            <a:r>
              <a:rPr lang="en-GB" sz="24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IBM Plex Sans" charset="0"/>
                <a:cs typeface="IBM Plex Sans" charset="0"/>
              </a:rPr>
              <a:t>th</a:t>
            </a:r>
            <a:r>
              <a:rPr lang="en-GB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IBM Plex Sans" charset="0"/>
                <a:cs typeface="IBM Plex Sans" charset="0"/>
              </a:rPr>
              <a:t> Dec</a:t>
            </a:r>
            <a:endParaRPr lang="en-GB" sz="2400" b="1" baseline="30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IBM Plex Sans" charset="0"/>
              <a:cs typeface="IBM Plex Sans" charset="0"/>
            </a:endParaRPr>
          </a:p>
          <a:p>
            <a:r>
              <a:rPr lang="en-GB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IBM Plex Sans" charset="0"/>
                <a:cs typeface="IBM Plex Sans" charset="0"/>
              </a:rPr>
              <a:t>Initially 512 GB</a:t>
            </a:r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53E483E6-901F-499D-B124-491AC532E969}"/>
              </a:ext>
            </a:extLst>
          </p:cNvPr>
          <p:cNvSpPr txBox="1">
            <a:spLocks/>
          </p:cNvSpPr>
          <p:nvPr/>
        </p:nvSpPr>
        <p:spPr>
          <a:xfrm>
            <a:off x="10061116" y="299885"/>
            <a:ext cx="2184319" cy="301407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lnSpc>
                <a:spcPct val="100000"/>
              </a:lnSpc>
              <a:spcBef>
                <a:spcPts val="1467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IBM Plex Sans" pitchFamily="2" charset="2"/>
              <a:buNone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228597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457195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838190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 baseline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071020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111575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6pPr>
            <a:lvl7pPr marL="2594990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7pPr>
            <a:lvl8pPr marL="3078403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8pPr>
            <a:lvl9pPr marL="3561818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9pPr>
          </a:lstStyle>
          <a:p>
            <a:r>
              <a:rPr lang="en-GB" sz="2000" b="1" kern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CPU Options</a:t>
            </a:r>
            <a:br>
              <a:rPr lang="en-GB" sz="1800" kern="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GB" sz="1800" kern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- 1 Power10</a:t>
            </a:r>
            <a:br>
              <a:rPr lang="en-GB" sz="1800" kern="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GB" sz="1800" kern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- 1 Sockets</a:t>
            </a:r>
            <a:br>
              <a:rPr lang="en-GB" sz="1800" kern="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br>
              <a:rPr lang="en-GB" sz="1800" kern="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GB" sz="1600" kern="0" dirty="0">
                <a:solidFill>
                  <a:srgbClr val="009900"/>
                </a:solidFill>
              </a:rPr>
              <a:t>Cores</a:t>
            </a:r>
            <a:r>
              <a:rPr lang="en-GB" sz="1600" kern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GB" sz="1600" kern="0" dirty="0">
                <a:solidFill>
                  <a:srgbClr val="A56EFF"/>
                </a:solidFill>
              </a:rPr>
              <a:t>Server</a:t>
            </a:r>
            <a:r>
              <a:rPr lang="en-GB" sz="1600" kern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GB" sz="1600" kern="0" dirty="0">
                <a:solidFill>
                  <a:srgbClr val="FF0000"/>
                </a:solidFill>
              </a:rPr>
              <a:t>GHz</a:t>
            </a:r>
            <a:br>
              <a:rPr lang="en-GB" sz="1600" kern="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GB" sz="1600" kern="0" dirty="0">
                <a:solidFill>
                  <a:srgbClr val="009900"/>
                </a:solidFill>
              </a:rPr>
              <a:t>in chip </a:t>
            </a:r>
            <a:r>
              <a:rPr lang="en-GB" sz="1600" kern="0" dirty="0">
                <a:solidFill>
                  <a:srgbClr val="A56EFF"/>
                </a:solidFill>
              </a:rPr>
              <a:t>cores</a:t>
            </a:r>
            <a:r>
              <a:rPr lang="en-GB" sz="1600" kern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br>
              <a:rPr lang="en-GB" sz="1600" kern="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GB" sz="1600" kern="0" dirty="0">
                <a:solidFill>
                  <a:srgbClr val="009900"/>
                </a:solidFill>
              </a:rPr>
              <a:t>   8    </a:t>
            </a:r>
            <a:r>
              <a:rPr lang="en-GB" sz="1600" kern="0" dirty="0">
                <a:solidFill>
                  <a:schemeClr val="bg1">
                    <a:lumMod val="50000"/>
                  </a:schemeClr>
                </a:solidFill>
              </a:rPr>
              <a:t>   </a:t>
            </a:r>
            <a:r>
              <a:rPr lang="en-GB" sz="1600" kern="0" dirty="0">
                <a:solidFill>
                  <a:srgbClr val="009900"/>
                </a:solidFill>
              </a:rPr>
              <a:t>  </a:t>
            </a:r>
            <a:r>
              <a:rPr lang="en-GB" sz="1600" b="1" u="sng" kern="0" dirty="0">
                <a:solidFill>
                  <a:srgbClr val="A56EFF"/>
                </a:solidFill>
              </a:rPr>
              <a:t>8</a:t>
            </a:r>
            <a:r>
              <a:rPr lang="en-GB" sz="1600" kern="0" dirty="0">
                <a:solidFill>
                  <a:sysClr val="windowText" lastClr="000000"/>
                </a:solidFill>
              </a:rPr>
              <a:t>      </a:t>
            </a:r>
            <a:r>
              <a:rPr lang="en-GB" sz="1600" kern="0" dirty="0">
                <a:solidFill>
                  <a:srgbClr val="FF0000"/>
                </a:solidFill>
              </a:rPr>
              <a:t>3.9</a:t>
            </a:r>
            <a:br>
              <a:rPr lang="en-GB" sz="1600" kern="0" dirty="0">
                <a:solidFill>
                  <a:srgbClr val="FF6600"/>
                </a:solidFill>
              </a:rPr>
            </a:br>
            <a:r>
              <a:rPr lang="en-GB" sz="1600" kern="0" dirty="0">
                <a:solidFill>
                  <a:sysClr val="windowText" lastClr="000000"/>
                </a:solidFill>
              </a:rPr>
              <a:t>   </a:t>
            </a:r>
            <a:r>
              <a:rPr lang="en-GB" sz="1600" kern="0" dirty="0">
                <a:solidFill>
                  <a:srgbClr val="009900"/>
                </a:solidFill>
              </a:rPr>
              <a:t>4</a:t>
            </a:r>
            <a:r>
              <a:rPr lang="en-GB" sz="1600" kern="0" dirty="0">
                <a:solidFill>
                  <a:sysClr val="windowText" lastClr="000000"/>
                </a:solidFill>
              </a:rPr>
              <a:t>    </a:t>
            </a:r>
            <a:r>
              <a:rPr lang="en-GB" sz="1600" kern="0" dirty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GB" sz="1600" kern="0" dirty="0">
                <a:solidFill>
                  <a:sysClr val="windowText" lastClr="000000"/>
                </a:solidFill>
              </a:rPr>
              <a:t>   </a:t>
            </a:r>
            <a:r>
              <a:rPr lang="en-GB" sz="1600" kern="0" dirty="0">
                <a:solidFill>
                  <a:srgbClr val="A56EFF"/>
                </a:solidFill>
              </a:rPr>
              <a:t>4</a:t>
            </a:r>
            <a:r>
              <a:rPr lang="en-GB" sz="1600" kern="0" dirty="0">
                <a:solidFill>
                  <a:sysClr val="windowText" lastClr="000000"/>
                </a:solidFill>
              </a:rPr>
              <a:t>      </a:t>
            </a:r>
            <a:r>
              <a:rPr lang="en-GB" sz="1600" kern="0" dirty="0">
                <a:solidFill>
                  <a:srgbClr val="FF0000"/>
                </a:solidFill>
              </a:rPr>
              <a:t>3.9</a:t>
            </a:r>
            <a:br>
              <a:rPr lang="en-GB" sz="1600" kern="0" dirty="0">
                <a:solidFill>
                  <a:srgbClr val="FF0000"/>
                </a:solidFill>
              </a:rPr>
            </a:br>
            <a:r>
              <a:rPr lang="en-GB" sz="1600" kern="0" dirty="0">
                <a:solidFill>
                  <a:srgbClr val="FF0000"/>
                </a:solidFill>
              </a:rPr>
              <a:t>Only a single socket</a:t>
            </a:r>
            <a:br>
              <a:rPr lang="en-GB" sz="1600" kern="0" dirty="0">
                <a:solidFill>
                  <a:srgbClr val="FF0000"/>
                </a:solidFill>
              </a:rPr>
            </a:br>
            <a:r>
              <a:rPr lang="en-GB" sz="1600" u="sng" kern="0" dirty="0"/>
              <a:t>4</a:t>
            </a:r>
            <a:r>
              <a:rPr lang="en-GB" sz="1600" kern="0" dirty="0"/>
              <a:t> core Rack or Tower</a:t>
            </a:r>
            <a:br>
              <a:rPr lang="en-GB" sz="1600" kern="0" dirty="0"/>
            </a:br>
            <a:r>
              <a:rPr lang="en-GB" sz="1600" u="sng" kern="0" dirty="0"/>
              <a:t>8</a:t>
            </a:r>
            <a:r>
              <a:rPr lang="en-GB" sz="1600" kern="0" dirty="0"/>
              <a:t> core Rack only</a:t>
            </a:r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14D97DB7-C064-4DF0-9692-89F941C41BD1}"/>
              </a:ext>
            </a:extLst>
          </p:cNvPr>
          <p:cNvSpPr txBox="1">
            <a:spLocks/>
          </p:cNvSpPr>
          <p:nvPr/>
        </p:nvSpPr>
        <p:spPr>
          <a:xfrm>
            <a:off x="7906321" y="3597534"/>
            <a:ext cx="2353407" cy="3080789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lnSpc>
                <a:spcPct val="100000"/>
              </a:lnSpc>
              <a:spcBef>
                <a:spcPts val="1467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IBM Plex Sans" pitchFamily="2" charset="2"/>
              <a:buNone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228597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457195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838190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 baseline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071020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111575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6pPr>
            <a:lvl7pPr marL="2594990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7pPr>
            <a:lvl8pPr marL="3078403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8pPr>
            <a:lvl9pPr marL="3561818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9pPr>
          </a:lstStyle>
          <a:p>
            <a:r>
              <a:rPr lang="en-GB" sz="2000" b="1" kern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PCIe Gen5 Adapters slots</a:t>
            </a:r>
            <a:br>
              <a:rPr lang="en-GB" sz="2000" b="1" kern="0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GB" sz="1400" b="1" kern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Supporting Gen4 &amp; 3</a:t>
            </a:r>
            <a:br>
              <a:rPr lang="en-GB" sz="1400" b="1" kern="0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GB" sz="1800" b="1" kern="0" dirty="0"/>
              <a:t>Total 5 PCIe slots </a:t>
            </a:r>
            <a:br>
              <a:rPr lang="en-GB" sz="1600" b="1" kern="0" dirty="0"/>
            </a:br>
            <a:r>
              <a:rPr lang="en-GB" sz="1600" kern="0" dirty="0"/>
              <a:t>1 = Gen5x8 [Gen4x16]</a:t>
            </a:r>
            <a:br>
              <a:rPr lang="en-GB" sz="1600" kern="0" dirty="0"/>
            </a:br>
            <a:r>
              <a:rPr lang="en-GB" sz="1600" kern="0" dirty="0"/>
              <a:t>3 = Gen5x8</a:t>
            </a:r>
            <a:br>
              <a:rPr lang="en-GB" sz="1600" kern="0" dirty="0"/>
            </a:br>
            <a:r>
              <a:rPr lang="en-GB" sz="1600" kern="0" dirty="0"/>
              <a:t>1 = Gen4x8</a:t>
            </a:r>
            <a:br>
              <a:rPr lang="en-GB" sz="1600" kern="0" dirty="0"/>
            </a:br>
            <a:r>
              <a:rPr lang="en-GB" sz="1400" kern="0" dirty="0"/>
              <a:t>Concurrent maintenance using HMC process</a:t>
            </a:r>
            <a:br>
              <a:rPr lang="en-GB" sz="2000" kern="0" dirty="0"/>
            </a:br>
            <a:r>
              <a:rPr lang="en-GB" sz="1600" b="1" kern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Remote I/O slots </a:t>
            </a:r>
            <a:br>
              <a:rPr lang="en-GB" sz="1600" b="1" kern="0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GB" sz="1600" kern="0" dirty="0"/>
              <a:t>1 Remote I/O drawer</a:t>
            </a:r>
            <a:br>
              <a:rPr lang="en-GB" sz="1600" kern="0" dirty="0"/>
            </a:br>
            <a:r>
              <a:rPr lang="en-GB" sz="1600" kern="0" dirty="0"/>
              <a:t>Rack only 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2D076AB-8847-4640-9717-8E66657D22CF}"/>
              </a:ext>
            </a:extLst>
          </p:cNvPr>
          <p:cNvSpPr txBox="1"/>
          <p:nvPr/>
        </p:nvSpPr>
        <p:spPr>
          <a:xfrm rot="20191319">
            <a:off x="5610559" y="1902666"/>
            <a:ext cx="8627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IBM Plex Sans" charset="0"/>
                <a:cs typeface="IBM Plex Sans" charset="0"/>
              </a:rPr>
              <a:t>OMI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0DCF8621-A62B-4A10-9073-ADF9135B028D}"/>
              </a:ext>
            </a:extLst>
          </p:cNvPr>
          <p:cNvSpPr/>
          <p:nvPr/>
        </p:nvSpPr>
        <p:spPr bwMode="auto">
          <a:xfrm>
            <a:off x="8161259" y="1981623"/>
            <a:ext cx="664582" cy="1230284"/>
          </a:xfrm>
          <a:prstGeom prst="rect">
            <a:avLst/>
          </a:prstGeom>
          <a:solidFill>
            <a:srgbClr val="4472C4"/>
          </a:solidFill>
          <a:ln w="19050">
            <a:solidFill>
              <a:schemeClr val="accent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51224CE3-752D-462F-9CD1-B60014E59138}"/>
              </a:ext>
            </a:extLst>
          </p:cNvPr>
          <p:cNvGrpSpPr/>
          <p:nvPr/>
        </p:nvGrpSpPr>
        <p:grpSpPr>
          <a:xfrm>
            <a:off x="8197635" y="2108392"/>
            <a:ext cx="591829" cy="432262"/>
            <a:chOff x="5140608" y="1238596"/>
            <a:chExt cx="591829" cy="432262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85B5045D-9B77-4460-9D40-B2A7F82E0F4A}"/>
                </a:ext>
              </a:extLst>
            </p:cNvPr>
            <p:cNvSpPr/>
            <p:nvPr/>
          </p:nvSpPr>
          <p:spPr bwMode="auto">
            <a:xfrm>
              <a:off x="5212080" y="1238596"/>
              <a:ext cx="448887" cy="432262"/>
            </a:xfrm>
            <a:prstGeom prst="rect">
              <a:avLst/>
            </a:prstGeom>
            <a:solidFill>
              <a:srgbClr val="00FFFF"/>
            </a:solidFill>
            <a:ln w="19050">
              <a:solidFill>
                <a:schemeClr val="accent2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7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2422BE99-9F33-40D7-9A1A-48E329040D3A}"/>
                </a:ext>
              </a:extLst>
            </p:cNvPr>
            <p:cNvSpPr txBox="1"/>
            <p:nvPr/>
          </p:nvSpPr>
          <p:spPr>
            <a:xfrm>
              <a:off x="5140608" y="1347005"/>
              <a:ext cx="59182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  <a:latin typeface="+mn-lt"/>
                  <a:ea typeface="IBM Plex Sans" charset="0"/>
                  <a:cs typeface="IBM Plex Sans" charset="0"/>
                </a:rPr>
                <a:t>Power10</a:t>
              </a:r>
            </a:p>
          </p:txBody>
        </p: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3E1DA4E3-2941-4FEA-93B3-15500606822B}"/>
              </a:ext>
            </a:extLst>
          </p:cNvPr>
          <p:cNvSpPr txBox="1"/>
          <p:nvPr/>
        </p:nvSpPr>
        <p:spPr>
          <a:xfrm>
            <a:off x="7883735" y="1231689"/>
            <a:ext cx="19335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kern="0" dirty="0"/>
              <a:t>- 1 socket</a:t>
            </a:r>
          </a:p>
          <a:p>
            <a:r>
              <a:rPr lang="en-GB" b="1" kern="0" dirty="0"/>
              <a:t>- 0 hop design!</a:t>
            </a:r>
            <a:endParaRPr lang="en-GB" dirty="0"/>
          </a:p>
        </p:txBody>
      </p:sp>
      <p:sp>
        <p:nvSpPr>
          <p:cNvPr id="68" name="Text Placeholder 2">
            <a:extLst>
              <a:ext uri="{FF2B5EF4-FFF2-40B4-BE49-F238E27FC236}">
                <a16:creationId xmlns:a16="http://schemas.microsoft.com/office/drawing/2014/main" id="{64A79C1A-2FE7-42CA-B5D5-40CDEFC7429C}"/>
              </a:ext>
            </a:extLst>
          </p:cNvPr>
          <p:cNvSpPr txBox="1">
            <a:spLocks/>
          </p:cNvSpPr>
          <p:nvPr/>
        </p:nvSpPr>
        <p:spPr>
          <a:xfrm>
            <a:off x="5461190" y="464201"/>
            <a:ext cx="2529444" cy="136484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lnSpc>
                <a:spcPct val="100000"/>
              </a:lnSpc>
              <a:spcBef>
                <a:spcPts val="1467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IBM Plex Sans" pitchFamily="2" charset="2"/>
              <a:buNone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228597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457195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838190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 baseline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071020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111575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6pPr>
            <a:lvl7pPr marL="2594990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7pPr>
            <a:lvl8pPr marL="3078403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8pPr>
            <a:lvl9pPr marL="3561818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9pPr>
          </a:lstStyle>
          <a:p>
            <a:r>
              <a:rPr lang="en-GB" sz="2000" b="1" kern="0" dirty="0">
                <a:solidFill>
                  <a:srgbClr val="009900"/>
                </a:solidFill>
              </a:rPr>
              <a:t>Up</a:t>
            </a:r>
            <a:r>
              <a:rPr lang="en-GB" sz="5400" b="1" kern="0" dirty="0">
                <a:solidFill>
                  <a:srgbClr val="009900"/>
                </a:solidFill>
              </a:rPr>
              <a:t>100%</a:t>
            </a:r>
            <a:br>
              <a:rPr lang="en-GB" sz="2000" b="1" kern="0" dirty="0">
                <a:solidFill>
                  <a:srgbClr val="009900"/>
                </a:solidFill>
              </a:rPr>
            </a:br>
            <a:r>
              <a:rPr lang="en-GB" sz="1800" b="1" kern="0" dirty="0">
                <a:solidFill>
                  <a:srgbClr val="009900"/>
                </a:solidFill>
              </a:rPr>
              <a:t>16/32/64/</a:t>
            </a:r>
            <a:r>
              <a:rPr lang="en-GB" sz="1800" b="1" kern="0" dirty="0">
                <a:solidFill>
                  <a:schemeClr val="bg1">
                    <a:lumMod val="75000"/>
                  </a:schemeClr>
                </a:solidFill>
              </a:rPr>
              <a:t>128</a:t>
            </a:r>
            <a:r>
              <a:rPr lang="en-GB" sz="1800" b="1" kern="0" dirty="0">
                <a:solidFill>
                  <a:srgbClr val="009900"/>
                </a:solidFill>
              </a:rPr>
              <a:t> GB</a:t>
            </a:r>
            <a:br>
              <a:rPr lang="en-GB" sz="1800" b="1" kern="0" dirty="0">
                <a:solidFill>
                  <a:srgbClr val="009900"/>
                </a:solidFill>
              </a:rPr>
            </a:br>
            <a:r>
              <a:rPr lang="en-GB" sz="1800" b="1" kern="0" dirty="0">
                <a:solidFill>
                  <a:srgbClr val="009900"/>
                </a:solidFill>
              </a:rPr>
              <a:t>8 DDIMM OMI slots</a:t>
            </a:r>
          </a:p>
        </p:txBody>
      </p:sp>
      <p:sp>
        <p:nvSpPr>
          <p:cNvPr id="70" name="Text Placeholder 2">
            <a:extLst>
              <a:ext uri="{FF2B5EF4-FFF2-40B4-BE49-F238E27FC236}">
                <a16:creationId xmlns:a16="http://schemas.microsoft.com/office/drawing/2014/main" id="{C75ACCDE-31C5-4B5D-980F-5649BD094513}"/>
              </a:ext>
            </a:extLst>
          </p:cNvPr>
          <p:cNvSpPr txBox="1">
            <a:spLocks/>
          </p:cNvSpPr>
          <p:nvPr/>
        </p:nvSpPr>
        <p:spPr>
          <a:xfrm>
            <a:off x="2985668" y="480335"/>
            <a:ext cx="2609132" cy="1245566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lnSpc>
                <a:spcPct val="100000"/>
              </a:lnSpc>
              <a:spcBef>
                <a:spcPts val="1467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IBM Plex Sans" pitchFamily="2" charset="2"/>
              <a:buNone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228597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457195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838190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 baseline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071020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111575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6pPr>
            <a:lvl7pPr marL="2594990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7pPr>
            <a:lvl8pPr marL="3078403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8pPr>
            <a:lvl9pPr marL="3561818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9pPr>
          </a:lstStyle>
          <a:p>
            <a:r>
              <a:rPr lang="en-GB" sz="2000" b="1" kern="0" dirty="0">
                <a:solidFill>
                  <a:srgbClr val="009900"/>
                </a:solidFill>
              </a:rPr>
              <a:t>Up</a:t>
            </a:r>
            <a:r>
              <a:rPr lang="en-GB" sz="5400" b="1" kern="0" dirty="0">
                <a:solidFill>
                  <a:srgbClr val="009900"/>
                </a:solidFill>
              </a:rPr>
              <a:t>37%</a:t>
            </a:r>
            <a:br>
              <a:rPr lang="en-GB" sz="5400" b="1" kern="0" dirty="0">
                <a:solidFill>
                  <a:srgbClr val="009900"/>
                </a:solidFill>
              </a:rPr>
            </a:br>
            <a:r>
              <a:rPr lang="en-GB" sz="1800" b="1" kern="0" dirty="0">
                <a:solidFill>
                  <a:srgbClr val="C00000"/>
                </a:solidFill>
              </a:rPr>
              <a:t>Max rPerf = 254</a:t>
            </a:r>
            <a:endParaRPr lang="en-GB" sz="300" kern="0" dirty="0">
              <a:solidFill>
                <a:srgbClr val="FF0000"/>
              </a:solidFill>
            </a:endParaRPr>
          </a:p>
        </p:txBody>
      </p:sp>
      <p:sp>
        <p:nvSpPr>
          <p:cNvPr id="73" name="Text Placeholder 2">
            <a:extLst>
              <a:ext uri="{FF2B5EF4-FFF2-40B4-BE49-F238E27FC236}">
                <a16:creationId xmlns:a16="http://schemas.microsoft.com/office/drawing/2014/main" id="{21C4F11B-FCA0-44FE-8F1A-E7A8768E1814}"/>
              </a:ext>
            </a:extLst>
          </p:cNvPr>
          <p:cNvSpPr txBox="1">
            <a:spLocks/>
          </p:cNvSpPr>
          <p:nvPr/>
        </p:nvSpPr>
        <p:spPr>
          <a:xfrm>
            <a:off x="7906321" y="465274"/>
            <a:ext cx="2353407" cy="826913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lnSpc>
                <a:spcPct val="100000"/>
              </a:lnSpc>
              <a:spcBef>
                <a:spcPts val="1467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IBM Plex Sans" pitchFamily="2" charset="2"/>
              <a:buNone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228597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457195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838190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 baseline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071020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111575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6pPr>
            <a:lvl7pPr marL="2594990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7pPr>
            <a:lvl8pPr marL="3078403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8pPr>
            <a:lvl9pPr marL="3561818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9pPr>
          </a:lstStyle>
          <a:p>
            <a:r>
              <a:rPr lang="en-GB" sz="2000" b="1" kern="0" dirty="0">
                <a:solidFill>
                  <a:srgbClr val="009900"/>
                </a:solidFill>
              </a:rPr>
              <a:t>Up</a:t>
            </a:r>
            <a:r>
              <a:rPr lang="en-GB" sz="5400" b="1" kern="0" dirty="0">
                <a:solidFill>
                  <a:srgbClr val="009900"/>
                </a:solidFill>
              </a:rPr>
              <a:t>100%</a:t>
            </a:r>
            <a:endParaRPr lang="en-GB" sz="6000" kern="0" dirty="0">
              <a:solidFill>
                <a:srgbClr val="009900"/>
              </a:solidFill>
            </a:endParaRPr>
          </a:p>
        </p:txBody>
      </p:sp>
      <p:sp>
        <p:nvSpPr>
          <p:cNvPr id="74" name="Text Placeholder 2">
            <a:extLst>
              <a:ext uri="{FF2B5EF4-FFF2-40B4-BE49-F238E27FC236}">
                <a16:creationId xmlns:a16="http://schemas.microsoft.com/office/drawing/2014/main" id="{A3EFE1B3-71B3-42AB-B8A9-3FF0A8B8610A}"/>
              </a:ext>
            </a:extLst>
          </p:cNvPr>
          <p:cNvSpPr txBox="1">
            <a:spLocks/>
          </p:cNvSpPr>
          <p:nvPr/>
        </p:nvSpPr>
        <p:spPr>
          <a:xfrm>
            <a:off x="10191966" y="3594569"/>
            <a:ext cx="1922618" cy="3111064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lnSpc>
                <a:spcPct val="100000"/>
              </a:lnSpc>
              <a:spcBef>
                <a:spcPts val="1467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IBM Plex Sans" pitchFamily="2" charset="2"/>
              <a:buNone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228597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457195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838190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 baseline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071020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111575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6pPr>
            <a:lvl7pPr marL="2594990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7pPr>
            <a:lvl8pPr marL="3078403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8pPr>
            <a:lvl9pPr marL="3561818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9pPr>
          </a:lstStyle>
          <a:p>
            <a:r>
              <a:rPr lang="en-GB" sz="2000" b="1" kern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HMC CR1 or CR2 or vHMC</a:t>
            </a:r>
            <a:br>
              <a:rPr lang="en-GB" sz="2000" b="1" kern="0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GB" sz="1600" kern="0" dirty="0"/>
              <a:t>- SW version 10</a:t>
            </a:r>
            <a:br>
              <a:rPr lang="en-GB" sz="1600" kern="0" dirty="0"/>
            </a:br>
            <a:r>
              <a:rPr lang="en-GB" sz="1600" kern="0" dirty="0"/>
              <a:t>- supporting P8, P9 &amp; P10</a:t>
            </a:r>
            <a:br>
              <a:rPr lang="en-GB" sz="1600" kern="0" dirty="0"/>
            </a:br>
            <a:r>
              <a:rPr lang="en-GB" sz="1600" kern="0" dirty="0"/>
              <a:t>1 x eBMC Server</a:t>
            </a:r>
            <a:br>
              <a:rPr lang="en-GB" sz="1600" kern="0" dirty="0"/>
            </a:br>
            <a:r>
              <a:rPr lang="en-GB" sz="1600" kern="0" dirty="0"/>
              <a:t>     Processor</a:t>
            </a:r>
            <a:br>
              <a:rPr lang="en-GB" sz="1600" kern="0" dirty="0"/>
            </a:br>
            <a:r>
              <a:rPr lang="en-GB" sz="1600" kern="0" dirty="0"/>
              <a:t>No upgrades from POWER9 but can move compatible</a:t>
            </a:r>
            <a:endParaRPr lang="en-GB" sz="2000" kern="0" dirty="0"/>
          </a:p>
        </p:txBody>
      </p:sp>
      <p:sp>
        <p:nvSpPr>
          <p:cNvPr id="75" name="Text Placeholder 2">
            <a:extLst>
              <a:ext uri="{FF2B5EF4-FFF2-40B4-BE49-F238E27FC236}">
                <a16:creationId xmlns:a16="http://schemas.microsoft.com/office/drawing/2014/main" id="{0048A206-D2DA-4591-A2DE-F3E233835AE4}"/>
              </a:ext>
            </a:extLst>
          </p:cNvPr>
          <p:cNvSpPr txBox="1">
            <a:spLocks/>
          </p:cNvSpPr>
          <p:nvPr/>
        </p:nvSpPr>
        <p:spPr>
          <a:xfrm>
            <a:off x="5491540" y="3588677"/>
            <a:ext cx="2210524" cy="3111064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lnSpc>
                <a:spcPct val="100000"/>
              </a:lnSpc>
              <a:spcBef>
                <a:spcPts val="1467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IBM Plex Sans" pitchFamily="2" charset="2"/>
              <a:buNone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228597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457195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838190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 baseline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071020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111575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6pPr>
            <a:lvl7pPr marL="2594990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7pPr>
            <a:lvl8pPr marL="3078403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8pPr>
            <a:lvl9pPr marL="3561818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9pPr>
          </a:lstStyle>
          <a:p>
            <a:r>
              <a:rPr lang="en-GB" sz="2000" b="1" kern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Storage Internal</a:t>
            </a:r>
            <a:br>
              <a:rPr lang="en-GB" sz="2000" b="1" kern="0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GB" sz="1600" kern="0" dirty="0"/>
              <a:t>- 16 NVMe SSD each pair assignable to a VM or VIOS</a:t>
            </a:r>
            <a:br>
              <a:rPr lang="en-GB" sz="1600" kern="0" dirty="0"/>
            </a:br>
            <a:r>
              <a:rPr lang="en-GB" sz="1600" kern="0" dirty="0"/>
              <a:t>- 0.8, 1.6, 3.2 &amp; 6.4TB</a:t>
            </a:r>
            <a:br>
              <a:rPr lang="en-GB" sz="1600" kern="0" dirty="0"/>
            </a:br>
            <a:r>
              <a:rPr lang="en-GB" sz="1600" kern="0" dirty="0"/>
              <a:t>- Total 102 TB</a:t>
            </a:r>
            <a:br>
              <a:rPr lang="en-GB" sz="1600" kern="0" dirty="0"/>
            </a:br>
            <a:r>
              <a:rPr lang="en-GB" sz="1600" kern="0" dirty="0"/>
              <a:t>- each NVMe bay</a:t>
            </a:r>
            <a:br>
              <a:rPr lang="en-GB" sz="1600" kern="0" dirty="0"/>
            </a:br>
            <a:r>
              <a:rPr lang="en-GB" sz="1600" kern="0" dirty="0"/>
              <a:t>   uses a PCIe slot</a:t>
            </a:r>
            <a:br>
              <a:rPr lang="en-GB" sz="6000" kern="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GB" sz="2000" b="1" kern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Storage External</a:t>
            </a:r>
            <a:br>
              <a:rPr lang="en-GB" sz="2000" b="1" kern="0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GB" sz="1600" kern="0" dirty="0"/>
              <a:t>Using P9 remote SAS I/O drawers</a:t>
            </a:r>
            <a:endParaRPr lang="en-GB" sz="2000" kern="0" dirty="0"/>
          </a:p>
        </p:txBody>
      </p:sp>
      <p:sp>
        <p:nvSpPr>
          <p:cNvPr id="76" name="Arrow: Right 75">
            <a:extLst>
              <a:ext uri="{FF2B5EF4-FFF2-40B4-BE49-F238E27FC236}">
                <a16:creationId xmlns:a16="http://schemas.microsoft.com/office/drawing/2014/main" id="{09397769-6686-4816-8D2D-C4EAEA0D4D26}"/>
              </a:ext>
            </a:extLst>
          </p:cNvPr>
          <p:cNvSpPr/>
          <p:nvPr/>
        </p:nvSpPr>
        <p:spPr bwMode="auto">
          <a:xfrm rot="16200000">
            <a:off x="4825822" y="4635723"/>
            <a:ext cx="586878" cy="556882"/>
          </a:xfrm>
          <a:prstGeom prst="rightArrow">
            <a:avLst/>
          </a:prstGeom>
          <a:solidFill>
            <a:schemeClr val="accent2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7" name="Arrow: Right 76">
            <a:extLst>
              <a:ext uri="{FF2B5EF4-FFF2-40B4-BE49-F238E27FC236}">
                <a16:creationId xmlns:a16="http://schemas.microsoft.com/office/drawing/2014/main" id="{AEA46865-2930-443F-9BC9-04A6D459D2DC}"/>
              </a:ext>
            </a:extLst>
          </p:cNvPr>
          <p:cNvSpPr/>
          <p:nvPr/>
        </p:nvSpPr>
        <p:spPr bwMode="auto">
          <a:xfrm rot="16200000">
            <a:off x="4425116" y="5246687"/>
            <a:ext cx="586878" cy="556882"/>
          </a:xfrm>
          <a:prstGeom prst="rightArrow">
            <a:avLst/>
          </a:prstGeom>
          <a:solidFill>
            <a:srgbClr val="009900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B40FA8D-A4E4-46AF-834B-B6DE4916E166}"/>
              </a:ext>
            </a:extLst>
          </p:cNvPr>
          <p:cNvSpPr txBox="1"/>
          <p:nvPr/>
        </p:nvSpPr>
        <p:spPr>
          <a:xfrm>
            <a:off x="8860936" y="1981384"/>
            <a:ext cx="1033729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 kern="0" dirty="0"/>
              <a:t>Single</a:t>
            </a:r>
          </a:p>
          <a:p>
            <a:r>
              <a:rPr lang="en-GB" sz="1600" b="1" kern="0" dirty="0"/>
              <a:t>Power10</a:t>
            </a:r>
          </a:p>
          <a:p>
            <a:r>
              <a:rPr lang="en-GB" sz="1600" b="1" kern="0" dirty="0"/>
              <a:t>chip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42FBA7F0-9F9A-4A65-9E3D-BC987E7C4A90}"/>
              </a:ext>
            </a:extLst>
          </p:cNvPr>
          <p:cNvSpPr txBox="1"/>
          <p:nvPr/>
        </p:nvSpPr>
        <p:spPr>
          <a:xfrm>
            <a:off x="10160001" y="6276746"/>
            <a:ext cx="186893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kern="0" dirty="0"/>
              <a:t>Oracle SE2 ready</a:t>
            </a:r>
          </a:p>
        </p:txBody>
      </p:sp>
    </p:spTree>
    <p:extLst>
      <p:ext uri="{BB962C8B-B14F-4D97-AF65-F5344CB8AC3E}">
        <p14:creationId xmlns:p14="http://schemas.microsoft.com/office/powerpoint/2010/main" val="2748495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roup 90">
            <a:extLst>
              <a:ext uri="{FF2B5EF4-FFF2-40B4-BE49-F238E27FC236}">
                <a16:creationId xmlns:a16="http://schemas.microsoft.com/office/drawing/2014/main" id="{A1B81902-0387-4DDD-BD77-AB224BFD07FA}"/>
              </a:ext>
            </a:extLst>
          </p:cNvPr>
          <p:cNvGrpSpPr/>
          <p:nvPr/>
        </p:nvGrpSpPr>
        <p:grpSpPr>
          <a:xfrm>
            <a:off x="3007403" y="1645885"/>
            <a:ext cx="2404501" cy="1823773"/>
            <a:chOff x="3007403" y="1645885"/>
            <a:chExt cx="2404501" cy="1823773"/>
          </a:xfrm>
        </p:grpSpPr>
        <p:pic>
          <p:nvPicPr>
            <p:cNvPr id="92" name="Picture 91">
              <a:extLst>
                <a:ext uri="{FF2B5EF4-FFF2-40B4-BE49-F238E27FC236}">
                  <a16:creationId xmlns:a16="http://schemas.microsoft.com/office/drawing/2014/main" id="{E2CA2E86-E537-4AE4-9B9B-6CF0EA4068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07403" y="1645885"/>
              <a:ext cx="2404501" cy="1823773"/>
            </a:xfrm>
            <a:prstGeom prst="rect">
              <a:avLst/>
            </a:prstGeom>
          </p:spPr>
        </p:pic>
        <p:pic>
          <p:nvPicPr>
            <p:cNvPr id="93" name="Picture 92">
              <a:extLst>
                <a:ext uri="{FF2B5EF4-FFF2-40B4-BE49-F238E27FC236}">
                  <a16:creationId xmlns:a16="http://schemas.microsoft.com/office/drawing/2014/main" id="{02667E87-8275-43A1-B8C9-D340466D2B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97146" y="1900432"/>
              <a:ext cx="342857" cy="152381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C6343B04-446C-4515-9456-63949DBD9E54}"/>
              </a:ext>
            </a:extLst>
          </p:cNvPr>
          <p:cNvSpPr txBox="1"/>
          <p:nvPr/>
        </p:nvSpPr>
        <p:spPr>
          <a:xfrm>
            <a:off x="8459" y="50143"/>
            <a:ext cx="2889206" cy="3508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Power10</a:t>
            </a:r>
            <a:br>
              <a:rPr lang="en-GB" sz="40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40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Scale-Out</a:t>
            </a:r>
            <a:br>
              <a:rPr lang="en-GB" sz="4000" b="1" dirty="0">
                <a:solidFill>
                  <a:srgbClr val="5AA0E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4400" b="1" dirty="0">
                <a:solidFill>
                  <a:srgbClr val="5AA0E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b="1" dirty="0">
                <a:solidFill>
                  <a:srgbClr val="5AA0E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GB" sz="4000" b="1" dirty="0">
                <a:solidFill>
                  <a:srgbClr val="5AA0E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66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S1022</a:t>
            </a:r>
            <a:endParaRPr lang="en-GB" sz="36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Technology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B4EB6BA-A49B-4D06-9173-473DD54285EC}"/>
              </a:ext>
            </a:extLst>
          </p:cNvPr>
          <p:cNvSpPr txBox="1"/>
          <p:nvPr/>
        </p:nvSpPr>
        <p:spPr>
          <a:xfrm>
            <a:off x="810956" y="6261357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>
                <a:ea typeface="IBM Plex Sans" charset="0"/>
                <a:cs typeface="IBM Plex Sans" charset="0"/>
              </a:rPr>
              <a:t>The Power of 10</a:t>
            </a:r>
          </a:p>
        </p:txBody>
      </p:sp>
      <p:pic>
        <p:nvPicPr>
          <p:cNvPr id="144" name="Picture 143">
            <a:extLst>
              <a:ext uri="{FF2B5EF4-FFF2-40B4-BE49-F238E27FC236}">
                <a16:creationId xmlns:a16="http://schemas.microsoft.com/office/drawing/2014/main" id="{492518CF-70C0-49A8-AC50-F0322FF30E8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225" y="6165755"/>
            <a:ext cx="531472" cy="514438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E5289DB3-2FFB-46C6-9512-055EC8F4B318}"/>
              </a:ext>
            </a:extLst>
          </p:cNvPr>
          <p:cNvSpPr txBox="1"/>
          <p:nvPr/>
        </p:nvSpPr>
        <p:spPr>
          <a:xfrm>
            <a:off x="252608" y="3429000"/>
            <a:ext cx="25862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400" dirty="0">
                <a:solidFill>
                  <a:schemeClr val="tx1"/>
                </a:solidFill>
                <a:latin typeface="+mn-lt"/>
                <a:ea typeface="IBM Plex Sans" charset="0"/>
                <a:cs typeface="IBM Plex Sans" charset="0"/>
              </a:rPr>
              <a:t>2U, 32 inches deep, max 70lb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0DBFE50-3482-4E70-8B73-75293E8941DF}"/>
              </a:ext>
            </a:extLst>
          </p:cNvPr>
          <p:cNvSpPr txBox="1"/>
          <p:nvPr/>
        </p:nvSpPr>
        <p:spPr>
          <a:xfrm>
            <a:off x="-17613" y="3738094"/>
            <a:ext cx="2905096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6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L1022</a:t>
            </a:r>
            <a:endParaRPr lang="en-GB" sz="36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Linux version</a:t>
            </a:r>
          </a:p>
          <a:p>
            <a:pPr algn="ctr"/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up to 25% cores running AIX or IBM 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B04FC5-575A-41BC-890F-88202B2A2D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912" y="1645885"/>
            <a:ext cx="2649141" cy="474282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AC65D755-968E-4800-9701-02EE097169DB}"/>
              </a:ext>
            </a:extLst>
          </p:cNvPr>
          <p:cNvSpPr txBox="1"/>
          <p:nvPr/>
        </p:nvSpPr>
        <p:spPr>
          <a:xfrm>
            <a:off x="1761985" y="1311105"/>
            <a:ext cx="12738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effectLst/>
                <a:ea typeface="Times New Roman" panose="02020603050405020304" pitchFamily="18" charset="0"/>
              </a:rPr>
              <a:t>9105-22A</a:t>
            </a:r>
            <a:endParaRPr lang="en-GB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5064CE9-ECD0-4F5B-872B-F1B104153755}"/>
              </a:ext>
            </a:extLst>
          </p:cNvPr>
          <p:cNvSpPr txBox="1"/>
          <p:nvPr/>
        </p:nvSpPr>
        <p:spPr>
          <a:xfrm>
            <a:off x="1530626" y="5798865"/>
            <a:ext cx="12095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effectLst/>
                <a:ea typeface="Times New Roman" panose="02020603050405020304" pitchFamily="18" charset="0"/>
              </a:rPr>
              <a:t>9786-22H</a:t>
            </a:r>
            <a:endParaRPr lang="en-GB" dirty="0"/>
          </a:p>
        </p:txBody>
      </p:sp>
      <p:pic>
        <p:nvPicPr>
          <p:cNvPr id="50" name="Picture 2">
            <a:extLst>
              <a:ext uri="{FF2B5EF4-FFF2-40B4-BE49-F238E27FC236}">
                <a16:creationId xmlns:a16="http://schemas.microsoft.com/office/drawing/2014/main" id="{0E1B0DFF-B23B-4D5D-9711-7AD24FC09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2046" y="1843094"/>
            <a:ext cx="2065866" cy="1453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B674B8D7-5C8F-4468-B0C1-7EB904EDBC3C}"/>
              </a:ext>
            </a:extLst>
          </p:cNvPr>
          <p:cNvSpPr txBox="1"/>
          <p:nvPr/>
        </p:nvSpPr>
        <p:spPr>
          <a:xfrm>
            <a:off x="2946264" y="3570249"/>
            <a:ext cx="2660385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Lower List Prices </a:t>
            </a:r>
            <a:r>
              <a:rPr lang="en-GB" dirty="0"/>
              <a:t>with higher performance = a massive saving in</a:t>
            </a:r>
            <a:br>
              <a:rPr lang="en-GB" dirty="0"/>
            </a:br>
            <a:r>
              <a:rPr lang="en-GB" b="1" dirty="0"/>
              <a:t>”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Bangs per Buck</a:t>
            </a:r>
            <a:r>
              <a:rPr lang="en-GB" b="1" dirty="0"/>
              <a:t>”</a:t>
            </a:r>
            <a:br>
              <a:rPr lang="en-GB" b="1" dirty="0"/>
            </a:br>
            <a:r>
              <a:rPr lang="en-GB" b="1" dirty="0"/>
              <a:t>  </a:t>
            </a:r>
            <a:r>
              <a:rPr lang="en-GB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€$£</a:t>
            </a:r>
            <a:br>
              <a:rPr lang="en-GB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20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Sustainable</a:t>
            </a:r>
            <a:b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dirty="0"/>
              <a:t>Less energy use over </a:t>
            </a:r>
            <a:r>
              <a:rPr lang="en-GB" sz="1600" dirty="0"/>
              <a:t>POWER9</a:t>
            </a:r>
            <a:r>
              <a:rPr lang="en-GB" dirty="0"/>
              <a:t> and Titanium power supplies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D6608772-592F-4FC6-BB32-38B5043A770D}"/>
              </a:ext>
            </a:extLst>
          </p:cNvPr>
          <p:cNvSpPr txBox="1">
            <a:spLocks/>
          </p:cNvSpPr>
          <p:nvPr/>
        </p:nvSpPr>
        <p:spPr>
          <a:xfrm>
            <a:off x="5562251" y="3570249"/>
            <a:ext cx="2210524" cy="3111064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lnSpc>
                <a:spcPct val="100000"/>
              </a:lnSpc>
              <a:spcBef>
                <a:spcPts val="1467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IBM Plex Sans" pitchFamily="2" charset="2"/>
              <a:buNone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228597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457195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838190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 baseline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071020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111575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6pPr>
            <a:lvl7pPr marL="2594990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7pPr>
            <a:lvl8pPr marL="3078403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8pPr>
            <a:lvl9pPr marL="3561818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9pPr>
          </a:lstStyle>
          <a:p>
            <a:r>
              <a:rPr lang="en-GB" sz="2000" b="1" kern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Storage Internal</a:t>
            </a:r>
            <a:br>
              <a:rPr lang="en-GB" sz="2000" b="1" kern="0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GB" sz="1600" kern="0" dirty="0"/>
              <a:t>- 8 NVMe SSD each pair assignable to a VM or VIOS</a:t>
            </a:r>
            <a:br>
              <a:rPr lang="en-GB" sz="1600" kern="0" dirty="0"/>
            </a:br>
            <a:r>
              <a:rPr lang="en-GB" sz="1600" kern="0" dirty="0"/>
              <a:t>- 0.8, 1.6, 3.2 &amp; 6.4TB</a:t>
            </a:r>
            <a:br>
              <a:rPr lang="en-GB" sz="1600" kern="0" dirty="0"/>
            </a:br>
            <a:r>
              <a:rPr lang="en-GB" sz="1600" kern="0" dirty="0"/>
              <a:t>- Total 51 TB</a:t>
            </a:r>
            <a:br>
              <a:rPr lang="en-GB" sz="1600" kern="0" dirty="0"/>
            </a:br>
            <a:r>
              <a:rPr lang="en-GB" sz="1600" kern="0" dirty="0"/>
              <a:t>- each NVMe bay</a:t>
            </a:r>
            <a:br>
              <a:rPr lang="en-GB" sz="1600" kern="0" dirty="0"/>
            </a:br>
            <a:r>
              <a:rPr lang="en-GB" sz="1600" kern="0" dirty="0"/>
              <a:t>   uses a PCIe slot</a:t>
            </a:r>
            <a:br>
              <a:rPr lang="en-GB" sz="6000" kern="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GB" sz="2000" b="1" kern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Storage External</a:t>
            </a:r>
            <a:br>
              <a:rPr lang="en-GB" sz="2000" b="1" kern="0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GB" sz="1600" kern="0" dirty="0"/>
              <a:t>Using P9 remote SAS I/O drawers</a:t>
            </a:r>
            <a:endParaRPr lang="en-GB" sz="2000" kern="0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F026A3D-C317-49A0-AD90-1D5CFBB47E62}"/>
              </a:ext>
            </a:extLst>
          </p:cNvPr>
          <p:cNvSpPr txBox="1"/>
          <p:nvPr/>
        </p:nvSpPr>
        <p:spPr>
          <a:xfrm rot="20191319">
            <a:off x="5610559" y="1902666"/>
            <a:ext cx="8627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IBM Plex Sans" charset="0"/>
                <a:cs typeface="IBM Plex Sans" charset="0"/>
              </a:rPr>
              <a:t>OMI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2534DDA-87B7-4A9B-B6C2-3D8D1FDB61C6}"/>
              </a:ext>
            </a:extLst>
          </p:cNvPr>
          <p:cNvSpPr txBox="1"/>
          <p:nvPr/>
        </p:nvSpPr>
        <p:spPr>
          <a:xfrm rot="20191319">
            <a:off x="5539092" y="2218425"/>
            <a:ext cx="22092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IBM Plex Sans" charset="0"/>
                <a:cs typeface="IBM Plex Sans" charset="0"/>
              </a:rPr>
              <a:t>4</a:t>
            </a:r>
            <a:r>
              <a:rPr lang="en-GB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IBM Plex Sans" charset="0"/>
                <a:cs typeface="IBM Plex Sans" charset="0"/>
              </a:rPr>
              <a:t> TB - 9</a:t>
            </a:r>
            <a:r>
              <a:rPr lang="en-GB" sz="24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IBM Plex Sans" charset="0"/>
                <a:cs typeface="IBM Plex Sans" charset="0"/>
              </a:rPr>
              <a:t>th</a:t>
            </a:r>
            <a:r>
              <a:rPr lang="en-GB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IBM Plex Sans" charset="0"/>
                <a:cs typeface="IBM Plex Sans" charset="0"/>
              </a:rPr>
              <a:t> Dec</a:t>
            </a:r>
            <a:endParaRPr lang="en-GB" sz="2400" b="1" baseline="30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IBM Plex Sans" charset="0"/>
              <a:cs typeface="IBM Plex Sans" charset="0"/>
            </a:endParaRPr>
          </a:p>
          <a:p>
            <a:r>
              <a:rPr lang="en-GB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IBM Plex Sans" charset="0"/>
                <a:cs typeface="IBM Plex Sans" charset="0"/>
              </a:rPr>
              <a:t>Initially=2 TB</a:t>
            </a:r>
            <a:r>
              <a:rPr lang="en-GB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IBM Plex Sans" charset="0"/>
                <a:cs typeface="IBM Plex Sans" charset="0"/>
              </a:rPr>
              <a:t> </a:t>
            </a:r>
          </a:p>
        </p:txBody>
      </p:sp>
      <p:sp>
        <p:nvSpPr>
          <p:cNvPr id="57" name="Text Placeholder 2">
            <a:extLst>
              <a:ext uri="{FF2B5EF4-FFF2-40B4-BE49-F238E27FC236}">
                <a16:creationId xmlns:a16="http://schemas.microsoft.com/office/drawing/2014/main" id="{21AB72F6-FEFD-4840-B8CC-723087DE2B8D}"/>
              </a:ext>
            </a:extLst>
          </p:cNvPr>
          <p:cNvSpPr txBox="1">
            <a:spLocks/>
          </p:cNvSpPr>
          <p:nvPr/>
        </p:nvSpPr>
        <p:spPr>
          <a:xfrm>
            <a:off x="10155895" y="299118"/>
            <a:ext cx="2184319" cy="301407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lnSpc>
                <a:spcPct val="100000"/>
              </a:lnSpc>
              <a:spcBef>
                <a:spcPts val="1467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IBM Plex Sans" pitchFamily="2" charset="2"/>
              <a:buNone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228597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457195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838190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 baseline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071020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111575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6pPr>
            <a:lvl7pPr marL="2594990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7pPr>
            <a:lvl8pPr marL="3078403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8pPr>
            <a:lvl9pPr marL="3561818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9pPr>
          </a:lstStyle>
          <a:p>
            <a:r>
              <a:rPr lang="en-GB" sz="2000" b="1" kern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CPU Options</a:t>
            </a:r>
            <a:br>
              <a:rPr lang="en-GB" sz="1800" kern="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GB" sz="1800" kern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- 2 or 4 Power10</a:t>
            </a:r>
            <a:br>
              <a:rPr lang="en-GB" sz="1800" kern="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GB" sz="1800" kern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- 1 or 2 Sockets</a:t>
            </a:r>
            <a:br>
              <a:rPr lang="en-GB" sz="1800" kern="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GB" sz="1800" kern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Upgrade 1</a:t>
            </a:r>
            <a:r>
              <a:rPr lang="en-GB" sz="1800" kern="0" dirty="0">
                <a:solidFill>
                  <a:schemeClr val="tx1">
                    <a:lumMod val="95000"/>
                    <a:lumOff val="5000"/>
                  </a:schemeClr>
                </a:solidFill>
                <a:sym typeface="Wingdings" panose="05000000000000000000" pitchFamily="2" charset="2"/>
              </a:rPr>
              <a:t></a:t>
            </a:r>
            <a:r>
              <a:rPr lang="en-GB" sz="1800" kern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br>
              <a:rPr lang="en-GB" sz="1800" kern="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GB" sz="1800" kern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</a:t>
            </a:r>
            <a:br>
              <a:rPr lang="en-GB" sz="1800" kern="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GB" sz="1800" kern="0" dirty="0">
                <a:solidFill>
                  <a:srgbClr val="009900"/>
                </a:solidFill>
              </a:rPr>
              <a:t>Chip</a:t>
            </a:r>
            <a:r>
              <a:rPr lang="en-GB" sz="1800" kern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GB" sz="1800" kern="0" dirty="0">
                <a:solidFill>
                  <a:srgbClr val="A56EFF"/>
                </a:solidFill>
              </a:rPr>
              <a:t>Server</a:t>
            </a:r>
            <a:r>
              <a:rPr lang="en-GB" sz="1800" kern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GB" sz="1800" kern="0" dirty="0">
                <a:solidFill>
                  <a:srgbClr val="FF0000"/>
                </a:solidFill>
              </a:rPr>
              <a:t>GHz</a:t>
            </a:r>
            <a:br>
              <a:rPr lang="en-GB" sz="1800" kern="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GB" sz="1800" kern="0" dirty="0">
                <a:solidFill>
                  <a:srgbClr val="009900"/>
                </a:solidFill>
              </a:rPr>
              <a:t>cores </a:t>
            </a:r>
            <a:r>
              <a:rPr lang="en-GB" sz="1800" kern="0" dirty="0">
                <a:solidFill>
                  <a:srgbClr val="A56EFF"/>
                </a:solidFill>
              </a:rPr>
              <a:t>cores</a:t>
            </a:r>
            <a:r>
              <a:rPr lang="en-GB" sz="1800" kern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br>
              <a:rPr lang="en-GB" sz="1800" kern="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GB" sz="1800" kern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en-GB" sz="1600" kern="0" dirty="0">
                <a:solidFill>
                  <a:srgbClr val="009900"/>
                </a:solidFill>
              </a:rPr>
              <a:t>10   </a:t>
            </a:r>
            <a:r>
              <a:rPr lang="en-GB" sz="1600" kern="0" dirty="0">
                <a:solidFill>
                  <a:schemeClr val="bg1">
                    <a:lumMod val="50000"/>
                  </a:schemeClr>
                </a:solidFill>
              </a:rPr>
              <a:t> - </a:t>
            </a:r>
            <a:r>
              <a:rPr lang="en-GB" sz="1600" kern="0" dirty="0">
                <a:solidFill>
                  <a:srgbClr val="009900"/>
                </a:solidFill>
              </a:rPr>
              <a:t>   </a:t>
            </a:r>
            <a:r>
              <a:rPr lang="en-GB" sz="1600" b="1" u="sng" kern="0" dirty="0">
                <a:solidFill>
                  <a:srgbClr val="A56EFF"/>
                </a:solidFill>
              </a:rPr>
              <a:t>40</a:t>
            </a:r>
            <a:r>
              <a:rPr lang="en-GB" sz="1600" kern="0" dirty="0">
                <a:solidFill>
                  <a:sysClr val="windowText" lastClr="000000"/>
                </a:solidFill>
              </a:rPr>
              <a:t>    </a:t>
            </a:r>
            <a:r>
              <a:rPr lang="en-GB" sz="1600" kern="0" dirty="0">
                <a:solidFill>
                  <a:srgbClr val="FF0000"/>
                </a:solidFill>
              </a:rPr>
              <a:t>3.9</a:t>
            </a:r>
            <a:br>
              <a:rPr lang="en-GB" sz="1600" kern="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GB" sz="1600" kern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</a:t>
            </a:r>
            <a:r>
              <a:rPr lang="en-GB" sz="1600" kern="0" dirty="0">
                <a:solidFill>
                  <a:srgbClr val="009900"/>
                </a:solidFill>
              </a:rPr>
              <a:t>8 </a:t>
            </a:r>
            <a:r>
              <a:rPr lang="en-GB" sz="1600" kern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en-GB" sz="1600" kern="0" dirty="0">
                <a:solidFill>
                  <a:schemeClr val="bg1">
                    <a:lumMod val="50000"/>
                  </a:schemeClr>
                </a:solidFill>
              </a:rPr>
              <a:t> - </a:t>
            </a:r>
            <a:r>
              <a:rPr lang="en-GB" sz="1600" kern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</a:t>
            </a:r>
            <a:r>
              <a:rPr lang="en-GB" sz="1600" kern="0" dirty="0">
                <a:solidFill>
                  <a:srgbClr val="A56EFF"/>
                </a:solidFill>
              </a:rPr>
              <a:t>32</a:t>
            </a:r>
            <a:r>
              <a:rPr lang="en-GB" sz="1600" kern="0" dirty="0">
                <a:solidFill>
                  <a:sysClr val="windowText" lastClr="000000"/>
                </a:solidFill>
              </a:rPr>
              <a:t>    </a:t>
            </a:r>
            <a:r>
              <a:rPr lang="en-GB" sz="1600" kern="0" dirty="0">
                <a:solidFill>
                  <a:srgbClr val="FF0000"/>
                </a:solidFill>
              </a:rPr>
              <a:t>4.0</a:t>
            </a:r>
            <a:br>
              <a:rPr lang="en-GB" sz="1600" kern="0" dirty="0">
                <a:solidFill>
                  <a:srgbClr val="FF6600"/>
                </a:solidFill>
              </a:rPr>
            </a:br>
            <a:r>
              <a:rPr lang="en-GB" sz="1600" kern="0" dirty="0">
                <a:solidFill>
                  <a:sysClr val="windowText" lastClr="000000"/>
                </a:solidFill>
              </a:rPr>
              <a:t>    </a:t>
            </a:r>
            <a:r>
              <a:rPr lang="en-GB" sz="1600" kern="0" dirty="0">
                <a:solidFill>
                  <a:srgbClr val="009900"/>
                </a:solidFill>
              </a:rPr>
              <a:t>6</a:t>
            </a:r>
            <a:r>
              <a:rPr lang="en-GB" sz="1600" kern="0" dirty="0">
                <a:solidFill>
                  <a:sysClr val="windowText" lastClr="000000"/>
                </a:solidFill>
              </a:rPr>
              <a:t>   </a:t>
            </a:r>
            <a:r>
              <a:rPr lang="en-GB" sz="1600" kern="0" dirty="0">
                <a:solidFill>
                  <a:schemeClr val="bg1">
                    <a:lumMod val="50000"/>
                  </a:schemeClr>
                </a:solidFill>
              </a:rPr>
              <a:t>12</a:t>
            </a:r>
            <a:r>
              <a:rPr lang="en-GB" sz="1600" kern="0" dirty="0">
                <a:solidFill>
                  <a:sysClr val="windowText" lastClr="000000"/>
                </a:solidFill>
              </a:rPr>
              <a:t>  </a:t>
            </a:r>
            <a:r>
              <a:rPr lang="en-GB" sz="1600" kern="0" dirty="0">
                <a:solidFill>
                  <a:srgbClr val="A56EFF"/>
                </a:solidFill>
              </a:rPr>
              <a:t>24</a:t>
            </a:r>
            <a:r>
              <a:rPr lang="en-GB" sz="1600" kern="0" dirty="0">
                <a:solidFill>
                  <a:sysClr val="windowText" lastClr="000000"/>
                </a:solidFill>
              </a:rPr>
              <a:t>    </a:t>
            </a:r>
            <a:r>
              <a:rPr lang="en-GB" sz="1600" kern="0" dirty="0">
                <a:solidFill>
                  <a:srgbClr val="FF0000"/>
                </a:solidFill>
              </a:rPr>
              <a:t>4.0</a:t>
            </a:r>
            <a:br>
              <a:rPr lang="en-GB" sz="1600" kern="0" dirty="0">
                <a:solidFill>
                  <a:srgbClr val="FF0000"/>
                </a:solidFill>
              </a:rPr>
            </a:br>
            <a:r>
              <a:rPr lang="en-GB" sz="1600" kern="0" dirty="0">
                <a:solidFill>
                  <a:srgbClr val="FF0000"/>
                </a:solidFill>
              </a:rPr>
              <a:t>         </a:t>
            </a:r>
            <a:r>
              <a:rPr lang="en-GB" sz="1600" kern="0" dirty="0">
                <a:solidFill>
                  <a:schemeClr val="bg1">
                    <a:lumMod val="50000"/>
                  </a:schemeClr>
                </a:solidFill>
              </a:rPr>
              <a:t>^ single socket</a:t>
            </a:r>
            <a:endParaRPr lang="en-GB" sz="1600" kern="0" dirty="0"/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12BEFC8B-B435-4744-9E10-1D250596A711}"/>
              </a:ext>
            </a:extLst>
          </p:cNvPr>
          <p:cNvSpPr txBox="1">
            <a:spLocks/>
          </p:cNvSpPr>
          <p:nvPr/>
        </p:nvSpPr>
        <p:spPr>
          <a:xfrm>
            <a:off x="5318642" y="299885"/>
            <a:ext cx="2529444" cy="366907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lnSpc>
                <a:spcPct val="100000"/>
              </a:lnSpc>
              <a:spcBef>
                <a:spcPts val="1467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IBM Plex Sans" pitchFamily="2" charset="2"/>
              <a:buNone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228597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457195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838190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 baseline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071020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111575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6pPr>
            <a:lvl7pPr marL="2594990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7pPr>
            <a:lvl8pPr marL="3078403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8pPr>
            <a:lvl9pPr marL="3561818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9pPr>
          </a:lstStyle>
          <a:p>
            <a:r>
              <a:rPr lang="en-GB" sz="2000" b="1" kern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Memory Bandwidth</a:t>
            </a:r>
            <a:endParaRPr lang="en-GB" sz="5400" b="1" kern="0" dirty="0">
              <a:solidFill>
                <a:srgbClr val="009900"/>
              </a:solidFill>
            </a:endParaRPr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316AE001-39BD-4074-A596-AD3C568E28AD}"/>
              </a:ext>
            </a:extLst>
          </p:cNvPr>
          <p:cNvSpPr txBox="1">
            <a:spLocks/>
          </p:cNvSpPr>
          <p:nvPr/>
        </p:nvSpPr>
        <p:spPr>
          <a:xfrm>
            <a:off x="5984718" y="502408"/>
            <a:ext cx="1496380" cy="366907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lnSpc>
                <a:spcPct val="100000"/>
              </a:lnSpc>
              <a:spcBef>
                <a:spcPts val="1467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IBM Plex Sans" pitchFamily="2" charset="2"/>
              <a:buNone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228597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457195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838190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 baseline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071020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111575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6pPr>
            <a:lvl7pPr marL="2594990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7pPr>
            <a:lvl8pPr marL="3078403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8pPr>
            <a:lvl9pPr marL="3561818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9pPr>
          </a:lstStyle>
          <a:p>
            <a:endParaRPr lang="en-GB" sz="2000" kern="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EB9CEFE4-D980-4EA2-91BC-44B2B6E04624}"/>
              </a:ext>
            </a:extLst>
          </p:cNvPr>
          <p:cNvSpPr txBox="1">
            <a:spLocks/>
          </p:cNvSpPr>
          <p:nvPr/>
        </p:nvSpPr>
        <p:spPr>
          <a:xfrm>
            <a:off x="5456812" y="438563"/>
            <a:ext cx="2529444" cy="136484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lnSpc>
                <a:spcPct val="100000"/>
              </a:lnSpc>
              <a:spcBef>
                <a:spcPts val="1467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IBM Plex Sans" pitchFamily="2" charset="2"/>
              <a:buNone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228597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457195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838190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 baseline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071020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111575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6pPr>
            <a:lvl7pPr marL="2594990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7pPr>
            <a:lvl8pPr marL="3078403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8pPr>
            <a:lvl9pPr marL="3561818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9pPr>
          </a:lstStyle>
          <a:p>
            <a:r>
              <a:rPr lang="en-GB" sz="2000" b="1" kern="0" dirty="0">
                <a:solidFill>
                  <a:srgbClr val="009900"/>
                </a:solidFill>
              </a:rPr>
              <a:t>Up</a:t>
            </a:r>
            <a:r>
              <a:rPr lang="en-GB" sz="5400" b="1" kern="0" dirty="0">
                <a:solidFill>
                  <a:srgbClr val="009900"/>
                </a:solidFill>
              </a:rPr>
              <a:t>100%</a:t>
            </a:r>
            <a:br>
              <a:rPr lang="en-GB" sz="2000" b="1" kern="0" dirty="0">
                <a:solidFill>
                  <a:srgbClr val="009900"/>
                </a:solidFill>
              </a:rPr>
            </a:br>
            <a:r>
              <a:rPr lang="en-GB" sz="1800" b="1" kern="0" dirty="0">
                <a:solidFill>
                  <a:srgbClr val="009900"/>
                </a:solidFill>
              </a:rPr>
              <a:t>16/32/64/</a:t>
            </a:r>
            <a:r>
              <a:rPr lang="en-GB" sz="1800" b="1" kern="0" dirty="0">
                <a:solidFill>
                  <a:schemeClr val="bg1">
                    <a:lumMod val="75000"/>
                  </a:schemeClr>
                </a:solidFill>
              </a:rPr>
              <a:t>128</a:t>
            </a:r>
            <a:r>
              <a:rPr lang="en-GB" sz="1800" b="1" kern="0" dirty="0">
                <a:solidFill>
                  <a:srgbClr val="009900"/>
                </a:solidFill>
              </a:rPr>
              <a:t> GB</a:t>
            </a:r>
            <a:br>
              <a:rPr lang="en-GB" sz="1800" b="1" kern="0" dirty="0">
                <a:solidFill>
                  <a:srgbClr val="009900"/>
                </a:solidFill>
              </a:rPr>
            </a:br>
            <a:r>
              <a:rPr lang="en-GB" sz="1800" b="1" kern="0" dirty="0">
                <a:solidFill>
                  <a:srgbClr val="009900"/>
                </a:solidFill>
              </a:rPr>
              <a:t>32 DDIMM OMI slots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7961114C-5AF1-486E-BFEC-63569DB44827}"/>
              </a:ext>
            </a:extLst>
          </p:cNvPr>
          <p:cNvSpPr txBox="1">
            <a:spLocks/>
          </p:cNvSpPr>
          <p:nvPr/>
        </p:nvSpPr>
        <p:spPr>
          <a:xfrm>
            <a:off x="2892632" y="301960"/>
            <a:ext cx="2609132" cy="41825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lnSpc>
                <a:spcPct val="100000"/>
              </a:lnSpc>
              <a:spcBef>
                <a:spcPts val="1467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IBM Plex Sans" pitchFamily="2" charset="2"/>
              <a:buNone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228597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457195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838190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 baseline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071020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111575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6pPr>
            <a:lvl7pPr marL="2594990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7pPr>
            <a:lvl8pPr marL="3078403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8pPr>
            <a:lvl9pPr marL="3561818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9pPr>
          </a:lstStyle>
          <a:p>
            <a:r>
              <a:rPr lang="en-GB" sz="2000" b="1" kern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Performance rPerf</a:t>
            </a:r>
            <a:br>
              <a:rPr lang="en-GB" sz="2000" b="1" kern="0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endParaRPr lang="en-GB" sz="300" kern="0" dirty="0">
              <a:solidFill>
                <a:srgbClr val="FF0000"/>
              </a:solidFill>
            </a:endParaRP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CE91D2A0-FE96-4AAF-BBFA-7DE0A22F234D}"/>
              </a:ext>
            </a:extLst>
          </p:cNvPr>
          <p:cNvSpPr txBox="1">
            <a:spLocks/>
          </p:cNvSpPr>
          <p:nvPr/>
        </p:nvSpPr>
        <p:spPr>
          <a:xfrm>
            <a:off x="2985668" y="480335"/>
            <a:ext cx="2609132" cy="1245566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lnSpc>
                <a:spcPct val="100000"/>
              </a:lnSpc>
              <a:spcBef>
                <a:spcPts val="1467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IBM Plex Sans" pitchFamily="2" charset="2"/>
              <a:buNone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228597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457195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838190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 baseline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071020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111575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6pPr>
            <a:lvl7pPr marL="2594990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7pPr>
            <a:lvl8pPr marL="3078403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8pPr>
            <a:lvl9pPr marL="3561818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9pPr>
          </a:lstStyle>
          <a:p>
            <a:r>
              <a:rPr lang="en-GB" sz="2000" b="1" kern="0" dirty="0">
                <a:solidFill>
                  <a:srgbClr val="009900"/>
                </a:solidFill>
              </a:rPr>
              <a:t>Up</a:t>
            </a:r>
            <a:r>
              <a:rPr lang="en-GB" sz="5400" b="1" kern="0" dirty="0">
                <a:solidFill>
                  <a:srgbClr val="009900"/>
                </a:solidFill>
              </a:rPr>
              <a:t>125%</a:t>
            </a:r>
            <a:br>
              <a:rPr lang="en-GB" sz="5400" b="1" kern="0" dirty="0">
                <a:solidFill>
                  <a:srgbClr val="009900"/>
                </a:solidFill>
              </a:rPr>
            </a:br>
            <a:r>
              <a:rPr lang="en-GB" sz="1800" b="1" kern="0" dirty="0">
                <a:solidFill>
                  <a:srgbClr val="C00000"/>
                </a:solidFill>
              </a:rPr>
              <a:t>Max rPerf = 1024</a:t>
            </a:r>
          </a:p>
          <a:p>
            <a:r>
              <a:rPr lang="en-GB" sz="1800" b="1" kern="0" dirty="0">
                <a:solidFill>
                  <a:srgbClr val="C00000"/>
                </a:solidFill>
              </a:rPr>
              <a:t>    </a:t>
            </a:r>
            <a:r>
              <a:rPr lang="en-GB" sz="4000" b="1" kern="0" dirty="0">
                <a:solidFill>
                  <a:srgbClr val="FF0000"/>
                </a:solidFill>
              </a:rPr>
              <a:t>x2.25</a:t>
            </a:r>
            <a:endParaRPr lang="en-GB" sz="300" kern="0" dirty="0">
              <a:solidFill>
                <a:srgbClr val="FF0000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95D6C563-9E2F-4E07-8083-14B4A46AC9AF}"/>
              </a:ext>
            </a:extLst>
          </p:cNvPr>
          <p:cNvSpPr/>
          <p:nvPr/>
        </p:nvSpPr>
        <p:spPr bwMode="auto">
          <a:xfrm>
            <a:off x="8161259" y="1981623"/>
            <a:ext cx="664582" cy="1230284"/>
          </a:xfrm>
          <a:prstGeom prst="rect">
            <a:avLst/>
          </a:prstGeom>
          <a:solidFill>
            <a:srgbClr val="4472C4"/>
          </a:solidFill>
          <a:ln w="19050">
            <a:solidFill>
              <a:schemeClr val="accent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B3E0E819-7815-412E-9436-9657055DDAC8}"/>
              </a:ext>
            </a:extLst>
          </p:cNvPr>
          <p:cNvSpPr/>
          <p:nvPr/>
        </p:nvSpPr>
        <p:spPr bwMode="auto">
          <a:xfrm>
            <a:off x="8924068" y="1981623"/>
            <a:ext cx="664582" cy="1230284"/>
          </a:xfrm>
          <a:prstGeom prst="rect">
            <a:avLst/>
          </a:prstGeom>
          <a:solidFill>
            <a:srgbClr val="4472C4"/>
          </a:solidFill>
          <a:ln w="19050">
            <a:solidFill>
              <a:schemeClr val="accent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DF505B2C-8553-4D2F-B7D8-5FB579B59B4E}"/>
              </a:ext>
            </a:extLst>
          </p:cNvPr>
          <p:cNvSpPr/>
          <p:nvPr/>
        </p:nvSpPr>
        <p:spPr bwMode="auto">
          <a:xfrm>
            <a:off x="8485018" y="2324523"/>
            <a:ext cx="774393" cy="574265"/>
          </a:xfrm>
          <a:prstGeom prst="rect">
            <a:avLst/>
          </a:prstGeom>
          <a:noFill/>
          <a:ln w="57150">
            <a:solidFill>
              <a:schemeClr val="accent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AB40B432-25C0-4A61-BBAD-B3CA44B38155}"/>
              </a:ext>
            </a:extLst>
          </p:cNvPr>
          <p:cNvCxnSpPr>
            <a:stCxn id="71" idx="0"/>
          </p:cNvCxnSpPr>
          <p:nvPr/>
        </p:nvCxnSpPr>
        <p:spPr bwMode="auto">
          <a:xfrm>
            <a:off x="8493550" y="2216801"/>
            <a:ext cx="691047" cy="674714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9" name="Group 68">
            <a:extLst>
              <a:ext uri="{FF2B5EF4-FFF2-40B4-BE49-F238E27FC236}">
                <a16:creationId xmlns:a16="http://schemas.microsoft.com/office/drawing/2014/main" id="{E4CDF634-1A9B-4600-94FE-79C17B18176A}"/>
              </a:ext>
            </a:extLst>
          </p:cNvPr>
          <p:cNvGrpSpPr/>
          <p:nvPr/>
        </p:nvGrpSpPr>
        <p:grpSpPr>
          <a:xfrm>
            <a:off x="8197635" y="2108392"/>
            <a:ext cx="591829" cy="432262"/>
            <a:chOff x="5140608" y="1238596"/>
            <a:chExt cx="591829" cy="432262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AB3B51D3-5D8C-4BAC-B1DA-30EF049FCA62}"/>
                </a:ext>
              </a:extLst>
            </p:cNvPr>
            <p:cNvSpPr/>
            <p:nvPr/>
          </p:nvSpPr>
          <p:spPr bwMode="auto">
            <a:xfrm>
              <a:off x="5212080" y="1238596"/>
              <a:ext cx="448887" cy="432262"/>
            </a:xfrm>
            <a:prstGeom prst="rect">
              <a:avLst/>
            </a:prstGeom>
            <a:solidFill>
              <a:srgbClr val="00FFFF"/>
            </a:solidFill>
            <a:ln w="19050">
              <a:solidFill>
                <a:schemeClr val="accent2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7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3CF7F055-292C-4DA1-98D2-2DC2909B8708}"/>
                </a:ext>
              </a:extLst>
            </p:cNvPr>
            <p:cNvSpPr txBox="1"/>
            <p:nvPr/>
          </p:nvSpPr>
          <p:spPr>
            <a:xfrm>
              <a:off x="5140608" y="1347005"/>
              <a:ext cx="59182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  <a:latin typeface="+mn-lt"/>
                  <a:ea typeface="IBM Plex Sans" charset="0"/>
                  <a:cs typeface="IBM Plex Sans" charset="0"/>
                </a:rPr>
                <a:t>Power10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72C3EBEE-1CDF-4B3B-8A58-B583CEB7F3CC}"/>
              </a:ext>
            </a:extLst>
          </p:cNvPr>
          <p:cNvGrpSpPr/>
          <p:nvPr/>
        </p:nvGrpSpPr>
        <p:grpSpPr>
          <a:xfrm>
            <a:off x="8951913" y="2667423"/>
            <a:ext cx="591829" cy="432262"/>
            <a:chOff x="5140608" y="1238596"/>
            <a:chExt cx="591829" cy="432262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C326960E-F50F-42F6-83A9-672EB0C8B904}"/>
                </a:ext>
              </a:extLst>
            </p:cNvPr>
            <p:cNvSpPr/>
            <p:nvPr/>
          </p:nvSpPr>
          <p:spPr bwMode="auto">
            <a:xfrm>
              <a:off x="5212080" y="1238596"/>
              <a:ext cx="448887" cy="432262"/>
            </a:xfrm>
            <a:prstGeom prst="rect">
              <a:avLst/>
            </a:prstGeom>
            <a:solidFill>
              <a:srgbClr val="00FFFF"/>
            </a:solidFill>
            <a:ln w="19050">
              <a:solidFill>
                <a:schemeClr val="accent2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7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02F5A138-627E-4A3C-97B9-BCE5BC00FAC1}"/>
                </a:ext>
              </a:extLst>
            </p:cNvPr>
            <p:cNvSpPr txBox="1"/>
            <p:nvPr/>
          </p:nvSpPr>
          <p:spPr>
            <a:xfrm>
              <a:off x="5140608" y="1347005"/>
              <a:ext cx="59182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  <a:latin typeface="+mn-lt"/>
                  <a:ea typeface="IBM Plex Sans" charset="0"/>
                  <a:cs typeface="IBM Plex Sans" charset="0"/>
                </a:rPr>
                <a:t>Power10</a:t>
              </a:r>
            </a:p>
          </p:txBody>
        </p:sp>
      </p:grp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62617DA2-5913-4528-95F5-70984524231A}"/>
              </a:ext>
            </a:extLst>
          </p:cNvPr>
          <p:cNvCxnSpPr>
            <a:cxnSpLocks/>
          </p:cNvCxnSpPr>
          <p:nvPr/>
        </p:nvCxnSpPr>
        <p:spPr bwMode="auto">
          <a:xfrm flipV="1">
            <a:off x="8632469" y="2432245"/>
            <a:ext cx="472223" cy="358134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77" name="Group 76">
            <a:extLst>
              <a:ext uri="{FF2B5EF4-FFF2-40B4-BE49-F238E27FC236}">
                <a16:creationId xmlns:a16="http://schemas.microsoft.com/office/drawing/2014/main" id="{5B7A6A12-8C8E-43E8-9C65-04AAAF3D11A6}"/>
              </a:ext>
            </a:extLst>
          </p:cNvPr>
          <p:cNvGrpSpPr/>
          <p:nvPr/>
        </p:nvGrpSpPr>
        <p:grpSpPr>
          <a:xfrm>
            <a:off x="8960444" y="2108392"/>
            <a:ext cx="591829" cy="432262"/>
            <a:chOff x="5140608" y="1238596"/>
            <a:chExt cx="591829" cy="432262"/>
          </a:xfrm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7590D992-48F8-467F-8CAE-FD2EA86E6519}"/>
                </a:ext>
              </a:extLst>
            </p:cNvPr>
            <p:cNvSpPr/>
            <p:nvPr/>
          </p:nvSpPr>
          <p:spPr bwMode="auto">
            <a:xfrm>
              <a:off x="5212080" y="1238596"/>
              <a:ext cx="448887" cy="432262"/>
            </a:xfrm>
            <a:prstGeom prst="rect">
              <a:avLst/>
            </a:prstGeom>
            <a:solidFill>
              <a:srgbClr val="00FFFF"/>
            </a:solidFill>
            <a:ln w="19050">
              <a:solidFill>
                <a:schemeClr val="accent2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7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AC4DD361-A626-411C-8137-954CE7FD486D}"/>
                </a:ext>
              </a:extLst>
            </p:cNvPr>
            <p:cNvSpPr txBox="1"/>
            <p:nvPr/>
          </p:nvSpPr>
          <p:spPr>
            <a:xfrm>
              <a:off x="5140608" y="1347005"/>
              <a:ext cx="59182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  <a:latin typeface="+mn-lt"/>
                  <a:ea typeface="IBM Plex Sans" charset="0"/>
                  <a:cs typeface="IBM Plex Sans" charset="0"/>
                </a:rPr>
                <a:t>Power10</a:t>
              </a: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3D54CE88-973A-4FEC-871A-D5053324DB86}"/>
              </a:ext>
            </a:extLst>
          </p:cNvPr>
          <p:cNvGrpSpPr/>
          <p:nvPr/>
        </p:nvGrpSpPr>
        <p:grpSpPr>
          <a:xfrm>
            <a:off x="8189104" y="2667423"/>
            <a:ext cx="591829" cy="432262"/>
            <a:chOff x="5140608" y="1238596"/>
            <a:chExt cx="591829" cy="432262"/>
          </a:xfrm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CB0359EF-7AE5-4EF4-A18A-851667223508}"/>
                </a:ext>
              </a:extLst>
            </p:cNvPr>
            <p:cNvSpPr/>
            <p:nvPr/>
          </p:nvSpPr>
          <p:spPr bwMode="auto">
            <a:xfrm>
              <a:off x="5212080" y="1238596"/>
              <a:ext cx="448887" cy="432262"/>
            </a:xfrm>
            <a:prstGeom prst="rect">
              <a:avLst/>
            </a:prstGeom>
            <a:solidFill>
              <a:srgbClr val="00FFFF"/>
            </a:solidFill>
            <a:ln w="19050">
              <a:solidFill>
                <a:schemeClr val="accent2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7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B5479111-36DF-44C2-B1A3-5B1B6BED2FBE}"/>
                </a:ext>
              </a:extLst>
            </p:cNvPr>
            <p:cNvSpPr txBox="1"/>
            <p:nvPr/>
          </p:nvSpPr>
          <p:spPr>
            <a:xfrm>
              <a:off x="5140608" y="1347005"/>
              <a:ext cx="59182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  <a:latin typeface="+mn-lt"/>
                  <a:ea typeface="IBM Plex Sans" charset="0"/>
                  <a:cs typeface="IBM Plex Sans" charset="0"/>
                </a:rPr>
                <a:t>Power10</a:t>
              </a:r>
            </a:p>
          </p:txBody>
        </p: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3241A2BE-E60B-49FC-A5F6-EF7E175E6DA6}"/>
              </a:ext>
            </a:extLst>
          </p:cNvPr>
          <p:cNvSpPr txBox="1"/>
          <p:nvPr/>
        </p:nvSpPr>
        <p:spPr>
          <a:xfrm>
            <a:off x="7883735" y="1231689"/>
            <a:ext cx="19335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kern="0" dirty="0"/>
              <a:t>- 1 or 2 sockets</a:t>
            </a:r>
          </a:p>
          <a:p>
            <a:r>
              <a:rPr lang="en-GB" b="1" kern="0" dirty="0"/>
              <a:t>- 1 hop design</a:t>
            </a:r>
            <a:endParaRPr lang="en-GB" dirty="0"/>
          </a:p>
        </p:txBody>
      </p:sp>
      <p:sp>
        <p:nvSpPr>
          <p:cNvPr id="84" name="Text Placeholder 2">
            <a:extLst>
              <a:ext uri="{FF2B5EF4-FFF2-40B4-BE49-F238E27FC236}">
                <a16:creationId xmlns:a16="http://schemas.microsoft.com/office/drawing/2014/main" id="{93966AD6-88F0-4CA5-9CD4-E62AB75AA01F}"/>
              </a:ext>
            </a:extLst>
          </p:cNvPr>
          <p:cNvSpPr txBox="1">
            <a:spLocks/>
          </p:cNvSpPr>
          <p:nvPr/>
        </p:nvSpPr>
        <p:spPr>
          <a:xfrm>
            <a:off x="7821546" y="303351"/>
            <a:ext cx="2353407" cy="363442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lnSpc>
                <a:spcPct val="100000"/>
              </a:lnSpc>
              <a:spcBef>
                <a:spcPts val="1467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IBM Plex Sans" pitchFamily="2" charset="2"/>
              <a:buNone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228597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457195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838190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 baseline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071020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111575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6pPr>
            <a:lvl7pPr marL="2594990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7pPr>
            <a:lvl8pPr marL="3078403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8pPr>
            <a:lvl9pPr marL="3561818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9pPr>
          </a:lstStyle>
          <a:p>
            <a:r>
              <a:rPr lang="en-GB" sz="2000" b="1" kern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SMP Fabric GB/s</a:t>
            </a:r>
            <a:endParaRPr lang="en-GB" sz="6000" kern="0" dirty="0">
              <a:solidFill>
                <a:srgbClr val="009900"/>
              </a:solidFill>
            </a:endParaRPr>
          </a:p>
        </p:txBody>
      </p:sp>
      <p:sp>
        <p:nvSpPr>
          <p:cNvPr id="85" name="Text Placeholder 2">
            <a:extLst>
              <a:ext uri="{FF2B5EF4-FFF2-40B4-BE49-F238E27FC236}">
                <a16:creationId xmlns:a16="http://schemas.microsoft.com/office/drawing/2014/main" id="{1C585305-20E5-4E69-813F-AC5F93D235FE}"/>
              </a:ext>
            </a:extLst>
          </p:cNvPr>
          <p:cNvSpPr txBox="1">
            <a:spLocks/>
          </p:cNvSpPr>
          <p:nvPr/>
        </p:nvSpPr>
        <p:spPr>
          <a:xfrm>
            <a:off x="9106976" y="359286"/>
            <a:ext cx="787689" cy="41121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lnSpc>
                <a:spcPct val="100000"/>
              </a:lnSpc>
              <a:spcBef>
                <a:spcPts val="1467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IBM Plex Sans" pitchFamily="2" charset="2"/>
              <a:buNone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228597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457195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838190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 baseline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071020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111575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6pPr>
            <a:lvl7pPr marL="2594990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7pPr>
            <a:lvl8pPr marL="3078403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8pPr>
            <a:lvl9pPr marL="3561818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9pPr>
          </a:lstStyle>
          <a:p>
            <a:endParaRPr lang="en-GB" sz="6000" kern="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6" name="Text Placeholder 2">
            <a:extLst>
              <a:ext uri="{FF2B5EF4-FFF2-40B4-BE49-F238E27FC236}">
                <a16:creationId xmlns:a16="http://schemas.microsoft.com/office/drawing/2014/main" id="{71BD0B7E-27FE-4D6F-9B58-24F4408846EC}"/>
              </a:ext>
            </a:extLst>
          </p:cNvPr>
          <p:cNvSpPr txBox="1">
            <a:spLocks/>
          </p:cNvSpPr>
          <p:nvPr/>
        </p:nvSpPr>
        <p:spPr>
          <a:xfrm>
            <a:off x="7906321" y="465274"/>
            <a:ext cx="2353407" cy="826913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lnSpc>
                <a:spcPct val="100000"/>
              </a:lnSpc>
              <a:spcBef>
                <a:spcPts val="1467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IBM Plex Sans" pitchFamily="2" charset="2"/>
              <a:buNone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228597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457195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838190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 baseline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071020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111575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6pPr>
            <a:lvl7pPr marL="2594990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7pPr>
            <a:lvl8pPr marL="3078403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8pPr>
            <a:lvl9pPr marL="3561818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9pPr>
          </a:lstStyle>
          <a:p>
            <a:r>
              <a:rPr lang="en-GB" sz="2000" b="1" kern="0" dirty="0">
                <a:solidFill>
                  <a:srgbClr val="009900"/>
                </a:solidFill>
              </a:rPr>
              <a:t>Up</a:t>
            </a:r>
            <a:r>
              <a:rPr lang="en-GB" sz="5400" b="1" kern="0" dirty="0">
                <a:solidFill>
                  <a:srgbClr val="009900"/>
                </a:solidFill>
              </a:rPr>
              <a:t>100%</a:t>
            </a:r>
            <a:endParaRPr lang="en-GB" sz="6000" kern="0" dirty="0">
              <a:solidFill>
                <a:srgbClr val="009900"/>
              </a:solidFill>
            </a:endParaRPr>
          </a:p>
        </p:txBody>
      </p:sp>
      <p:sp>
        <p:nvSpPr>
          <p:cNvPr id="87" name="Text Placeholder 2">
            <a:extLst>
              <a:ext uri="{FF2B5EF4-FFF2-40B4-BE49-F238E27FC236}">
                <a16:creationId xmlns:a16="http://schemas.microsoft.com/office/drawing/2014/main" id="{66D3C476-0797-4A1E-95BB-8A50CA72DB5B}"/>
              </a:ext>
            </a:extLst>
          </p:cNvPr>
          <p:cNvSpPr txBox="1">
            <a:spLocks/>
          </p:cNvSpPr>
          <p:nvPr/>
        </p:nvSpPr>
        <p:spPr>
          <a:xfrm>
            <a:off x="7920811" y="3570249"/>
            <a:ext cx="2353407" cy="3080789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lnSpc>
                <a:spcPct val="100000"/>
              </a:lnSpc>
              <a:spcBef>
                <a:spcPts val="1467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IBM Plex Sans" pitchFamily="2" charset="2"/>
              <a:buNone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228597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457195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838190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 baseline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071020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111575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6pPr>
            <a:lvl7pPr marL="2594990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7pPr>
            <a:lvl8pPr marL="3078403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8pPr>
            <a:lvl9pPr marL="3561818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9pPr>
          </a:lstStyle>
          <a:p>
            <a:r>
              <a:rPr lang="en-GB" sz="2000" b="1" kern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PCIe Gen5 Adapters slots</a:t>
            </a:r>
            <a:br>
              <a:rPr lang="en-GB" sz="2000" b="1" kern="0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GB" sz="1400" b="1" kern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Supporting Gen4 &amp; 3</a:t>
            </a:r>
            <a:br>
              <a:rPr lang="en-GB" sz="1400" b="1" kern="0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GB" sz="1800" b="1" kern="0" dirty="0"/>
              <a:t>Total 10 PCIe slots </a:t>
            </a:r>
            <a:br>
              <a:rPr lang="en-GB" sz="1600" b="1" kern="0" dirty="0"/>
            </a:br>
            <a:r>
              <a:rPr lang="en-GB" sz="1600" kern="0" dirty="0"/>
              <a:t>4 = Gen5x8 [Gen4x16]</a:t>
            </a:r>
            <a:br>
              <a:rPr lang="en-GB" sz="1600" kern="0" dirty="0"/>
            </a:br>
            <a:r>
              <a:rPr lang="en-GB" sz="1600" kern="0" dirty="0"/>
              <a:t>4 = Gen5x8</a:t>
            </a:r>
            <a:br>
              <a:rPr lang="en-GB" sz="1600" kern="0" dirty="0"/>
            </a:br>
            <a:r>
              <a:rPr lang="en-GB" sz="1600" kern="0" dirty="0"/>
              <a:t>2 = Gen4x8</a:t>
            </a:r>
            <a:br>
              <a:rPr lang="en-GB" sz="1600" kern="0" dirty="0"/>
            </a:br>
            <a:r>
              <a:rPr lang="en-GB" sz="1400" kern="0" dirty="0"/>
              <a:t>Concurrent maintenance using HMC process</a:t>
            </a:r>
            <a:br>
              <a:rPr lang="en-GB" sz="1400" kern="0" dirty="0"/>
            </a:br>
            <a:r>
              <a:rPr lang="en-GB" sz="1400" b="1" kern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Remote I/O slots </a:t>
            </a:r>
            <a:br>
              <a:rPr lang="en-GB" sz="1400" b="1" kern="0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pl-PL" sz="1400" kern="0" dirty="0"/>
              <a:t>2 Remote PCIe I/O drawer</a:t>
            </a:r>
            <a:endParaRPr lang="en-GB" sz="2000" kern="0" dirty="0"/>
          </a:p>
        </p:txBody>
      </p:sp>
      <p:sp>
        <p:nvSpPr>
          <p:cNvPr id="88" name="Text Placeholder 2">
            <a:extLst>
              <a:ext uri="{FF2B5EF4-FFF2-40B4-BE49-F238E27FC236}">
                <a16:creationId xmlns:a16="http://schemas.microsoft.com/office/drawing/2014/main" id="{75D94964-565B-4F06-BA5A-EE8726ADC182}"/>
              </a:ext>
            </a:extLst>
          </p:cNvPr>
          <p:cNvSpPr txBox="1">
            <a:spLocks/>
          </p:cNvSpPr>
          <p:nvPr/>
        </p:nvSpPr>
        <p:spPr>
          <a:xfrm>
            <a:off x="10260923" y="3555111"/>
            <a:ext cx="1922618" cy="3111064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lnSpc>
                <a:spcPct val="100000"/>
              </a:lnSpc>
              <a:spcBef>
                <a:spcPts val="1467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IBM Plex Sans" pitchFamily="2" charset="2"/>
              <a:buNone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228597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457195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838190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67" b="0" i="0" baseline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071020" indent="-23164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67" b="0" i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111575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6pPr>
            <a:lvl7pPr marL="2594990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7pPr>
            <a:lvl8pPr marL="3078403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8pPr>
            <a:lvl9pPr marL="3561818" indent="-1728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92">
                <a:solidFill>
                  <a:schemeClr val="bg1"/>
                </a:solidFill>
                <a:latin typeface="IBM Plex Sans" charset="0"/>
              </a:defRPr>
            </a:lvl9pPr>
          </a:lstStyle>
          <a:p>
            <a:r>
              <a:rPr lang="en-GB" sz="2000" b="1" kern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HMC CR1 or CR2 or vHMC</a:t>
            </a:r>
            <a:br>
              <a:rPr lang="en-GB" sz="2000" b="1" kern="0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GB" sz="1600" kern="0" dirty="0"/>
              <a:t>- SW version 10</a:t>
            </a:r>
            <a:br>
              <a:rPr lang="en-GB" sz="1600" kern="0" dirty="0"/>
            </a:br>
            <a:r>
              <a:rPr lang="en-GB" sz="1600" kern="0" dirty="0"/>
              <a:t>- supporting P8, P9 &amp; P10</a:t>
            </a:r>
            <a:br>
              <a:rPr lang="en-GB" sz="1600" kern="0" dirty="0"/>
            </a:br>
            <a:r>
              <a:rPr lang="en-GB" sz="1600" kern="0" dirty="0"/>
              <a:t>1 x eBMC Server</a:t>
            </a:r>
            <a:br>
              <a:rPr lang="en-GB" sz="1600" kern="0" dirty="0"/>
            </a:br>
            <a:r>
              <a:rPr lang="en-GB" sz="1600" kern="0" dirty="0"/>
              <a:t>     Processor</a:t>
            </a:r>
            <a:br>
              <a:rPr lang="en-GB" sz="1600" kern="0" dirty="0"/>
            </a:br>
            <a:r>
              <a:rPr lang="en-GB" sz="1600" kern="0" dirty="0"/>
              <a:t>No upgrades from POWER9 but can move compatible adapters</a:t>
            </a:r>
            <a:endParaRPr lang="en-GB" sz="2000" kern="0" dirty="0"/>
          </a:p>
        </p:txBody>
      </p:sp>
      <p:sp>
        <p:nvSpPr>
          <p:cNvPr id="89" name="Arrow: Right 88">
            <a:extLst>
              <a:ext uri="{FF2B5EF4-FFF2-40B4-BE49-F238E27FC236}">
                <a16:creationId xmlns:a16="http://schemas.microsoft.com/office/drawing/2014/main" id="{FB0E0240-7D33-4CF3-AF9E-0E68E5983BDA}"/>
              </a:ext>
            </a:extLst>
          </p:cNvPr>
          <p:cNvSpPr/>
          <p:nvPr/>
        </p:nvSpPr>
        <p:spPr bwMode="auto">
          <a:xfrm rot="16200000">
            <a:off x="4825822" y="4635723"/>
            <a:ext cx="586878" cy="556882"/>
          </a:xfrm>
          <a:prstGeom prst="rightArrow">
            <a:avLst/>
          </a:prstGeom>
          <a:solidFill>
            <a:schemeClr val="accent2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0" name="Arrow: Right 89">
            <a:extLst>
              <a:ext uri="{FF2B5EF4-FFF2-40B4-BE49-F238E27FC236}">
                <a16:creationId xmlns:a16="http://schemas.microsoft.com/office/drawing/2014/main" id="{F71E8B67-2EDF-4E6E-90EB-E18B70F9AE20}"/>
              </a:ext>
            </a:extLst>
          </p:cNvPr>
          <p:cNvSpPr/>
          <p:nvPr/>
        </p:nvSpPr>
        <p:spPr bwMode="auto">
          <a:xfrm rot="16200000">
            <a:off x="4425116" y="5246687"/>
            <a:ext cx="586878" cy="556882"/>
          </a:xfrm>
          <a:prstGeom prst="rightArrow">
            <a:avLst/>
          </a:prstGeom>
          <a:solidFill>
            <a:srgbClr val="009900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82435140"/>
      </p:ext>
    </p:extLst>
  </p:cSld>
  <p:clrMapOvr>
    <a:masterClrMapping/>
  </p:clrMapOvr>
</p:sld>
</file>

<file path=ppt/theme/theme1.xml><?xml version="1.0" encoding="utf-8"?>
<a:theme xmlns:a="http://schemas.openxmlformats.org/drawingml/2006/main" name="IBM 2020 Master template (white background)">
  <a:themeElements>
    <a:clrScheme name="Custom 3">
      <a:dk1>
        <a:srgbClr val="FFFFFF"/>
      </a:dk1>
      <a:lt1>
        <a:srgbClr val="000000"/>
      </a:lt1>
      <a:dk2>
        <a:srgbClr val="525252"/>
      </a:dk2>
      <a:lt2>
        <a:srgbClr val="F4F4F4"/>
      </a:lt2>
      <a:accent1>
        <a:srgbClr val="0F62FE"/>
      </a:accent1>
      <a:accent2>
        <a:srgbClr val="002D9C"/>
      </a:accent2>
      <a:accent3>
        <a:srgbClr val="D12771"/>
      </a:accent3>
      <a:accent4>
        <a:srgbClr val="8A3FFC"/>
      </a:accent4>
      <a:accent5>
        <a:srgbClr val="007D79"/>
      </a:accent5>
      <a:accent6>
        <a:srgbClr val="697077"/>
      </a:accent6>
      <a:hlink>
        <a:srgbClr val="4589FF"/>
      </a:hlink>
      <a:folHlink>
        <a:srgbClr val="6F6F6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 w="19050">
          <a:solidFill>
            <a:schemeClr val="accent2"/>
          </a:solidFill>
          <a:headEnd type="none" w="med" len="med"/>
          <a:tailEnd type="none" w="med" len="med"/>
        </a:ln>
        <a:effectLst/>
      </a:spPr>
      <a:bodyPr vert="horz" wrap="square" lIns="36000" tIns="36000" rIns="36000" bIns="3600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dirty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  <a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a:style>
    </a:spDef>
    <a:lnDef>
      <a:spPr bwMode="auto">
        <a:ln w="19050">
          <a:solidFill>
            <a:schemeClr val="tx1"/>
          </a:solidFill>
          <a:headEnd type="none" w="med" len="med"/>
          <a:tailEnd type="none" w="med" len="med"/>
        </a:ln>
        <a:effectLst/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1400" dirty="0" smtClean="0">
            <a:solidFill>
              <a:schemeClr val="tx1"/>
            </a:solidFill>
            <a:latin typeface="+mn-lt"/>
            <a:ea typeface="IBM Plex Sans" charset="0"/>
            <a:cs typeface="IBM Plex Sans" charset="0"/>
          </a:defRPr>
        </a:defPPr>
      </a:lstStyle>
    </a:txDef>
  </a:objectDefaults>
  <a:extraClrSchemeLst/>
  <a:custClrLst>
    <a:custClr name="Magenta 100">
      <a:srgbClr val="2A0A18"/>
    </a:custClr>
    <a:custClr name="Magenta 90">
      <a:srgbClr val="510224"/>
    </a:custClr>
    <a:custClr name="Magenta 80">
      <a:srgbClr val="740937"/>
    </a:custClr>
    <a:custClr name="Magenta 70">
      <a:srgbClr val="9F1853"/>
    </a:custClr>
    <a:custClr name="Magenta 60">
      <a:srgbClr val="D12771"/>
    </a:custClr>
    <a:custClr name="Magenta 50">
      <a:srgbClr val="EE5396"/>
    </a:custClr>
    <a:custClr name="Magenta 40">
      <a:srgbClr val="FF7EB6"/>
    </a:custClr>
    <a:custClr name="Magenta 30">
      <a:srgbClr val="FFAFD2"/>
    </a:custClr>
    <a:custClr name="Magenta 20">
      <a:srgbClr val="FFD6E8"/>
    </a:custClr>
    <a:custClr name="Magenta 10">
      <a:srgbClr val="FFF0F7"/>
    </a:custClr>
    <a:custClr name="Purple 100">
      <a:srgbClr val="1C0F30"/>
    </a:custClr>
    <a:custClr name="Purple 90">
      <a:srgbClr val="31135E"/>
    </a:custClr>
    <a:custClr name="Purple 80">
      <a:srgbClr val="491D8B"/>
    </a:custClr>
    <a:custClr name="Purple 70">
      <a:srgbClr val="6929C4"/>
    </a:custClr>
    <a:custClr name="Purple 60">
      <a:srgbClr val="8A3FFC"/>
    </a:custClr>
    <a:custClr name="Purple 50">
      <a:srgbClr val="A56EFF"/>
    </a:custClr>
    <a:custClr name="Purple 40">
      <a:srgbClr val="BE95FF"/>
    </a:custClr>
    <a:custClr name="Purple 30">
      <a:srgbClr val="D4BBFF"/>
    </a:custClr>
    <a:custClr name="Purple 20">
      <a:srgbClr val="E8DAFF"/>
    </a:custClr>
    <a:custClr name="Purple 10">
      <a:srgbClr val="F6F2FF"/>
    </a:custClr>
    <a:custClr name="Blue 100">
      <a:srgbClr val="001141"/>
    </a:custClr>
    <a:custClr name="Blue 90">
      <a:srgbClr val="001D6C"/>
    </a:custClr>
    <a:custClr name="Blue 80">
      <a:srgbClr val="002D9C"/>
    </a:custClr>
    <a:custClr name="Blue 70">
      <a:srgbClr val="0043CE"/>
    </a:custClr>
    <a:custClr name="Blue 60">
      <a:srgbClr val="0F62FE"/>
    </a:custClr>
    <a:custClr name="Blue 50">
      <a:srgbClr val="4589FF"/>
    </a:custClr>
    <a:custClr name="Blue 40">
      <a:srgbClr val="78A9FF"/>
    </a:custClr>
    <a:custClr name="Blue 30">
      <a:srgbClr val="A6C8FF"/>
    </a:custClr>
    <a:custClr name="Blue 20">
      <a:srgbClr val="D0E2FF"/>
    </a:custClr>
    <a:custClr name="Blue 10">
      <a:srgbClr val="EDF5FF"/>
    </a:custClr>
    <a:custClr name="Teal 100">
      <a:srgbClr val="081A1C"/>
    </a:custClr>
    <a:custClr name="Teal 90">
      <a:srgbClr val="022B30"/>
    </a:custClr>
    <a:custClr name="Teal 80">
      <a:srgbClr val="004548"/>
    </a:custClr>
    <a:custClr name="Teal 70">
      <a:srgbClr val="005D5D"/>
    </a:custClr>
    <a:custClr name="Teal 60">
      <a:srgbClr val="007D79"/>
    </a:custClr>
    <a:custClr name="Teal 50">
      <a:srgbClr val="009C98"/>
    </a:custClr>
    <a:custClr name="Teal 40">
      <a:srgbClr val="08BDBA"/>
    </a:custClr>
    <a:custClr name="Teal 30">
      <a:srgbClr val="3DDBD9"/>
    </a:custClr>
    <a:custClr name="Teal 20">
      <a:srgbClr val="9EF0F0"/>
    </a:custClr>
    <a:custClr name="Teal 10">
      <a:srgbClr val="D9FBFB"/>
    </a:custClr>
    <a:custClr name="Gray 100">
      <a:srgbClr val="161616"/>
    </a:custClr>
    <a:custClr name="Gray 90">
      <a:srgbClr val="262626"/>
    </a:custClr>
    <a:custClr name="Gray 80">
      <a:srgbClr val="393939"/>
    </a:custClr>
    <a:custClr name="Gray 70">
      <a:srgbClr val="525252"/>
    </a:custClr>
    <a:custClr name="Gray 60">
      <a:srgbClr val="6F6F6F"/>
    </a:custClr>
    <a:custClr name="Gray 50">
      <a:srgbClr val="8D8D8D"/>
    </a:custClr>
    <a:custClr name="Gray 40">
      <a:srgbClr val="A8A8A8"/>
    </a:custClr>
    <a:custClr name="Gray 30">
      <a:srgbClr val="C6C6C6"/>
    </a:custClr>
    <a:custClr name="Gray 20">
      <a:srgbClr val="E0E0E0"/>
    </a:custClr>
    <a:custClr name="Gray 10">
      <a:srgbClr val="F4F4F4"/>
    </a:custClr>
  </a:custClrLst>
  <a:extLst>
    <a:ext uri="{05A4C25C-085E-4340-85A3-A5531E510DB2}">
      <thm15:themeFamily xmlns:thm15="http://schemas.microsoft.com/office/thememl/2012/main" name="IBM_Presentation_Enablement_Template_Arial_2021-Mar-01" id="{1A565672-DFC6-C94C-A613-015F0235D994}" vid="{5B0CDC82-2F34-0D46-BF8D-C4B83EE43B2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32203</TotalTime>
  <Words>2898</Words>
  <Application>Microsoft Office PowerPoint</Application>
  <PresentationFormat>Widescreen</PresentationFormat>
  <Paragraphs>311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IBM Plex Sans</vt:lpstr>
      <vt:lpstr>IBM 2020 Master template (white background)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Nigel Griffiths</dc:creator>
  <cp:lastModifiedBy>Nigel Griffiths</cp:lastModifiedBy>
  <cp:revision>442</cp:revision>
  <cp:lastPrinted>2020-12-09T13:12:25Z</cp:lastPrinted>
  <dcterms:created xsi:type="dcterms:W3CDTF">2020-12-08T17:02:02Z</dcterms:created>
  <dcterms:modified xsi:type="dcterms:W3CDTF">2022-09-05T20:24:07Z</dcterms:modified>
</cp:coreProperties>
</file>