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61" r:id="rId1"/>
  </p:sldMasterIdLst>
  <p:notesMasterIdLst>
    <p:notesMasterId r:id="rId7"/>
  </p:notesMasterIdLst>
  <p:handoutMasterIdLst>
    <p:handoutMasterId r:id="rId8"/>
  </p:handoutMasterIdLst>
  <p:sldIdLst>
    <p:sldId id="276" r:id="rId2"/>
    <p:sldId id="407" r:id="rId3"/>
    <p:sldId id="410" r:id="rId4"/>
    <p:sldId id="411" r:id="rId5"/>
    <p:sldId id="412" r:id="rId6"/>
  </p:sldIdLst>
  <p:sldSz cx="9144000" cy="514826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680"/>
    <a:srgbClr val="4D5F7B"/>
    <a:srgbClr val="D9D9D9"/>
    <a:srgbClr val="A7BFE6"/>
    <a:srgbClr val="BFBFBF"/>
    <a:srgbClr val="7CCD10"/>
    <a:srgbClr val="E7EFD3"/>
    <a:srgbClr val="0061C2"/>
    <a:srgbClr val="C2D5E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27" autoAdjust="0"/>
  </p:normalViewPr>
  <p:slideViewPr>
    <p:cSldViewPr>
      <p:cViewPr varScale="1">
        <p:scale>
          <a:sx n="133" d="100"/>
          <a:sy n="133" d="100"/>
        </p:scale>
        <p:origin x="186" y="126"/>
      </p:cViewPr>
      <p:guideLst>
        <p:guide orient="horz" pos="16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F824E9-DF77-C144-81F1-6E250A07CBF3}" type="datetime1">
              <a:rPr lang="en-US" smtClean="0"/>
              <a:t>2/22/2022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Footnote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636D1EB-FA2F-4E46-8DD0-5812A077A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1792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ED75455-DD45-3F40-89D3-E20034D929AF}" type="datetime1">
              <a:rPr lang="en-US" smtClean="0"/>
              <a:t>2/22/2022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60375" y="720725"/>
            <a:ext cx="639445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r>
              <a:rPr lang="en-US"/>
              <a:t>Footnote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41AD25C-5F99-E04E-BABE-3E27D4CF4E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4769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Footnote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1AD25C-5F99-E04E-BABE-3E27D4CF4EB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73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19600" y="1583531"/>
            <a:ext cx="4343400" cy="990600"/>
          </a:xfrm>
        </p:spPr>
        <p:txBody>
          <a:bodyPr anchor="b"/>
          <a:lstStyle>
            <a:lvl1pPr algn="l">
              <a:lnSpc>
                <a:spcPct val="90000"/>
              </a:lnSpc>
              <a:defRPr sz="1800">
                <a:solidFill>
                  <a:schemeClr val="tx2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19600" y="2650331"/>
            <a:ext cx="4343400" cy="1143000"/>
          </a:xfrm>
        </p:spPr>
        <p:txBody>
          <a:bodyPr/>
          <a:lstStyle>
            <a:lvl1pPr marL="0" indent="0">
              <a:buFontTx/>
              <a:buNone/>
              <a:defRPr sz="1300" b="1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  <p:pic>
        <p:nvPicPr>
          <p:cNvPr id="2" name="Picture 1" descr="graphic_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88731"/>
            <a:ext cx="9144000" cy="73634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4267200" y="2269331"/>
            <a:ext cx="0" cy="685800"/>
          </a:xfrm>
          <a:prstGeom prst="line">
            <a:avLst/>
          </a:prstGeom>
          <a:ln>
            <a:solidFill>
              <a:schemeClr val="tx2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IBM (R)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924" y="4555331"/>
            <a:ext cx="634076" cy="2355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407E60-EFC4-4987-9C45-4832966E9030}"/>
              </a:ext>
            </a:extLst>
          </p:cNvPr>
          <p:cNvSpPr txBox="1"/>
          <p:nvPr userDrawn="1"/>
        </p:nvSpPr>
        <p:spPr>
          <a:xfrm>
            <a:off x="1119211" y="2385797"/>
            <a:ext cx="2919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IBM </a:t>
            </a:r>
            <a:r>
              <a:rPr kumimoji="1" lang="en-US" altLang="ja-JP" sz="2000" b="1" dirty="0"/>
              <a:t>Spectrum Storage</a:t>
            </a:r>
            <a:endParaRPr kumimoji="1" lang="ja-JP" altLang="en-US" sz="20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E123829-A701-47BB-9C9D-EEDEF920C262}"/>
              </a:ext>
            </a:extLst>
          </p:cNvPr>
          <p:cNvSpPr/>
          <p:nvPr userDrawn="1"/>
        </p:nvSpPr>
        <p:spPr>
          <a:xfrm>
            <a:off x="0" y="4876799"/>
            <a:ext cx="9143994" cy="2881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442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/>
          <a:lstStyle>
            <a:lvl1pPr algn="l">
              <a:buClr>
                <a:schemeClr val="accent1"/>
              </a:buClr>
              <a:defRPr sz="1600" spc="0"/>
            </a:lvl1pPr>
            <a:lvl2pPr algn="l">
              <a:defRPr sz="1400" spc="0"/>
            </a:lvl2pPr>
            <a:lvl3pPr algn="l">
              <a:defRPr sz="1200" spc="0"/>
            </a:lvl3pPr>
            <a:lvl4pPr algn="l">
              <a:defRPr sz="1200" spc="0"/>
            </a:lvl4pPr>
            <a:lvl5pPr algn="l">
              <a:defRPr sz="1200" spc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9BFC-BA2F-4B43-819E-7A2645BB2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16731"/>
            <a:ext cx="82296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4860131"/>
            <a:ext cx="28956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63306-D558-4EA2-AA62-BE5E0451AA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594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917FB-7CD8-E040-A6A9-306C3590B9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16731"/>
            <a:ext cx="82296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4860131"/>
            <a:ext cx="28956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15745-C68E-4985-82D7-F2138E8A3B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393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B8C32-6207-B84D-A595-D4E5DA1A2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4860131"/>
            <a:ext cx="28956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64524-F317-45F4-A5AC-BA5AB89AB5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30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52400" y="134938"/>
            <a:ext cx="8763000" cy="609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AE386A-D15B-E542-97BA-5068E01279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4860131"/>
            <a:ext cx="28956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97A6C-769F-4949-A110-87C62309D2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13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16731"/>
            <a:ext cx="82296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50131"/>
            <a:ext cx="8458200" cy="3171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</a:t>
            </a:r>
          </a:p>
          <a:p>
            <a:pPr lvl="4"/>
            <a:r>
              <a:rPr lang="en-US" dirty="0"/>
              <a:t>Fifth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4860131"/>
            <a:ext cx="692727" cy="17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7A7A9D5B-8C40-074F-9F1B-3EBBFCD8DE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>
            <a:off x="228600" y="440531"/>
            <a:ext cx="8686800" cy="0"/>
          </a:xfrm>
          <a:prstGeom prst="line">
            <a:avLst/>
          </a:prstGeom>
          <a:noFill/>
          <a:ln w="9525">
            <a:solidFill>
              <a:srgbClr val="C7C8D7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" name="Picture 1" descr="IBM (R)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317" y="195398"/>
            <a:ext cx="433083" cy="160888"/>
          </a:xfrm>
          <a:prstGeom prst="rect">
            <a:avLst/>
          </a:prstGeom>
        </p:spPr>
      </p:pic>
      <p:sp>
        <p:nvSpPr>
          <p:cNvPr id="13" name="Footer Placeholder 2"/>
          <p:cNvSpPr txBox="1">
            <a:spLocks/>
          </p:cNvSpPr>
          <p:nvPr userDrawn="1"/>
        </p:nvSpPr>
        <p:spPr>
          <a:xfrm>
            <a:off x="304800" y="4860131"/>
            <a:ext cx="18288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</a:rPr>
              <a:t>© Copyright IBM Corporation 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4860131"/>
            <a:ext cx="2895600" cy="1849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DF6B7-5EED-464B-875D-ECC1A51F94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85C1A6A-1495-4400-9C02-6BEC896F602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2400" y="87675"/>
            <a:ext cx="304800" cy="304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69" r:id="rId2"/>
    <p:sldLayoutId id="2147483972" r:id="rId3"/>
    <p:sldLayoutId id="2147483973" r:id="rId4"/>
    <p:sldLayoutId id="2147483983" r:id="rId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62626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62626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62626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62626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262626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4266"/>
          </a:solidFill>
          <a:latin typeface="Arial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4266"/>
          </a:solidFill>
          <a:latin typeface="Arial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4266"/>
          </a:solidFill>
          <a:latin typeface="Arial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4266"/>
          </a:solidFill>
          <a:latin typeface="Arial" charset="0"/>
          <a:ea typeface="ＭＳ Ｐゴシック" charset="0"/>
        </a:defRPr>
      </a:lvl9pPr>
    </p:titleStyle>
    <p:bodyStyle>
      <a:lvl1pPr marL="169863" indent="-1698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1600">
          <a:solidFill>
            <a:srgbClr val="262626"/>
          </a:solidFill>
          <a:latin typeface="+mn-lt"/>
          <a:ea typeface="+mn-ea"/>
          <a:cs typeface="ＭＳ Ｐゴシック" charset="0"/>
        </a:defRPr>
      </a:lvl1pPr>
      <a:lvl2pPr marL="400050" indent="-1698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rgbClr val="262626"/>
          </a:solidFill>
          <a:latin typeface="+mn-lt"/>
          <a:ea typeface="+mn-ea"/>
        </a:defRPr>
      </a:lvl2pPr>
      <a:lvl3pPr marL="630238" indent="-169863" algn="l" rtl="0" eaLnBrk="0" fontAlgn="base" hangingPunct="0">
        <a:spcBef>
          <a:spcPct val="20000"/>
        </a:spcBef>
        <a:spcAft>
          <a:spcPct val="0"/>
        </a:spcAft>
        <a:buFont typeface="Courier New"/>
        <a:buChar char="o"/>
        <a:defRPr sz="1200">
          <a:solidFill>
            <a:schemeClr val="tx1"/>
          </a:solidFill>
          <a:latin typeface="+mn-lt"/>
          <a:ea typeface="+mn-ea"/>
        </a:defRPr>
      </a:lvl3pPr>
      <a:lvl4pPr marL="857250" indent="-168275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+mn-ea"/>
        </a:defRPr>
      </a:lvl4pPr>
      <a:lvl5pPr marL="1087438" indent="-176213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4419600" y="1583531"/>
            <a:ext cx="4572000" cy="990600"/>
          </a:xfrm>
        </p:spPr>
        <p:txBody>
          <a:bodyPr/>
          <a:lstStyle/>
          <a:p>
            <a:r>
              <a:rPr lang="en-US" altLang="ja-JP" dirty="0">
                <a:latin typeface="IBM Plex Sans Light" panose="020B0403050203000203" pitchFamily="34" charset="0"/>
              </a:rPr>
              <a:t>IBM Spectrum Archive</a:t>
            </a:r>
            <a:br>
              <a:rPr lang="en-US" altLang="ja-JP" dirty="0">
                <a:latin typeface="IBM Plex Sans Light" panose="020B0403050203000203" pitchFamily="34" charset="0"/>
              </a:rPr>
            </a:br>
            <a:r>
              <a:rPr lang="en-US" altLang="ja-JP" dirty="0">
                <a:latin typeface="IBM Plex Sans Light" panose="020B0403050203000203" pitchFamily="34" charset="0"/>
              </a:rPr>
              <a:t>Enterprise Edition (EE)</a:t>
            </a:r>
            <a:br>
              <a:rPr lang="en-US" altLang="ja-JP" dirty="0">
                <a:latin typeface="IBM Plex Sans Light" panose="020B0403050203000203" pitchFamily="34" charset="0"/>
              </a:rPr>
            </a:br>
            <a:r>
              <a:rPr lang="en-US" altLang="ja-JP" dirty="0">
                <a:latin typeface="IBM Plex Sans Light" panose="020B0403050203000203" pitchFamily="34" charset="0"/>
              </a:rPr>
              <a:t>Configuration Options</a:t>
            </a:r>
            <a:endParaRPr lang="en-US" dirty="0">
              <a:latin typeface="IBM Plex Sans Light" panose="020B0403050203000203" pitchFamily="34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400" dirty="0">
              <a:latin typeface="IBM Plex Sans Light" panose="020B0403050203000203" pitchFamily="34" charset="0"/>
            </a:endParaRPr>
          </a:p>
          <a:p>
            <a:r>
              <a:rPr lang="en-US" sz="1400" b="0" dirty="0">
                <a:solidFill>
                  <a:schemeClr val="tx1"/>
                </a:solidFill>
                <a:latin typeface="IBM Plex Sans Light" panose="020B0403050203000203" pitchFamily="34" charset="0"/>
              </a:rPr>
              <a:t>Takeshi ISHIMOTO</a:t>
            </a:r>
          </a:p>
          <a:p>
            <a:r>
              <a:rPr lang="en-US" sz="1400" b="0" dirty="0">
                <a:solidFill>
                  <a:schemeClr val="tx1"/>
                </a:solidFill>
                <a:latin typeface="IBM Plex Sans Light" panose="020B0403050203000203" pitchFamily="34" charset="0"/>
              </a:rPr>
              <a:t>IBM Spectrum Archive/LTFS Architect</a:t>
            </a:r>
            <a:endParaRPr lang="en-US" altLang="ja-JP" sz="1400" b="0" dirty="0">
              <a:solidFill>
                <a:schemeClr val="tx1"/>
              </a:solidFill>
              <a:latin typeface="IBM Plex Sans Light" panose="020B0403050203000203" pitchFamily="34" charset="0"/>
            </a:endParaRPr>
          </a:p>
          <a:p>
            <a:r>
              <a:rPr lang="en-US" altLang="ja-JP" sz="1400" b="0" dirty="0">
                <a:solidFill>
                  <a:schemeClr val="tx1"/>
                </a:solidFill>
                <a:latin typeface="IBM Plex Sans Light" panose="020B0403050203000203" pitchFamily="34" charset="0"/>
              </a:rPr>
              <a:t>Tokyo Software &amp; Systems Dev. Lab</a:t>
            </a:r>
            <a:endParaRPr lang="en-US" sz="1400" b="0" dirty="0">
              <a:solidFill>
                <a:schemeClr val="tx1"/>
              </a:solidFill>
              <a:latin typeface="IBM Plex Sans Light" panose="020B0403050203000203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59108CD5-6FA7-4614-9773-1514E1135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15200" y="211931"/>
            <a:ext cx="16002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02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val 90"/>
          <p:cNvSpPr/>
          <p:nvPr/>
        </p:nvSpPr>
        <p:spPr>
          <a:xfrm>
            <a:off x="1282609" y="1989158"/>
            <a:ext cx="6642611" cy="788224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554">
              <a:defRPr/>
            </a:pPr>
            <a:r>
              <a:rPr lang="en-US" sz="1000" kern="0" dirty="0">
                <a:solidFill>
                  <a:srgbClr val="FFFFFF"/>
                </a:solidFill>
                <a:latin typeface="IBM Plex Sans Light" panose="020B0403050203000203" pitchFamily="34" charset="0"/>
                <a:ea typeface="ＭＳ Ｐゴシック"/>
              </a:rPr>
              <a:t>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91000" y="1863347"/>
            <a:ext cx="23887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Spectrum Scale Cluster Network</a:t>
            </a:r>
          </a:p>
        </p:txBody>
      </p:sp>
      <p:cxnSp>
        <p:nvCxnSpPr>
          <p:cNvPr id="45" name="Straight Connector 44"/>
          <p:cNvCxnSpPr>
            <a:cxnSpLocks/>
          </p:cNvCxnSpPr>
          <p:nvPr/>
        </p:nvCxnSpPr>
        <p:spPr>
          <a:xfrm flipV="1">
            <a:off x="3143255" y="1263802"/>
            <a:ext cx="0" cy="36570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67009" y="864534"/>
            <a:ext cx="4063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End users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420" y="440531"/>
            <a:ext cx="713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IBM Plex Sans Light" panose="020B0403050203000203" pitchFamily="34" charset="0"/>
              </a:rPr>
              <a:t>Configuration #1: IBM Spectrum Archive EE </a:t>
            </a:r>
            <a:r>
              <a:rPr lang="en-US" altLang="ja-JP" sz="1400" b="1" u="sng" dirty="0">
                <a:latin typeface="IBM Plex Sans Light" panose="020B0403050203000203" pitchFamily="34" charset="0"/>
              </a:rPr>
              <a:t>Entry-level </a:t>
            </a:r>
            <a:r>
              <a:rPr lang="en-US" sz="1400" b="1" u="sng" dirty="0">
                <a:latin typeface="IBM Plex Sans Light" panose="020B0403050203000203" pitchFamily="34" charset="0"/>
              </a:rPr>
              <a:t>Cluster (with optional CES node)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9802" y="1354931"/>
            <a:ext cx="1999265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server(s)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with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Cluster Export Services (CES)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438400" y="4706342"/>
            <a:ext cx="1999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Direct, Twin-tail, or Shared SAN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Disk Attachment</a:t>
            </a:r>
          </a:p>
        </p:txBody>
      </p:sp>
      <p:sp>
        <p:nvSpPr>
          <p:cNvPr id="50" name="Flowchart: Magnetic Disk 49"/>
          <p:cNvSpPr/>
          <p:nvPr/>
        </p:nvSpPr>
        <p:spPr>
          <a:xfrm>
            <a:off x="3162729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sp>
        <p:nvSpPr>
          <p:cNvPr id="53" name="Flowchart: Magnetic Disk 52"/>
          <p:cNvSpPr/>
          <p:nvPr/>
        </p:nvSpPr>
        <p:spPr>
          <a:xfrm>
            <a:off x="3795769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sp>
        <p:nvSpPr>
          <p:cNvPr id="56" name="Flowchart: Sequential Access Storage 55"/>
          <p:cNvSpPr/>
          <p:nvPr/>
        </p:nvSpPr>
        <p:spPr>
          <a:xfrm>
            <a:off x="4747360" y="4065260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57" name="Flowchart: Sequential Access Storage 56"/>
          <p:cNvSpPr/>
          <p:nvPr/>
        </p:nvSpPr>
        <p:spPr>
          <a:xfrm>
            <a:off x="5407997" y="4065260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85429" y="4687776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FC or SAS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Tape Attachment</a:t>
            </a:r>
          </a:p>
        </p:txBody>
      </p:sp>
      <p:pic>
        <p:nvPicPr>
          <p:cNvPr id="32" name="図 19">
            <a:extLst>
              <a:ext uri="{FF2B5EF4-FFF2-40B4-BE49-F238E27FC236}">
                <a16:creationId xmlns:a16="http://schemas.microsoft.com/office/drawing/2014/main" id="{B5970EDB-1D1C-1C44-B105-4B9697F1C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877" y="1664714"/>
            <a:ext cx="474756" cy="675881"/>
          </a:xfrm>
          <a:prstGeom prst="rect">
            <a:avLst/>
          </a:prstGeom>
        </p:spPr>
      </p:pic>
      <p:pic>
        <p:nvPicPr>
          <p:cNvPr id="33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6160" y="2427773"/>
            <a:ext cx="474022" cy="674836"/>
          </a:xfrm>
          <a:prstGeom prst="rect">
            <a:avLst/>
          </a:prstGeom>
        </p:spPr>
      </p:pic>
      <p:pic>
        <p:nvPicPr>
          <p:cNvPr id="34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797" y="2421731"/>
            <a:ext cx="474022" cy="67483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01C6D29-96A5-49B6-8019-CF7EA47A6C99}"/>
              </a:ext>
            </a:extLst>
          </p:cNvPr>
          <p:cNvSpPr txBox="1"/>
          <p:nvPr/>
        </p:nvSpPr>
        <p:spPr>
          <a:xfrm>
            <a:off x="5646156" y="2869232"/>
            <a:ext cx="3316934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Tape Gateway Server(s)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running both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</a:t>
            </a:r>
            <a:r>
              <a:rPr lang="en-US" altLang="ja-JP" sz="1100" dirty="0">
                <a:latin typeface="IBM Plex Sans Light" panose="020B0403050203000203" pitchFamily="34" charset="0"/>
              </a:rPr>
              <a:t> (*1)</a:t>
            </a:r>
            <a:r>
              <a:rPr lang="en-US" sz="1100" dirty="0">
                <a:latin typeface="IBM Plex Sans Light" panose="020B0403050203000203" pitchFamily="34" charset="0"/>
              </a:rPr>
              <a:t> and Spectrum Archive EE (*2)</a:t>
            </a:r>
          </a:p>
        </p:txBody>
      </p:sp>
      <p:cxnSp>
        <p:nvCxnSpPr>
          <p:cNvPr id="61" name="Straight Connector 60"/>
          <p:cNvCxnSpPr>
            <a:cxnSpLocks/>
          </p:cNvCxnSpPr>
          <p:nvPr/>
        </p:nvCxnSpPr>
        <p:spPr>
          <a:xfrm flipV="1">
            <a:off x="4023429" y="3200223"/>
            <a:ext cx="0" cy="669194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/>
          </p:cNvCxnSpPr>
          <p:nvPr/>
        </p:nvCxnSpPr>
        <p:spPr>
          <a:xfrm flipV="1">
            <a:off x="5013275" y="3207545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BB0FE37-5433-47CB-9505-75EFF92E48B4}"/>
              </a:ext>
            </a:extLst>
          </p:cNvPr>
          <p:cNvCxnSpPr>
            <a:cxnSpLocks/>
          </p:cNvCxnSpPr>
          <p:nvPr/>
        </p:nvCxnSpPr>
        <p:spPr>
          <a:xfrm flipH="1" flipV="1">
            <a:off x="4169940" y="3221358"/>
            <a:ext cx="727858" cy="626925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6E6CB6F-4253-43FB-BB55-0C13E4F0B1D9}"/>
              </a:ext>
            </a:extLst>
          </p:cNvPr>
          <p:cNvCxnSpPr>
            <a:cxnSpLocks/>
          </p:cNvCxnSpPr>
          <p:nvPr/>
        </p:nvCxnSpPr>
        <p:spPr>
          <a:xfrm flipV="1">
            <a:off x="4161202" y="3222317"/>
            <a:ext cx="706586" cy="625007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339DDFE-D757-4217-B37C-7DCD760DA60A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105400" y="2869232"/>
            <a:ext cx="540756" cy="300082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51CCC28-C96F-4D68-B4AC-D32C33B1CF1F}"/>
              </a:ext>
            </a:extLst>
          </p:cNvPr>
          <p:cNvCxnSpPr>
            <a:cxnSpLocks/>
          </p:cNvCxnSpPr>
          <p:nvPr/>
        </p:nvCxnSpPr>
        <p:spPr>
          <a:xfrm>
            <a:off x="2623507" y="1578459"/>
            <a:ext cx="319147" cy="14805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E95888-536B-4274-AE94-28CAEE11EF4E}"/>
              </a:ext>
            </a:extLst>
          </p:cNvPr>
          <p:cNvSpPr txBox="1"/>
          <p:nvPr/>
        </p:nvSpPr>
        <p:spPr>
          <a:xfrm>
            <a:off x="3169672" y="1336072"/>
            <a:ext cx="319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IBM Plex Sans Light" panose="020B0403050203000203" pitchFamily="34" charset="0"/>
              </a:rPr>
              <a:t> File and object access through NFS, SMB, …</a:t>
            </a:r>
            <a:endParaRPr kumimoji="1" lang="ja-JP" altLang="en-US" sz="1200" dirty="0"/>
          </a:p>
        </p:txBody>
      </p:sp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9389DCFE-A29A-4FE4-984B-2DB44CB7F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84992" y="638405"/>
            <a:ext cx="716526" cy="716526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E5A1929E-BBD2-447A-80DB-AE6384731FEE}"/>
              </a:ext>
            </a:extLst>
          </p:cNvPr>
          <p:cNvSpPr txBox="1"/>
          <p:nvPr/>
        </p:nvSpPr>
        <p:spPr>
          <a:xfrm>
            <a:off x="6373571" y="3561246"/>
            <a:ext cx="2508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*1: Requires the server license because the tape gateway server provides the storage server functionality of Spectrum Scale in this configuration</a:t>
            </a:r>
          </a:p>
          <a:p>
            <a:endParaRPr kumimoji="1" lang="en-US" altLang="ja-JP" sz="1000" dirty="0">
              <a:latin typeface="IBM Plex Sans Light" panose="020B0403050203000203" pitchFamily="34" charset="0"/>
            </a:endParaRPr>
          </a:p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*2: Requires one license per node</a:t>
            </a:r>
            <a:endParaRPr kumimoji="1" lang="ja-JP" altLang="en-US" sz="1000" dirty="0">
              <a:latin typeface="IBM Plex Sans Light" panose="020B04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934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val 90"/>
          <p:cNvSpPr/>
          <p:nvPr/>
        </p:nvSpPr>
        <p:spPr>
          <a:xfrm>
            <a:off x="1282609" y="1989158"/>
            <a:ext cx="6642611" cy="788224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554">
              <a:defRPr/>
            </a:pPr>
            <a:r>
              <a:rPr lang="en-US" sz="1000" kern="0" dirty="0">
                <a:solidFill>
                  <a:srgbClr val="FFFFFF"/>
                </a:solidFill>
                <a:latin typeface="IBM Plex Sans Light" panose="020B0403050203000203" pitchFamily="34" charset="0"/>
                <a:ea typeface="ＭＳ Ｐゴシック"/>
              </a:rPr>
              <a:t>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91000" y="1863347"/>
            <a:ext cx="23887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Spectrum Scale Cluster Network</a:t>
            </a:r>
          </a:p>
        </p:txBody>
      </p:sp>
      <p:cxnSp>
        <p:nvCxnSpPr>
          <p:cNvPr id="45" name="Straight Connector 44"/>
          <p:cNvCxnSpPr>
            <a:cxnSpLocks/>
          </p:cNvCxnSpPr>
          <p:nvPr/>
        </p:nvCxnSpPr>
        <p:spPr>
          <a:xfrm flipV="1">
            <a:off x="3143255" y="1263802"/>
            <a:ext cx="0" cy="36570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67009" y="864534"/>
            <a:ext cx="4063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End users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420" y="440531"/>
            <a:ext cx="7359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u="sng" dirty="0">
                <a:latin typeface="IBM Plex Sans Light" panose="020B0403050203000203" pitchFamily="34" charset="0"/>
              </a:rPr>
              <a:t>Configuration #2: Adding IBM Spectrum Archive EE to existing IBM Spectrum Scale Cluster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9802" y="1354931"/>
            <a:ext cx="1999265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server(s)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with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Cluster Export Services (CES)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133600" y="4706342"/>
            <a:ext cx="1999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Direct, Twin-tail, or Shared SAN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Disk Attachment</a:t>
            </a:r>
          </a:p>
        </p:txBody>
      </p:sp>
      <p:sp>
        <p:nvSpPr>
          <p:cNvPr id="50" name="Flowchart: Magnetic Disk 49"/>
          <p:cNvSpPr/>
          <p:nvPr/>
        </p:nvSpPr>
        <p:spPr>
          <a:xfrm>
            <a:off x="2705529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sp>
        <p:nvSpPr>
          <p:cNvPr id="53" name="Flowchart: Magnetic Disk 52"/>
          <p:cNvSpPr/>
          <p:nvPr/>
        </p:nvSpPr>
        <p:spPr>
          <a:xfrm>
            <a:off x="3338569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pic>
        <p:nvPicPr>
          <p:cNvPr id="32" name="図 19">
            <a:extLst>
              <a:ext uri="{FF2B5EF4-FFF2-40B4-BE49-F238E27FC236}">
                <a16:creationId xmlns:a16="http://schemas.microsoft.com/office/drawing/2014/main" id="{B5970EDB-1D1C-1C44-B105-4B9697F1C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877" y="1664714"/>
            <a:ext cx="474756" cy="675881"/>
          </a:xfrm>
          <a:prstGeom prst="rect">
            <a:avLst/>
          </a:prstGeom>
        </p:spPr>
      </p:pic>
      <p:cxnSp>
        <p:nvCxnSpPr>
          <p:cNvPr id="61" name="Straight Connector 60"/>
          <p:cNvCxnSpPr>
            <a:cxnSpLocks/>
          </p:cNvCxnSpPr>
          <p:nvPr/>
        </p:nvCxnSpPr>
        <p:spPr>
          <a:xfrm flipV="1">
            <a:off x="3276600" y="3200223"/>
            <a:ext cx="0" cy="669194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51CCC28-C96F-4D68-B4AC-D32C33B1CF1F}"/>
              </a:ext>
            </a:extLst>
          </p:cNvPr>
          <p:cNvCxnSpPr>
            <a:cxnSpLocks/>
          </p:cNvCxnSpPr>
          <p:nvPr/>
        </p:nvCxnSpPr>
        <p:spPr>
          <a:xfrm>
            <a:off x="2623507" y="1578459"/>
            <a:ext cx="319147" cy="14805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E95888-536B-4274-AE94-28CAEE11EF4E}"/>
              </a:ext>
            </a:extLst>
          </p:cNvPr>
          <p:cNvSpPr txBox="1"/>
          <p:nvPr/>
        </p:nvSpPr>
        <p:spPr>
          <a:xfrm>
            <a:off x="3169672" y="1336072"/>
            <a:ext cx="319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IBM Plex Sans Light" panose="020B0403050203000203" pitchFamily="34" charset="0"/>
              </a:rPr>
              <a:t> File and object access through NFS, SMB, …</a:t>
            </a:r>
            <a:endParaRPr kumimoji="1" lang="ja-JP" altLang="en-US" sz="1200" dirty="0"/>
          </a:p>
        </p:txBody>
      </p:sp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9389DCFE-A29A-4FE4-984B-2DB44CB7F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84992" y="638405"/>
            <a:ext cx="716526" cy="716526"/>
          </a:xfrm>
          <a:prstGeom prst="rect">
            <a:avLst/>
          </a:prstGeom>
        </p:spPr>
      </p:pic>
      <p:pic>
        <p:nvPicPr>
          <p:cNvPr id="26" name="図 19">
            <a:extLst>
              <a:ext uri="{FF2B5EF4-FFF2-40B4-BE49-F238E27FC236}">
                <a16:creationId xmlns:a16="http://schemas.microsoft.com/office/drawing/2014/main" id="{62D55F06-89C0-4650-8C79-706DA917F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121" y="2431650"/>
            <a:ext cx="474756" cy="675881"/>
          </a:xfrm>
          <a:prstGeom prst="rect">
            <a:avLst/>
          </a:prstGeom>
        </p:spPr>
      </p:pic>
      <p:pic>
        <p:nvPicPr>
          <p:cNvPr id="27" name="図 19">
            <a:extLst>
              <a:ext uri="{FF2B5EF4-FFF2-40B4-BE49-F238E27FC236}">
                <a16:creationId xmlns:a16="http://schemas.microsoft.com/office/drawing/2014/main" id="{BF07A97A-70F5-49A8-91D7-FF262C87F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253" y="2431650"/>
            <a:ext cx="474756" cy="675881"/>
          </a:xfrm>
          <a:prstGeom prst="rect">
            <a:avLst/>
          </a:prstGeom>
        </p:spPr>
      </p:pic>
      <p:pic>
        <p:nvPicPr>
          <p:cNvPr id="28" name="図 19">
            <a:extLst>
              <a:ext uri="{FF2B5EF4-FFF2-40B4-BE49-F238E27FC236}">
                <a16:creationId xmlns:a16="http://schemas.microsoft.com/office/drawing/2014/main" id="{F929A45A-0568-45D0-9787-8CC6F04D4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753" y="2431650"/>
            <a:ext cx="474756" cy="675881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3BDE20B-ECA2-414B-B5C9-F93EE4470FC3}"/>
              </a:ext>
            </a:extLst>
          </p:cNvPr>
          <p:cNvCxnSpPr>
            <a:cxnSpLocks/>
          </p:cNvCxnSpPr>
          <p:nvPr/>
        </p:nvCxnSpPr>
        <p:spPr>
          <a:xfrm flipV="1">
            <a:off x="36576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8DC013A-0071-45B1-8ACF-9DDD47440E50}"/>
              </a:ext>
            </a:extLst>
          </p:cNvPr>
          <p:cNvCxnSpPr>
            <a:cxnSpLocks/>
          </p:cNvCxnSpPr>
          <p:nvPr/>
        </p:nvCxnSpPr>
        <p:spPr>
          <a:xfrm flipV="1">
            <a:off x="28956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2388429-C64E-4372-9497-F2CA2DD09C9F}"/>
              </a:ext>
            </a:extLst>
          </p:cNvPr>
          <p:cNvSpPr txBox="1"/>
          <p:nvPr/>
        </p:nvSpPr>
        <p:spPr>
          <a:xfrm>
            <a:off x="303110" y="3192452"/>
            <a:ext cx="1747594" cy="2616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server(s)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A6FCF24-5E1A-4FBB-99F2-D59D1A16AAD4}"/>
              </a:ext>
            </a:extLst>
          </p:cNvPr>
          <p:cNvCxnSpPr>
            <a:cxnSpLocks/>
          </p:cNvCxnSpPr>
          <p:nvPr/>
        </p:nvCxnSpPr>
        <p:spPr>
          <a:xfrm flipV="1">
            <a:off x="2056423" y="3030484"/>
            <a:ext cx="351536" cy="275280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Flowchart: Sequential Access Storage 42">
            <a:extLst>
              <a:ext uri="{FF2B5EF4-FFF2-40B4-BE49-F238E27FC236}">
                <a16:creationId xmlns:a16="http://schemas.microsoft.com/office/drawing/2014/main" id="{F2225D19-30CA-40BA-B143-B4898809C206}"/>
              </a:ext>
            </a:extLst>
          </p:cNvPr>
          <p:cNvSpPr/>
          <p:nvPr/>
        </p:nvSpPr>
        <p:spPr>
          <a:xfrm>
            <a:off x="4572000" y="4021931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44" name="Flowchart: Sequential Access Storage 43">
            <a:extLst>
              <a:ext uri="{FF2B5EF4-FFF2-40B4-BE49-F238E27FC236}">
                <a16:creationId xmlns:a16="http://schemas.microsoft.com/office/drawing/2014/main" id="{8EF848D1-2B0C-415F-A2C9-9B8D2A6C550D}"/>
              </a:ext>
            </a:extLst>
          </p:cNvPr>
          <p:cNvSpPr/>
          <p:nvPr/>
        </p:nvSpPr>
        <p:spPr>
          <a:xfrm>
            <a:off x="5232637" y="4021931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BB84891-9AB5-46F0-B9BB-5713B537985E}"/>
              </a:ext>
            </a:extLst>
          </p:cNvPr>
          <p:cNvSpPr txBox="1"/>
          <p:nvPr/>
        </p:nvSpPr>
        <p:spPr>
          <a:xfrm>
            <a:off x="4648200" y="4644447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FC or SAS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Tape Attachment</a:t>
            </a:r>
          </a:p>
        </p:txBody>
      </p:sp>
      <p:pic>
        <p:nvPicPr>
          <p:cNvPr id="54" name="図 131">
            <a:extLst>
              <a:ext uri="{FF2B5EF4-FFF2-40B4-BE49-F238E27FC236}">
                <a16:creationId xmlns:a16="http://schemas.microsoft.com/office/drawing/2014/main" id="{BC7CC303-28ED-4291-8763-823B8A7A49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432695"/>
            <a:ext cx="474022" cy="674836"/>
          </a:xfrm>
          <a:prstGeom prst="rect">
            <a:avLst/>
          </a:prstGeom>
        </p:spPr>
      </p:pic>
      <p:pic>
        <p:nvPicPr>
          <p:cNvPr id="55" name="図 131">
            <a:extLst>
              <a:ext uri="{FF2B5EF4-FFF2-40B4-BE49-F238E27FC236}">
                <a16:creationId xmlns:a16="http://schemas.microsoft.com/office/drawing/2014/main" id="{23BE03FD-8DF1-4445-A231-DD9AB88E6B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8635" y="2432695"/>
            <a:ext cx="474022" cy="674836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B496533A-EC83-45C5-88A2-D63AD02B9E86}"/>
              </a:ext>
            </a:extLst>
          </p:cNvPr>
          <p:cNvSpPr txBox="1"/>
          <p:nvPr/>
        </p:nvSpPr>
        <p:spPr>
          <a:xfrm>
            <a:off x="5702491" y="2960611"/>
            <a:ext cx="3119765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Tape Gateway Server(s)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running both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(*1) and Spectrum Archive (*2)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328E490-7E0A-4F1B-ABFF-A79B45308C50}"/>
              </a:ext>
            </a:extLst>
          </p:cNvPr>
          <p:cNvCxnSpPr>
            <a:cxnSpLocks/>
          </p:cNvCxnSpPr>
          <p:nvPr/>
        </p:nvCxnSpPr>
        <p:spPr>
          <a:xfrm flipV="1">
            <a:off x="48768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421B3FD-0A67-4777-9ABB-90E696542787}"/>
              </a:ext>
            </a:extLst>
          </p:cNvPr>
          <p:cNvCxnSpPr>
            <a:cxnSpLocks/>
          </p:cNvCxnSpPr>
          <p:nvPr/>
        </p:nvCxnSpPr>
        <p:spPr>
          <a:xfrm>
            <a:off x="5562600" y="3031331"/>
            <a:ext cx="139891" cy="10207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09C0E33B-30F6-4B1D-B9B6-99D9A32AC8FC}"/>
              </a:ext>
            </a:extLst>
          </p:cNvPr>
          <p:cNvCxnSpPr>
            <a:cxnSpLocks/>
          </p:cNvCxnSpPr>
          <p:nvPr/>
        </p:nvCxnSpPr>
        <p:spPr>
          <a:xfrm flipV="1">
            <a:off x="53340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50838D5B-B9E4-486C-B485-B4CB77CBE97A}"/>
              </a:ext>
            </a:extLst>
          </p:cNvPr>
          <p:cNvSpPr txBox="1"/>
          <p:nvPr/>
        </p:nvSpPr>
        <p:spPr>
          <a:xfrm>
            <a:off x="6096000" y="3615868"/>
            <a:ext cx="2364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*1: Use the client license if the tape gateway server does not perform the server functionality of Spectrum Scale, otherwise requires the server license</a:t>
            </a:r>
          </a:p>
          <a:p>
            <a:endParaRPr kumimoji="1" lang="en-US" altLang="ja-JP" sz="1000" dirty="0">
              <a:latin typeface="IBM Plex Sans Light" panose="020B0403050203000203" pitchFamily="34" charset="0"/>
            </a:endParaRPr>
          </a:p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*2: Requires one license per node</a:t>
            </a:r>
            <a:endParaRPr kumimoji="1" lang="ja-JP" altLang="en-US" sz="1000" dirty="0">
              <a:latin typeface="IBM Plex Sans Light" panose="020B040305020300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14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val 90"/>
          <p:cNvSpPr/>
          <p:nvPr/>
        </p:nvSpPr>
        <p:spPr>
          <a:xfrm>
            <a:off x="1282609" y="1989158"/>
            <a:ext cx="6642611" cy="788224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554">
              <a:defRPr/>
            </a:pPr>
            <a:r>
              <a:rPr lang="en-US" sz="1000" kern="0" dirty="0">
                <a:solidFill>
                  <a:srgbClr val="FFFFFF"/>
                </a:solidFill>
                <a:latin typeface="IBM Plex Sans Light" panose="020B0403050203000203" pitchFamily="34" charset="0"/>
                <a:ea typeface="ＭＳ Ｐゴシック"/>
              </a:rPr>
              <a:t>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91000" y="1863347"/>
            <a:ext cx="23887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Spectrum Scale Cluster Network</a:t>
            </a:r>
          </a:p>
        </p:txBody>
      </p:sp>
      <p:cxnSp>
        <p:nvCxnSpPr>
          <p:cNvPr id="45" name="Straight Connector 44"/>
          <p:cNvCxnSpPr>
            <a:cxnSpLocks/>
          </p:cNvCxnSpPr>
          <p:nvPr/>
        </p:nvCxnSpPr>
        <p:spPr>
          <a:xfrm flipV="1">
            <a:off x="2699675" y="1263802"/>
            <a:ext cx="0" cy="36570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023429" y="864534"/>
            <a:ext cx="4063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End users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420" y="440531"/>
            <a:ext cx="6707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u="sng" dirty="0">
                <a:latin typeface="IBM Plex Sans Light" panose="020B0403050203000203" pitchFamily="34" charset="0"/>
              </a:rPr>
              <a:t>Configuration #3: IBM Elastic Storage System (ESS) with IBM Spectrum Archive EE</a:t>
            </a:r>
          </a:p>
        </p:txBody>
      </p:sp>
      <p:sp>
        <p:nvSpPr>
          <p:cNvPr id="56" name="Flowchart: Sequential Access Storage 55"/>
          <p:cNvSpPr/>
          <p:nvPr/>
        </p:nvSpPr>
        <p:spPr>
          <a:xfrm>
            <a:off x="4572000" y="4021931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57" name="Flowchart: Sequential Access Storage 56"/>
          <p:cNvSpPr/>
          <p:nvPr/>
        </p:nvSpPr>
        <p:spPr>
          <a:xfrm>
            <a:off x="5232637" y="4021931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48200" y="4644447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FC or SAS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Tape Attachment</a:t>
            </a:r>
          </a:p>
        </p:txBody>
      </p:sp>
      <p:pic>
        <p:nvPicPr>
          <p:cNvPr id="33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432695"/>
            <a:ext cx="474022" cy="674836"/>
          </a:xfrm>
          <a:prstGeom prst="rect">
            <a:avLst/>
          </a:prstGeom>
        </p:spPr>
      </p:pic>
      <p:pic>
        <p:nvPicPr>
          <p:cNvPr id="34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8635" y="2432695"/>
            <a:ext cx="474022" cy="67483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01C6D29-96A5-49B6-8019-CF7EA47A6C99}"/>
              </a:ext>
            </a:extLst>
          </p:cNvPr>
          <p:cNvSpPr txBox="1"/>
          <p:nvPr/>
        </p:nvSpPr>
        <p:spPr>
          <a:xfrm>
            <a:off x="5702491" y="2960611"/>
            <a:ext cx="3119765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Tape Gateway Server(s)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running both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(*1) and Spectrum Archive (*2)</a:t>
            </a:r>
          </a:p>
        </p:txBody>
      </p:sp>
      <p:cxnSp>
        <p:nvCxnSpPr>
          <p:cNvPr id="62" name="Straight Connector 61"/>
          <p:cNvCxnSpPr>
            <a:cxnSpLocks/>
          </p:cNvCxnSpPr>
          <p:nvPr/>
        </p:nvCxnSpPr>
        <p:spPr>
          <a:xfrm flipV="1">
            <a:off x="48768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339DDFE-D757-4217-B37C-7DCD760DA60A}"/>
              </a:ext>
            </a:extLst>
          </p:cNvPr>
          <p:cNvCxnSpPr>
            <a:cxnSpLocks/>
          </p:cNvCxnSpPr>
          <p:nvPr/>
        </p:nvCxnSpPr>
        <p:spPr>
          <a:xfrm>
            <a:off x="5562600" y="3031331"/>
            <a:ext cx="139891" cy="10207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E95888-536B-4274-AE94-28CAEE11EF4E}"/>
              </a:ext>
            </a:extLst>
          </p:cNvPr>
          <p:cNvSpPr txBox="1"/>
          <p:nvPr/>
        </p:nvSpPr>
        <p:spPr>
          <a:xfrm>
            <a:off x="2726092" y="1336072"/>
            <a:ext cx="319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IBM Plex Sans Light" panose="020B0403050203000203" pitchFamily="34" charset="0"/>
              </a:rPr>
              <a:t> File and object access through NFS, SMB, …</a:t>
            </a:r>
            <a:endParaRPr kumimoji="1" lang="ja-JP" altLang="en-US" sz="1200" dirty="0"/>
          </a:p>
        </p:txBody>
      </p:sp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9389DCFE-A29A-4FE4-984B-2DB44CB7FD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41412" y="638405"/>
            <a:ext cx="716526" cy="716526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E2FE8D-AD55-4F88-BD38-4FF79A5ABF2E}"/>
              </a:ext>
            </a:extLst>
          </p:cNvPr>
          <p:cNvCxnSpPr>
            <a:cxnSpLocks/>
          </p:cNvCxnSpPr>
          <p:nvPr/>
        </p:nvCxnSpPr>
        <p:spPr>
          <a:xfrm flipV="1">
            <a:off x="5334000" y="3214867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211530D-DE2A-4C37-84CE-A951AAFDDEEC}"/>
              </a:ext>
            </a:extLst>
          </p:cNvPr>
          <p:cNvSpPr txBox="1"/>
          <p:nvPr/>
        </p:nvSpPr>
        <p:spPr>
          <a:xfrm>
            <a:off x="6096000" y="3615868"/>
            <a:ext cx="23645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*1: Use the client license if the tape gateway server does not perform the server functionality of Spectrum Scale, otherwise requires the server license</a:t>
            </a:r>
          </a:p>
          <a:p>
            <a:endParaRPr kumimoji="1" lang="en-US" altLang="ja-JP" sz="1000" dirty="0">
              <a:latin typeface="IBM Plex Sans Light" panose="020B0403050203000203" pitchFamily="34" charset="0"/>
            </a:endParaRPr>
          </a:p>
          <a:p>
            <a:r>
              <a:rPr kumimoji="1" lang="en-US" altLang="ja-JP" sz="1000" dirty="0">
                <a:latin typeface="IBM Plex Sans Light" panose="020B0403050203000203" pitchFamily="34" charset="0"/>
              </a:rPr>
              <a:t>*2: Requires one license per node</a:t>
            </a:r>
            <a:endParaRPr kumimoji="1" lang="ja-JP" altLang="en-US" sz="1000" dirty="0">
              <a:latin typeface="IBM Plex Sans Light" panose="020B0403050203000203" pitchFamily="34" charset="0"/>
            </a:endParaRPr>
          </a:p>
        </p:txBody>
      </p:sp>
      <p:pic>
        <p:nvPicPr>
          <p:cNvPr id="3" name="Picture 2" descr="A black computer tower&#10;&#10;Description automatically generated with medium confidence">
            <a:extLst>
              <a:ext uri="{FF2B5EF4-FFF2-40B4-BE49-F238E27FC236}">
                <a16:creationId xmlns:a16="http://schemas.microsoft.com/office/drawing/2014/main" id="{73F72E67-C8B8-4584-A2AF-2BEBD6CA1AC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0329" y="1609844"/>
            <a:ext cx="2391424" cy="2198781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16F6F360-0AD5-4AB2-9532-6BB3E02A33EA}"/>
              </a:ext>
            </a:extLst>
          </p:cNvPr>
          <p:cNvSpPr txBox="1"/>
          <p:nvPr/>
        </p:nvSpPr>
        <p:spPr>
          <a:xfrm>
            <a:off x="381000" y="3895844"/>
            <a:ext cx="2652553" cy="26161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IBM Elastic Storage System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B178C14-CB06-4092-BDDA-A409B5FCAE9F}"/>
              </a:ext>
            </a:extLst>
          </p:cNvPr>
          <p:cNvCxnSpPr>
            <a:cxnSpLocks/>
          </p:cNvCxnSpPr>
          <p:nvPr/>
        </p:nvCxnSpPr>
        <p:spPr>
          <a:xfrm flipV="1">
            <a:off x="1393500" y="3032295"/>
            <a:ext cx="760063" cy="856000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610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Oval 90"/>
          <p:cNvSpPr/>
          <p:nvPr/>
        </p:nvSpPr>
        <p:spPr>
          <a:xfrm>
            <a:off x="1282609" y="1989158"/>
            <a:ext cx="6642611" cy="788224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554">
              <a:defRPr/>
            </a:pPr>
            <a:r>
              <a:rPr lang="en-US" sz="1000" kern="0" dirty="0">
                <a:solidFill>
                  <a:srgbClr val="FFFFFF"/>
                </a:solidFill>
                <a:latin typeface="IBM Plex Sans Light" panose="020B0403050203000203" pitchFamily="34" charset="0"/>
                <a:ea typeface="ＭＳ Ｐゴシック"/>
              </a:rPr>
              <a:t>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91000" y="1863347"/>
            <a:ext cx="238879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Spectrum Scale Cluster Network</a:t>
            </a:r>
          </a:p>
        </p:txBody>
      </p:sp>
      <p:cxnSp>
        <p:nvCxnSpPr>
          <p:cNvPr id="45" name="Straight Connector 44"/>
          <p:cNvCxnSpPr>
            <a:cxnSpLocks/>
          </p:cNvCxnSpPr>
          <p:nvPr/>
        </p:nvCxnSpPr>
        <p:spPr>
          <a:xfrm flipV="1">
            <a:off x="3143255" y="1263802"/>
            <a:ext cx="0" cy="36570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467009" y="864534"/>
            <a:ext cx="4063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IBM Plex Sans Light" panose="020B0403050203000203" pitchFamily="34" charset="0"/>
              </a:rPr>
              <a:t>End users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3420" y="440531"/>
            <a:ext cx="64251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IBM Plex Sans Light" panose="020B0403050203000203" pitchFamily="34" charset="0"/>
              </a:rPr>
              <a:t>Configuration #4: IBM </a:t>
            </a:r>
            <a:r>
              <a:rPr lang="en-US" altLang="ja-JP" sz="1400" b="1" u="sng" dirty="0">
                <a:latin typeface="IBM Plex Sans Light" panose="020B0403050203000203" pitchFamily="34" charset="0"/>
              </a:rPr>
              <a:t>Spectrum Storage Suite (Capacity-based License Model)</a:t>
            </a:r>
          </a:p>
          <a:p>
            <a:endParaRPr lang="en-US" sz="1400" b="1" u="sng" dirty="0">
              <a:latin typeface="IBM Plex Sans Light" panose="020B040305020300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9802" y="1354931"/>
            <a:ext cx="1999265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server(s)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with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Cluster Export Services (CES)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05971" y="4706342"/>
            <a:ext cx="1999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Direct, Twin-tail, or Shared SAN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Disk Attachment</a:t>
            </a:r>
          </a:p>
        </p:txBody>
      </p:sp>
      <p:sp>
        <p:nvSpPr>
          <p:cNvPr id="50" name="Flowchart: Magnetic Disk 49"/>
          <p:cNvSpPr/>
          <p:nvPr/>
        </p:nvSpPr>
        <p:spPr>
          <a:xfrm>
            <a:off x="3330300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sp>
        <p:nvSpPr>
          <p:cNvPr id="53" name="Flowchart: Magnetic Disk 52"/>
          <p:cNvSpPr/>
          <p:nvPr/>
        </p:nvSpPr>
        <p:spPr>
          <a:xfrm>
            <a:off x="3963340" y="4021931"/>
            <a:ext cx="494391" cy="6096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Flash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or</a:t>
            </a:r>
          </a:p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Disk</a:t>
            </a:r>
          </a:p>
        </p:txBody>
      </p:sp>
      <p:sp>
        <p:nvSpPr>
          <p:cNvPr id="56" name="Flowchart: Sequential Access Storage 55"/>
          <p:cNvSpPr/>
          <p:nvPr/>
        </p:nvSpPr>
        <p:spPr>
          <a:xfrm>
            <a:off x="4914931" y="4065260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57" name="Flowchart: Sequential Access Storage 56"/>
          <p:cNvSpPr/>
          <p:nvPr/>
        </p:nvSpPr>
        <p:spPr>
          <a:xfrm>
            <a:off x="5575568" y="4065260"/>
            <a:ext cx="510436" cy="5104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IBM Plex Sans Light" panose="020B0403050203000203" pitchFamily="34" charset="0"/>
              </a:rPr>
              <a:t>Tape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953000" y="4687776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FC or SAS </a:t>
            </a:r>
          </a:p>
          <a:p>
            <a:pPr algn="ctr"/>
            <a:r>
              <a:rPr lang="en-US" sz="1000" dirty="0">
                <a:latin typeface="IBM Plex Sans Light" panose="020B0403050203000203" pitchFamily="34" charset="0"/>
              </a:rPr>
              <a:t>Tape Attachment</a:t>
            </a:r>
          </a:p>
        </p:txBody>
      </p:sp>
      <p:pic>
        <p:nvPicPr>
          <p:cNvPr id="32" name="図 19">
            <a:extLst>
              <a:ext uri="{FF2B5EF4-FFF2-40B4-BE49-F238E27FC236}">
                <a16:creationId xmlns:a16="http://schemas.microsoft.com/office/drawing/2014/main" id="{B5970EDB-1D1C-1C44-B105-4B9697F1C7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877" y="1664714"/>
            <a:ext cx="474756" cy="675881"/>
          </a:xfrm>
          <a:prstGeom prst="rect">
            <a:avLst/>
          </a:prstGeom>
        </p:spPr>
      </p:pic>
      <p:pic>
        <p:nvPicPr>
          <p:cNvPr id="33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3731" y="2427773"/>
            <a:ext cx="474022" cy="674836"/>
          </a:xfrm>
          <a:prstGeom prst="rect">
            <a:avLst/>
          </a:prstGeom>
        </p:spPr>
      </p:pic>
      <p:pic>
        <p:nvPicPr>
          <p:cNvPr id="34" name="図 131">
            <a:extLst>
              <a:ext uri="{FF2B5EF4-FFF2-40B4-BE49-F238E27FC236}">
                <a16:creationId xmlns:a16="http://schemas.microsoft.com/office/drawing/2014/main" id="{3A175A17-F71C-C44D-BD9A-1437F01B47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6368" y="2421731"/>
            <a:ext cx="474022" cy="67483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01C6D29-96A5-49B6-8019-CF7EA47A6C99}"/>
              </a:ext>
            </a:extLst>
          </p:cNvPr>
          <p:cNvSpPr txBox="1"/>
          <p:nvPr/>
        </p:nvSpPr>
        <p:spPr>
          <a:xfrm>
            <a:off x="5740721" y="2889462"/>
            <a:ext cx="2775120" cy="60016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23468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Tape Gateway Server(s)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running both </a:t>
            </a:r>
          </a:p>
          <a:p>
            <a:pPr algn="ctr"/>
            <a:r>
              <a:rPr lang="en-US" sz="1100" dirty="0">
                <a:latin typeface="IBM Plex Sans Light" panose="020B0403050203000203" pitchFamily="34" charset="0"/>
              </a:rPr>
              <a:t>Spectrum Scale and Spectrum Archive EE</a:t>
            </a:r>
          </a:p>
        </p:txBody>
      </p:sp>
      <p:cxnSp>
        <p:nvCxnSpPr>
          <p:cNvPr id="61" name="Straight Connector 60"/>
          <p:cNvCxnSpPr>
            <a:cxnSpLocks/>
          </p:cNvCxnSpPr>
          <p:nvPr/>
        </p:nvCxnSpPr>
        <p:spPr>
          <a:xfrm flipV="1">
            <a:off x="4191000" y="3200223"/>
            <a:ext cx="0" cy="669194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/>
          </p:cNvCxnSpPr>
          <p:nvPr/>
        </p:nvCxnSpPr>
        <p:spPr>
          <a:xfrm flipV="1">
            <a:off x="5180846" y="3207545"/>
            <a:ext cx="0" cy="654550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BB0FE37-5433-47CB-9505-75EFF92E48B4}"/>
              </a:ext>
            </a:extLst>
          </p:cNvPr>
          <p:cNvCxnSpPr>
            <a:cxnSpLocks/>
          </p:cNvCxnSpPr>
          <p:nvPr/>
        </p:nvCxnSpPr>
        <p:spPr>
          <a:xfrm flipH="1" flipV="1">
            <a:off x="4337511" y="3221358"/>
            <a:ext cx="727858" cy="626925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6E6CB6F-4253-43FB-BB55-0C13E4F0B1D9}"/>
              </a:ext>
            </a:extLst>
          </p:cNvPr>
          <p:cNvCxnSpPr>
            <a:cxnSpLocks/>
          </p:cNvCxnSpPr>
          <p:nvPr/>
        </p:nvCxnSpPr>
        <p:spPr>
          <a:xfrm flipV="1">
            <a:off x="4328773" y="3222317"/>
            <a:ext cx="706586" cy="625007"/>
          </a:xfrm>
          <a:prstGeom prst="line">
            <a:avLst/>
          </a:prstGeom>
          <a:ln w="19050">
            <a:solidFill>
              <a:srgbClr val="23468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339DDFE-D757-4217-B37C-7DCD760DA60A}"/>
              </a:ext>
            </a:extLst>
          </p:cNvPr>
          <p:cNvCxnSpPr>
            <a:endCxn id="37" idx="1"/>
          </p:cNvCxnSpPr>
          <p:nvPr/>
        </p:nvCxnSpPr>
        <p:spPr>
          <a:xfrm>
            <a:off x="5334000" y="2955131"/>
            <a:ext cx="406721" cy="23441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51CCC28-C96F-4D68-B4AC-D32C33B1CF1F}"/>
              </a:ext>
            </a:extLst>
          </p:cNvPr>
          <p:cNvCxnSpPr>
            <a:cxnSpLocks/>
          </p:cNvCxnSpPr>
          <p:nvPr/>
        </p:nvCxnSpPr>
        <p:spPr>
          <a:xfrm>
            <a:off x="2623507" y="1578459"/>
            <a:ext cx="319147" cy="148053"/>
          </a:xfrm>
          <a:prstGeom prst="line">
            <a:avLst/>
          </a:prstGeom>
          <a:ln w="9525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BFE95888-536B-4274-AE94-28CAEE11EF4E}"/>
              </a:ext>
            </a:extLst>
          </p:cNvPr>
          <p:cNvSpPr txBox="1"/>
          <p:nvPr/>
        </p:nvSpPr>
        <p:spPr>
          <a:xfrm>
            <a:off x="3169672" y="1336072"/>
            <a:ext cx="319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IBM Plex Sans Light" panose="020B0403050203000203" pitchFamily="34" charset="0"/>
              </a:rPr>
              <a:t> File and object access through NFS, SMB, …</a:t>
            </a:r>
            <a:endParaRPr kumimoji="1" lang="ja-JP" altLang="en-US" sz="1200" dirty="0"/>
          </a:p>
        </p:txBody>
      </p:sp>
      <p:pic>
        <p:nvPicPr>
          <p:cNvPr id="72" name="Graphic 71" descr="Users outline">
            <a:extLst>
              <a:ext uri="{FF2B5EF4-FFF2-40B4-BE49-F238E27FC236}">
                <a16:creationId xmlns:a16="http://schemas.microsoft.com/office/drawing/2014/main" id="{9389DCFE-A29A-4FE4-984B-2DB44CB7F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84992" y="638405"/>
            <a:ext cx="716526" cy="716526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43BA1BE-3C29-404A-9B05-D48A80E0854D}"/>
              </a:ext>
            </a:extLst>
          </p:cNvPr>
          <p:cNvSpPr txBox="1"/>
          <p:nvPr/>
        </p:nvSpPr>
        <p:spPr>
          <a:xfrm>
            <a:off x="6464865" y="4303055"/>
            <a:ext cx="260293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100" b="1" dirty="0">
                <a:latin typeface="IBM Plex Sans Light" panose="020B0403050203000203" pitchFamily="34" charset="0"/>
              </a:rPr>
              <a:t>Note: </a:t>
            </a:r>
            <a:r>
              <a:rPr lang="en-US" altLang="ja-JP" sz="1100" dirty="0">
                <a:latin typeface="IBM Plex Sans Light" panose="020B0403050203000203" pitchFamily="34" charset="0"/>
              </a:rPr>
              <a:t>The tapes exclusively managed by IBM Spectrum Archive EE are not considered in the Spectrum Storage Suite licensing calculation.</a:t>
            </a:r>
          </a:p>
        </p:txBody>
      </p:sp>
      <p:sp>
        <p:nvSpPr>
          <p:cNvPr id="29" name="Rounded Rectangle 31">
            <a:extLst>
              <a:ext uri="{FF2B5EF4-FFF2-40B4-BE49-F238E27FC236}">
                <a16:creationId xmlns:a16="http://schemas.microsoft.com/office/drawing/2014/main" id="{41DF4CBF-6A0D-43FE-AD8A-ED5376560F8D}"/>
              </a:ext>
            </a:extLst>
          </p:cNvPr>
          <p:cNvSpPr/>
          <p:nvPr/>
        </p:nvSpPr>
        <p:spPr>
          <a:xfrm>
            <a:off x="4876802" y="3929398"/>
            <a:ext cx="4114798" cy="1152459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4625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21">
      <a:dk1>
        <a:srgbClr val="1A1718"/>
      </a:dk1>
      <a:lt1>
        <a:srgbClr val="FFFFFF"/>
      </a:lt1>
      <a:dk2>
        <a:srgbClr val="000000"/>
      </a:dk2>
      <a:lt2>
        <a:srgbClr val="808080"/>
      </a:lt2>
      <a:accent1>
        <a:srgbClr val="3362B0"/>
      </a:accent1>
      <a:accent2>
        <a:srgbClr val="15A88F"/>
      </a:accent2>
      <a:accent3>
        <a:srgbClr val="7CCD10"/>
      </a:accent3>
      <a:accent4>
        <a:srgbClr val="DD0027"/>
      </a:accent4>
      <a:accent5>
        <a:srgbClr val="EE6129"/>
      </a:accent5>
      <a:accent6>
        <a:srgbClr val="5E2A86"/>
      </a:accent6>
      <a:hlink>
        <a:srgbClr val="3362B0"/>
      </a:hlink>
      <a:folHlink>
        <a:srgbClr val="004069"/>
      </a:folHlink>
    </a:clrScheme>
    <a:fontScheme name="Custom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4266"/>
        </a:dk1>
        <a:lt1>
          <a:srgbClr val="FFFFFF"/>
        </a:lt1>
        <a:dk2>
          <a:srgbClr val="000000"/>
        </a:dk2>
        <a:lt2>
          <a:srgbClr val="808080"/>
        </a:lt2>
        <a:accent1>
          <a:srgbClr val="00B2F2"/>
        </a:accent1>
        <a:accent2>
          <a:srgbClr val="6BC72B"/>
        </a:accent2>
        <a:accent3>
          <a:srgbClr val="FFFFFF"/>
        </a:accent3>
        <a:accent4>
          <a:srgbClr val="003756"/>
        </a:accent4>
        <a:accent5>
          <a:srgbClr val="AAD5F7"/>
        </a:accent5>
        <a:accent6>
          <a:srgbClr val="60B426"/>
        </a:accent6>
        <a:hlink>
          <a:srgbClr val="00B040"/>
        </a:hlink>
        <a:folHlink>
          <a:srgbClr val="00406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29639</TotalTime>
  <Words>480</Words>
  <Application>Microsoft Office PowerPoint</Application>
  <PresentationFormat>Custom</PresentationFormat>
  <Paragraphs>100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Courier New</vt:lpstr>
      <vt:lpstr>IBM Plex Sans Light</vt:lpstr>
      <vt:lpstr>Custom Design</vt:lpstr>
      <vt:lpstr>IBM Spectrum Archive Enterprise Edition (EE) Configuration Options</vt:lpstr>
      <vt:lpstr>PowerPoint Presentation</vt:lpstr>
      <vt:lpstr>PowerPoint Presentation</vt:lpstr>
      <vt:lpstr>PowerPoint Presentation</vt:lpstr>
      <vt:lpstr>PowerPoint Presentation</vt:lpstr>
    </vt:vector>
  </TitlesOfParts>
  <Company>VSA Partners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lsadler</dc:creator>
  <cp:lastModifiedBy>Takeshi Ishimoto</cp:lastModifiedBy>
  <cp:revision>875</cp:revision>
  <dcterms:created xsi:type="dcterms:W3CDTF">2014-02-19T16:27:13Z</dcterms:created>
  <dcterms:modified xsi:type="dcterms:W3CDTF">2022-02-22T06:55:40Z</dcterms:modified>
</cp:coreProperties>
</file>