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9.xml" ContentType="application/vnd.openxmlformats-officedocument.presentationml.tag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tags/tag3.xml" ContentType="application/vnd.openxmlformats-officedocument.presentationml.tags+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 id="2147483687" r:id="rId2"/>
  </p:sldMasterIdLst>
  <p:notesMasterIdLst>
    <p:notesMasterId r:id="rId35"/>
  </p:notesMasterIdLst>
  <p:handoutMasterIdLst>
    <p:handoutMasterId r:id="rId36"/>
  </p:handoutMasterIdLst>
  <p:sldIdLst>
    <p:sldId id="710" r:id="rId3"/>
    <p:sldId id="711" r:id="rId4"/>
    <p:sldId id="737" r:id="rId5"/>
    <p:sldId id="738" r:id="rId6"/>
    <p:sldId id="739" r:id="rId7"/>
    <p:sldId id="758" r:id="rId8"/>
    <p:sldId id="740" r:id="rId9"/>
    <p:sldId id="741" r:id="rId10"/>
    <p:sldId id="743" r:id="rId11"/>
    <p:sldId id="744" r:id="rId12"/>
    <p:sldId id="745" r:id="rId13"/>
    <p:sldId id="746" r:id="rId14"/>
    <p:sldId id="747" r:id="rId15"/>
    <p:sldId id="748" r:id="rId16"/>
    <p:sldId id="749" r:id="rId17"/>
    <p:sldId id="750" r:id="rId18"/>
    <p:sldId id="754" r:id="rId19"/>
    <p:sldId id="756" r:id="rId20"/>
    <p:sldId id="757" r:id="rId21"/>
    <p:sldId id="761" r:id="rId22"/>
    <p:sldId id="766" r:id="rId23"/>
    <p:sldId id="714" r:id="rId24"/>
    <p:sldId id="715" r:id="rId25"/>
    <p:sldId id="716" r:id="rId26"/>
    <p:sldId id="765" r:id="rId27"/>
    <p:sldId id="712" r:id="rId28"/>
    <p:sldId id="709" r:id="rId29"/>
    <p:sldId id="764" r:id="rId30"/>
    <p:sldId id="762" r:id="rId31"/>
    <p:sldId id="573" r:id="rId32"/>
    <p:sldId id="535" r:id="rId33"/>
    <p:sldId id="531" r:id="rId34"/>
  </p:sldIdLst>
  <p:sldSz cx="9144000" cy="6858000" type="screen4x3"/>
  <p:notesSz cx="6985000" cy="9271000"/>
  <p:defaultTextStyle>
    <a:defPPr>
      <a:defRPr lang="en-US"/>
    </a:defPPr>
    <a:lvl1pPr algn="l" rtl="0" fontAlgn="base">
      <a:spcBef>
        <a:spcPct val="0"/>
      </a:spcBef>
      <a:spcAft>
        <a:spcPct val="0"/>
      </a:spcAft>
      <a:defRPr i="1" kern="1200">
        <a:solidFill>
          <a:schemeClr val="tx1"/>
        </a:solidFill>
        <a:latin typeface="Arial" charset="0"/>
        <a:ea typeface="+mn-ea"/>
        <a:cs typeface="Arial" charset="0"/>
      </a:defRPr>
    </a:lvl1pPr>
    <a:lvl2pPr marL="457200" algn="l" rtl="0" fontAlgn="base">
      <a:spcBef>
        <a:spcPct val="0"/>
      </a:spcBef>
      <a:spcAft>
        <a:spcPct val="0"/>
      </a:spcAft>
      <a:defRPr i="1" kern="1200">
        <a:solidFill>
          <a:schemeClr val="tx1"/>
        </a:solidFill>
        <a:latin typeface="Arial" charset="0"/>
        <a:ea typeface="+mn-ea"/>
        <a:cs typeface="Arial" charset="0"/>
      </a:defRPr>
    </a:lvl2pPr>
    <a:lvl3pPr marL="914400" algn="l" rtl="0" fontAlgn="base">
      <a:spcBef>
        <a:spcPct val="0"/>
      </a:spcBef>
      <a:spcAft>
        <a:spcPct val="0"/>
      </a:spcAft>
      <a:defRPr i="1" kern="1200">
        <a:solidFill>
          <a:schemeClr val="tx1"/>
        </a:solidFill>
        <a:latin typeface="Arial" charset="0"/>
        <a:ea typeface="+mn-ea"/>
        <a:cs typeface="Arial" charset="0"/>
      </a:defRPr>
    </a:lvl3pPr>
    <a:lvl4pPr marL="1371600" algn="l" rtl="0" fontAlgn="base">
      <a:spcBef>
        <a:spcPct val="0"/>
      </a:spcBef>
      <a:spcAft>
        <a:spcPct val="0"/>
      </a:spcAft>
      <a:defRPr i="1" kern="1200">
        <a:solidFill>
          <a:schemeClr val="tx1"/>
        </a:solidFill>
        <a:latin typeface="Arial" charset="0"/>
        <a:ea typeface="+mn-ea"/>
        <a:cs typeface="Arial" charset="0"/>
      </a:defRPr>
    </a:lvl4pPr>
    <a:lvl5pPr marL="1828800" algn="l" rtl="0" fontAlgn="base">
      <a:spcBef>
        <a:spcPct val="0"/>
      </a:spcBef>
      <a:spcAft>
        <a:spcPct val="0"/>
      </a:spcAft>
      <a:defRPr i="1" kern="1200">
        <a:solidFill>
          <a:schemeClr val="tx1"/>
        </a:solidFill>
        <a:latin typeface="Arial" charset="0"/>
        <a:ea typeface="+mn-ea"/>
        <a:cs typeface="Arial" charset="0"/>
      </a:defRPr>
    </a:lvl5pPr>
    <a:lvl6pPr marL="2286000" algn="l" defTabSz="914400" rtl="0" eaLnBrk="1" latinLnBrk="0" hangingPunct="1">
      <a:defRPr i="1" kern="1200">
        <a:solidFill>
          <a:schemeClr val="tx1"/>
        </a:solidFill>
        <a:latin typeface="Arial" charset="0"/>
        <a:ea typeface="+mn-ea"/>
        <a:cs typeface="Arial" charset="0"/>
      </a:defRPr>
    </a:lvl6pPr>
    <a:lvl7pPr marL="2743200" algn="l" defTabSz="914400" rtl="0" eaLnBrk="1" latinLnBrk="0" hangingPunct="1">
      <a:defRPr i="1" kern="1200">
        <a:solidFill>
          <a:schemeClr val="tx1"/>
        </a:solidFill>
        <a:latin typeface="Arial" charset="0"/>
        <a:ea typeface="+mn-ea"/>
        <a:cs typeface="Arial" charset="0"/>
      </a:defRPr>
    </a:lvl7pPr>
    <a:lvl8pPr marL="3200400" algn="l" defTabSz="914400" rtl="0" eaLnBrk="1" latinLnBrk="0" hangingPunct="1">
      <a:defRPr i="1" kern="1200">
        <a:solidFill>
          <a:schemeClr val="tx1"/>
        </a:solidFill>
        <a:latin typeface="Arial" charset="0"/>
        <a:ea typeface="+mn-ea"/>
        <a:cs typeface="Arial" charset="0"/>
      </a:defRPr>
    </a:lvl8pPr>
    <a:lvl9pPr marL="3657600" algn="l" defTabSz="914400" rtl="0" eaLnBrk="1" latinLnBrk="0" hangingPunct="1">
      <a:defRPr i="1"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DDDD"/>
    <a:srgbClr val="C0C0C0"/>
    <a:srgbClr val="4B6BAF"/>
    <a:srgbClr val="253859"/>
    <a:srgbClr val="2C8740"/>
    <a:srgbClr val="45BD49"/>
    <a:srgbClr val="FF0000"/>
    <a:srgbClr val="1F497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0678" autoAdjust="0"/>
    <p:restoredTop sz="90516" autoAdjust="0"/>
  </p:normalViewPr>
  <p:slideViewPr>
    <p:cSldViewPr snapToGrid="0">
      <p:cViewPr>
        <p:scale>
          <a:sx n="90" d="100"/>
          <a:sy n="90" d="100"/>
        </p:scale>
        <p:origin x="-1488" y="-72"/>
      </p:cViewPr>
      <p:guideLst>
        <p:guide orient="horz" pos="646"/>
        <p:guide orient="horz" pos="434"/>
        <p:guide pos="5679"/>
      </p:guideLst>
    </p:cSldViewPr>
  </p:slideViewPr>
  <p:notesTextViewPr>
    <p:cViewPr>
      <p:scale>
        <a:sx n="100" d="100"/>
        <a:sy n="100" d="100"/>
      </p:scale>
      <p:origin x="0" y="0"/>
    </p:cViewPr>
  </p:notesTextViewPr>
  <p:sorterViewPr>
    <p:cViewPr>
      <p:scale>
        <a:sx n="100" d="100"/>
        <a:sy n="100" d="100"/>
      </p:scale>
      <p:origin x="0" y="3888"/>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 Id="rId4" Type="http://schemas.openxmlformats.org/officeDocument/2006/relationships/image" Target="../media/image3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0.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 Id="rId4" Type="http://schemas.openxmlformats.org/officeDocument/2006/relationships/image" Target="../media/image3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0.png"/></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 Id="rId4" Type="http://schemas.openxmlformats.org/officeDocument/2006/relationships/image" Target="../media/image3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8482"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i="0">
                <a:latin typeface="Arial" pitchFamily="34" charset="0"/>
                <a:cs typeface="Arial" pitchFamily="34" charset="0"/>
              </a:defRPr>
            </a:lvl1pPr>
          </a:lstStyle>
          <a:p>
            <a:pPr>
              <a:defRPr/>
            </a:pPr>
            <a:endParaRPr lang="en-US"/>
          </a:p>
        </p:txBody>
      </p:sp>
      <p:sp>
        <p:nvSpPr>
          <p:cNvPr id="148483" name="Rectangle 3"/>
          <p:cNvSpPr>
            <a:spLocks noGrp="1" noChangeArrowheads="1"/>
          </p:cNvSpPr>
          <p:nvPr>
            <p:ph type="dt" sz="quarter" idx="1"/>
          </p:nvPr>
        </p:nvSpPr>
        <p:spPr bwMode="auto">
          <a:xfrm>
            <a:off x="3956050" y="0"/>
            <a:ext cx="3027363"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0">
                <a:latin typeface="Arial" pitchFamily="34" charset="0"/>
                <a:cs typeface="Arial" pitchFamily="34" charset="0"/>
              </a:defRPr>
            </a:lvl1pPr>
          </a:lstStyle>
          <a:p>
            <a:pPr>
              <a:defRPr/>
            </a:pPr>
            <a:endParaRPr lang="en-US"/>
          </a:p>
        </p:txBody>
      </p:sp>
      <p:sp>
        <p:nvSpPr>
          <p:cNvPr id="148484" name="Rectangle 4"/>
          <p:cNvSpPr>
            <a:spLocks noGrp="1" noChangeArrowheads="1"/>
          </p:cNvSpPr>
          <p:nvPr>
            <p:ph type="ftr" sz="quarter" idx="2"/>
          </p:nvPr>
        </p:nvSpPr>
        <p:spPr bwMode="auto">
          <a:xfrm>
            <a:off x="0" y="8805863"/>
            <a:ext cx="3027363"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i="0">
                <a:latin typeface="Arial" pitchFamily="34" charset="0"/>
                <a:cs typeface="Arial" pitchFamily="34" charset="0"/>
              </a:defRPr>
            </a:lvl1pPr>
          </a:lstStyle>
          <a:p>
            <a:pPr>
              <a:defRPr/>
            </a:pPr>
            <a:endParaRPr lang="en-US"/>
          </a:p>
        </p:txBody>
      </p:sp>
      <p:sp>
        <p:nvSpPr>
          <p:cNvPr id="148485" name="Rectangle 5"/>
          <p:cNvSpPr>
            <a:spLocks noGrp="1" noChangeArrowheads="1"/>
          </p:cNvSpPr>
          <p:nvPr>
            <p:ph type="sldNum" sz="quarter" idx="3"/>
          </p:nvPr>
        </p:nvSpPr>
        <p:spPr bwMode="auto">
          <a:xfrm>
            <a:off x="3956050" y="8805863"/>
            <a:ext cx="3027363"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i="0">
                <a:latin typeface="Arial" pitchFamily="34" charset="0"/>
                <a:cs typeface="Arial" pitchFamily="34" charset="0"/>
              </a:defRPr>
            </a:lvl1pPr>
          </a:lstStyle>
          <a:p>
            <a:pPr>
              <a:defRPr/>
            </a:pPr>
            <a:fld id="{5BA57C89-057C-4E05-BB8C-885625F764ED}"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l" defTabSz="928688">
              <a:defRPr sz="1200" i="0">
                <a:latin typeface="Arial" pitchFamily="34" charset="0"/>
                <a:cs typeface="Arial" pitchFamily="34" charset="0"/>
              </a:defRPr>
            </a:lvl1pPr>
          </a:lstStyle>
          <a:p>
            <a:pPr>
              <a:defRPr/>
            </a:pPr>
            <a:endParaRPr lang="en-US"/>
          </a:p>
        </p:txBody>
      </p:sp>
      <p:sp>
        <p:nvSpPr>
          <p:cNvPr id="3075" name="Rectangle 3"/>
          <p:cNvSpPr>
            <a:spLocks noGrp="1" noChangeArrowheads="1"/>
          </p:cNvSpPr>
          <p:nvPr>
            <p:ph type="dt" idx="1"/>
          </p:nvPr>
        </p:nvSpPr>
        <p:spPr bwMode="auto">
          <a:xfrm>
            <a:off x="3956050" y="0"/>
            <a:ext cx="3027363"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defTabSz="928688">
              <a:defRPr sz="1200" i="0">
                <a:latin typeface="Arial" pitchFamily="34" charset="0"/>
                <a:cs typeface="Arial" pitchFamily="34" charset="0"/>
              </a:defRPr>
            </a:lvl1pPr>
          </a:lstStyle>
          <a:p>
            <a:pPr>
              <a:defRPr/>
            </a:pPr>
            <a:endParaRPr lang="en-US"/>
          </a:p>
        </p:txBody>
      </p:sp>
      <p:sp>
        <p:nvSpPr>
          <p:cNvPr id="27652" name="Rectangle 4"/>
          <p:cNvSpPr>
            <a:spLocks noGrp="1" noRot="1" noChangeAspect="1" noChangeArrowheads="1" noTextEdit="1"/>
          </p:cNvSpPr>
          <p:nvPr>
            <p:ph type="sldImg" idx="2"/>
          </p:nvPr>
        </p:nvSpPr>
        <p:spPr bwMode="auto">
          <a:xfrm>
            <a:off x="1174750" y="695325"/>
            <a:ext cx="4635500" cy="3476625"/>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98500" y="4403725"/>
            <a:ext cx="5588000" cy="41719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05863"/>
            <a:ext cx="3027363"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l" defTabSz="928688">
              <a:defRPr sz="1200" i="0">
                <a:latin typeface="Arial" pitchFamily="34" charset="0"/>
                <a:cs typeface="Arial" pitchFamily="34" charset="0"/>
              </a:defRPr>
            </a:lvl1pPr>
          </a:lstStyle>
          <a:p>
            <a:pPr>
              <a:defRPr/>
            </a:pPr>
            <a:endParaRPr lang="en-US"/>
          </a:p>
        </p:txBody>
      </p:sp>
      <p:sp>
        <p:nvSpPr>
          <p:cNvPr id="3079" name="Rectangle 7"/>
          <p:cNvSpPr>
            <a:spLocks noGrp="1" noChangeArrowheads="1"/>
          </p:cNvSpPr>
          <p:nvPr>
            <p:ph type="sldNum" sz="quarter" idx="5"/>
          </p:nvPr>
        </p:nvSpPr>
        <p:spPr bwMode="auto">
          <a:xfrm>
            <a:off x="3956050" y="8805863"/>
            <a:ext cx="3027363"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defTabSz="928688">
              <a:defRPr sz="1200" i="0">
                <a:latin typeface="Arial" pitchFamily="34" charset="0"/>
                <a:cs typeface="Arial" pitchFamily="34" charset="0"/>
              </a:defRPr>
            </a:lvl1pPr>
          </a:lstStyle>
          <a:p>
            <a:pPr>
              <a:defRPr/>
            </a:pPr>
            <a:fld id="{E89B3DE2-31A0-469D-AD5D-ED260254E14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a:ln/>
        </p:spPr>
      </p:sp>
      <p:sp>
        <p:nvSpPr>
          <p:cNvPr id="30722" name="Notes Placeholder 2"/>
          <p:cNvSpPr>
            <a:spLocks noGrp="1"/>
          </p:cNvSpPr>
          <p:nvPr>
            <p:ph type="body" idx="1"/>
          </p:nvPr>
        </p:nvSpPr>
        <p:spPr>
          <a:noFill/>
          <a:ln/>
        </p:spPr>
        <p:txBody>
          <a:bodyPr/>
          <a:lstStyle/>
          <a:p>
            <a:endParaRPr lang="en-GB" smtClean="0">
              <a:latin typeface="Arial" charset="0"/>
              <a:cs typeface="Arial" charset="0"/>
            </a:endParaRPr>
          </a:p>
        </p:txBody>
      </p:sp>
      <p:sp>
        <p:nvSpPr>
          <p:cNvPr id="30723" name="Slide Number Placeholder 3"/>
          <p:cNvSpPr>
            <a:spLocks noGrp="1"/>
          </p:cNvSpPr>
          <p:nvPr>
            <p:ph type="sldNum" sz="quarter" idx="5"/>
          </p:nvPr>
        </p:nvSpPr>
        <p:spPr>
          <a:noFill/>
        </p:spPr>
        <p:txBody>
          <a:bodyPr/>
          <a:lstStyle/>
          <a:p>
            <a:fld id="{CC877EF3-8CBC-4EE4-BC00-3FF33DA741EE}" type="slidenum">
              <a:rPr lang="en-US" smtClean="0">
                <a:latin typeface="Arial" charset="0"/>
                <a:cs typeface="Arial" charset="0"/>
              </a:rPr>
              <a:pPr/>
              <a:t>1</a:t>
            </a:fld>
            <a:endParaRPr lang="en-US" smtClean="0">
              <a:latin typeface="Arial" charset="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
          <p:cNvSpPr>
            <a:spLocks noGrp="1" noRot="1" noChangeAspect="1" noChangeArrowheads="1" noTextEdit="1"/>
          </p:cNvSpPr>
          <p:nvPr>
            <p:ph type="sldImg"/>
          </p:nvPr>
        </p:nvSpPr>
        <p:spPr>
          <a:xfrm>
            <a:off x="1177925" y="695325"/>
            <a:ext cx="4633913" cy="3475038"/>
          </a:xfrm>
          <a:ln/>
        </p:spPr>
      </p:sp>
      <p:sp>
        <p:nvSpPr>
          <p:cNvPr id="140290" name="Rectangle 3"/>
          <p:cNvSpPr>
            <a:spLocks noGrp="1" noChangeArrowheads="1"/>
          </p:cNvSpPr>
          <p:nvPr>
            <p:ph type="body" idx="1"/>
          </p:nvPr>
        </p:nvSpPr>
        <p:spPr>
          <a:xfrm>
            <a:off x="277813" y="4351338"/>
            <a:ext cx="6429375" cy="4173537"/>
          </a:xfrm>
          <a:noFill/>
          <a:ln/>
        </p:spPr>
        <p:txBody>
          <a:bodyPr lIns="92491" tIns="46246" rIns="92491" bIns="46246"/>
          <a:lstStyle/>
          <a:p>
            <a:pPr marL="261938" lvl="1" indent="-134938"/>
            <a:r>
              <a:rPr lang="en-US" sz="800" smtClean="0">
                <a:latin typeface="Arial" charset="0"/>
                <a:cs typeface="Arial" charset="0"/>
              </a:rPr>
              <a:t>Organizations across all industries that embrace this vision and employ the InfoSphere software portfolio can see incredible business results. InfoSphere customers often see huge returns on their investment, and help drive their businesses to new levels of optimization. Just to take a couple examples from this slide, Panasonic Europe was able to save €1M per year while increasing sales by 3.5% by improving the management of the product and part information across their business. Louis Vuitton Moet Hennessy (LVMH) increased daily deliveries by 100% by rationalizing order fulfillment systems into a single SAP instance and delivering key inventory data to employees through hand-held devices in real-time.</a:t>
            </a:r>
          </a:p>
          <a:p>
            <a:pPr marL="261938" lvl="1" indent="-134938"/>
            <a:endParaRPr lang="en-US" sz="800" smtClean="0">
              <a:latin typeface="Arial" charset="0"/>
              <a:cs typeface="Arial" charset="0"/>
            </a:endParaRPr>
          </a:p>
          <a:p>
            <a:pPr marL="261938" lvl="1" indent="-134938"/>
            <a:r>
              <a:rPr lang="en-US" sz="800" smtClean="0">
                <a:latin typeface="Arial" charset="0"/>
                <a:cs typeface="Arial" charset="0"/>
              </a:rPr>
              <a:t>Results like these are possible when you take a holistic approach to information and begin to manage it outside of the scope of any individual application.</a:t>
            </a:r>
            <a:endParaRPr lang="en-US" sz="800" b="1" smtClean="0">
              <a:latin typeface="Arial" charset="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2"/>
          <p:cNvSpPr>
            <a:spLocks noGrp="1" noRot="1" noChangeAspect="1" noChangeArrowheads="1" noTextEdit="1"/>
          </p:cNvSpPr>
          <p:nvPr>
            <p:ph type="sldImg"/>
          </p:nvPr>
        </p:nvSpPr>
        <p:spPr>
          <a:ln/>
        </p:spPr>
      </p:sp>
      <p:sp>
        <p:nvSpPr>
          <p:cNvPr id="142338" name="Rectangle 3"/>
          <p:cNvSpPr>
            <a:spLocks noGrp="1" noChangeArrowheads="1"/>
          </p:cNvSpPr>
          <p:nvPr>
            <p:ph type="body" idx="1"/>
          </p:nvPr>
        </p:nvSpPr>
        <p:spPr>
          <a:noFill/>
          <a:ln/>
        </p:spPr>
        <p:txBody>
          <a:bodyPr/>
          <a:lstStyle/>
          <a:p>
            <a:r>
              <a:rPr lang="en-US" sz="800" smtClean="0">
                <a:latin typeface="Arial" charset="0"/>
                <a:cs typeface="Arial" charset="0"/>
              </a:rPr>
              <a:t>Trusted information enables innovation.  Very simply. If your IT department can deliver accurate and complete information in context for a business user then they will be able to make the right analysis to draw out true business insights.  Using bad data as a strategic asset is simply not an option.  Having Trusted information is the way to ensure success.</a:t>
            </a:r>
          </a:p>
          <a:p>
            <a:endParaRPr lang="en-US" sz="800" smtClean="0">
              <a:latin typeface="Arial" charset="0"/>
              <a:cs typeface="Arial" charset="0"/>
            </a:endParaRPr>
          </a:p>
          <a:p>
            <a:r>
              <a:rPr lang="en-US" sz="800" smtClean="0">
                <a:latin typeface="Arial" charset="0"/>
                <a:cs typeface="Arial" charset="0"/>
              </a:rPr>
              <a:t>IBM clients have told us that they need information to be accurate, complete, in context, and insightful in order for it to be considered “trusted”. Achieving these elusive results across the enterprise requires a different kind of information infrastructure, one that allows information to be integrated and managed holistically.</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2"/>
          <p:cNvSpPr>
            <a:spLocks noGrp="1" noRot="1" noChangeAspect="1" noChangeArrowheads="1" noTextEdit="1"/>
          </p:cNvSpPr>
          <p:nvPr>
            <p:ph type="sldImg"/>
          </p:nvPr>
        </p:nvSpPr>
        <p:spPr>
          <a:xfrm>
            <a:off x="1174750" y="693738"/>
            <a:ext cx="4637088" cy="3478212"/>
          </a:xfrm>
          <a:ln/>
        </p:spPr>
      </p:sp>
      <p:sp>
        <p:nvSpPr>
          <p:cNvPr id="144386" name="Rectangle 3"/>
          <p:cNvSpPr>
            <a:spLocks noGrp="1" noChangeArrowheads="1"/>
          </p:cNvSpPr>
          <p:nvPr>
            <p:ph type="body" idx="1"/>
          </p:nvPr>
        </p:nvSpPr>
        <p:spPr>
          <a:xfrm>
            <a:off x="698500" y="4403725"/>
            <a:ext cx="5588000" cy="4173538"/>
          </a:xfrm>
          <a:noFill/>
          <a:ln/>
        </p:spPr>
        <p:txBody>
          <a:bodyPr/>
          <a:lstStyle/>
          <a:p>
            <a:endParaRPr lang="en-GB" smtClean="0">
              <a:latin typeface="Arial" charset="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Grp="1" noRot="1" noChangeAspect="1" noChangeArrowheads="1" noTextEdit="1"/>
          </p:cNvSpPr>
          <p:nvPr>
            <p:ph type="sldImg"/>
          </p:nvPr>
        </p:nvSpPr>
        <p:spPr>
          <a:xfrm>
            <a:off x="1177925" y="695325"/>
            <a:ext cx="4633913" cy="3475038"/>
          </a:xfrm>
          <a:ln/>
        </p:spPr>
      </p:sp>
      <p:sp>
        <p:nvSpPr>
          <p:cNvPr id="146434" name="Rectangle 3"/>
          <p:cNvSpPr>
            <a:spLocks noGrp="1" noChangeArrowheads="1"/>
          </p:cNvSpPr>
          <p:nvPr>
            <p:ph type="body" idx="1"/>
          </p:nvPr>
        </p:nvSpPr>
        <p:spPr>
          <a:xfrm>
            <a:off x="277813" y="4351338"/>
            <a:ext cx="6429375" cy="4173537"/>
          </a:xfrm>
          <a:noFill/>
          <a:ln/>
        </p:spPr>
        <p:txBody>
          <a:bodyPr lIns="92491" tIns="46246" rIns="92491" bIns="46246"/>
          <a:lstStyle/>
          <a:p>
            <a:pPr marL="261938" lvl="1" indent="-134938"/>
            <a:r>
              <a:rPr lang="en-US" sz="800" smtClean="0">
                <a:latin typeface="Arial" charset="0"/>
                <a:cs typeface="Arial" charset="0"/>
              </a:rPr>
              <a:t>Organizations across all industries that embrace this vision and employ the InfoSphere software portfolio can see incredible business results. InfoSphere customers often see huge returns on their investment, and help drive their businesses to new levels of optimization. Just to take a couple examples from this slide, Panasonic Europe was able to save €1M per year while increasing sales by 3.5% by improving the management of the product and part information across their business. Louis Vuitton Moet Hennessy (LVMH) increased daily deliveries by 100% by rationalizing order fulfillment systems into a single SAP instance and delivering key inventory data to employees through hand-held devices in real-time.</a:t>
            </a:r>
          </a:p>
          <a:p>
            <a:pPr marL="261938" lvl="1" indent="-134938"/>
            <a:endParaRPr lang="en-US" sz="800" smtClean="0">
              <a:latin typeface="Arial" charset="0"/>
              <a:cs typeface="Arial" charset="0"/>
            </a:endParaRPr>
          </a:p>
          <a:p>
            <a:pPr marL="261938" lvl="1" indent="-134938"/>
            <a:r>
              <a:rPr lang="en-US" sz="800" smtClean="0">
                <a:latin typeface="Arial" charset="0"/>
                <a:cs typeface="Arial" charset="0"/>
              </a:rPr>
              <a:t>Results like these are possible when you take a holistic approach to information and begin to manage it outside of the scope of any individual application.</a:t>
            </a:r>
            <a:endParaRPr lang="en-US" sz="800" b="1" smtClean="0">
              <a:latin typeface="Arial" charset="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2"/>
          <p:cNvSpPr>
            <a:spLocks noGrp="1" noRot="1" noChangeAspect="1" noChangeArrowheads="1" noTextEdit="1"/>
          </p:cNvSpPr>
          <p:nvPr>
            <p:ph type="sldImg"/>
          </p:nvPr>
        </p:nvSpPr>
        <p:spPr>
          <a:xfrm>
            <a:off x="1177925" y="695325"/>
            <a:ext cx="4633913" cy="3475038"/>
          </a:xfrm>
          <a:ln/>
        </p:spPr>
      </p:sp>
      <p:sp>
        <p:nvSpPr>
          <p:cNvPr id="148482" name="Rectangle 3"/>
          <p:cNvSpPr>
            <a:spLocks noGrp="1" noChangeArrowheads="1"/>
          </p:cNvSpPr>
          <p:nvPr>
            <p:ph type="body" idx="1"/>
          </p:nvPr>
        </p:nvSpPr>
        <p:spPr>
          <a:xfrm>
            <a:off x="277813" y="4351338"/>
            <a:ext cx="6429375" cy="4173537"/>
          </a:xfrm>
          <a:noFill/>
          <a:ln/>
        </p:spPr>
        <p:txBody>
          <a:bodyPr lIns="92491" tIns="46246" rIns="92491" bIns="46246"/>
          <a:lstStyle/>
          <a:p>
            <a:pPr marL="261938" lvl="1" indent="-134938"/>
            <a:r>
              <a:rPr lang="en-US" sz="800" smtClean="0">
                <a:latin typeface="Arial" charset="0"/>
                <a:cs typeface="Arial" charset="0"/>
              </a:rPr>
              <a:t>Organizations across all industries that embrace this vision and employ the InfoSphere software portfolio can see incredible business results. InfoSphere customers often see huge returns on their investment, and help drive their businesses to new levels of optimization. Just to take a couple examples from this slide, Panasonic Europe was able to save €1M per year while increasing sales by 3.5% by improving the management of the product and part information across their business. Louis Vuitton Moet Hennessy (LVMH) increased daily deliveries by 100% by rationalizing order fulfillment systems into a single SAP instance and delivering key inventory data to employees through hand-held devices in real-time.</a:t>
            </a:r>
          </a:p>
          <a:p>
            <a:pPr marL="261938" lvl="1" indent="-134938"/>
            <a:endParaRPr lang="en-US" sz="800" smtClean="0">
              <a:latin typeface="Arial" charset="0"/>
              <a:cs typeface="Arial" charset="0"/>
            </a:endParaRPr>
          </a:p>
          <a:p>
            <a:pPr marL="261938" lvl="1" indent="-134938"/>
            <a:r>
              <a:rPr lang="en-US" sz="800" smtClean="0">
                <a:latin typeface="Arial" charset="0"/>
                <a:cs typeface="Arial" charset="0"/>
              </a:rPr>
              <a:t>Results like these are possible when you take a holistic approach to information and begin to manage it outside of the scope of any individual application.</a:t>
            </a:r>
            <a:endParaRPr lang="en-US" sz="800" b="1" smtClean="0">
              <a:latin typeface="Arial" charset="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2"/>
          <p:cNvSpPr>
            <a:spLocks noGrp="1" noRot="1" noChangeAspect="1" noChangeArrowheads="1" noTextEdit="1"/>
          </p:cNvSpPr>
          <p:nvPr>
            <p:ph type="sldImg"/>
          </p:nvPr>
        </p:nvSpPr>
        <p:spPr>
          <a:xfrm>
            <a:off x="1177925" y="695325"/>
            <a:ext cx="4633913" cy="3475038"/>
          </a:xfrm>
          <a:ln/>
        </p:spPr>
      </p:sp>
      <p:sp>
        <p:nvSpPr>
          <p:cNvPr id="150530" name="Rectangle 3"/>
          <p:cNvSpPr>
            <a:spLocks noGrp="1" noChangeArrowheads="1"/>
          </p:cNvSpPr>
          <p:nvPr>
            <p:ph type="body" idx="1"/>
          </p:nvPr>
        </p:nvSpPr>
        <p:spPr>
          <a:xfrm>
            <a:off x="277813" y="4351338"/>
            <a:ext cx="6429375" cy="4173537"/>
          </a:xfrm>
          <a:noFill/>
          <a:ln/>
        </p:spPr>
        <p:txBody>
          <a:bodyPr lIns="92491" tIns="46246" rIns="92491" bIns="46246"/>
          <a:lstStyle/>
          <a:p>
            <a:pPr marL="261938" lvl="1" indent="-134938"/>
            <a:r>
              <a:rPr lang="en-US" sz="800" smtClean="0">
                <a:latin typeface="Arial" charset="0"/>
                <a:cs typeface="Arial" charset="0"/>
              </a:rPr>
              <a:t>Organizations across all industries that embrace this vision and employ the InfoSphere software portfolio can see incredible business results. InfoSphere customers often see huge returns on their investment, and help drive their businesses to new levels of optimization. Just to take a couple examples from this slide, Panasonic Europe was able to save €1M per year while increasing sales by 3.5% by improving the management of the product and part information across their business. Louis Vuitton Moet Hennessy (LVMH) increased daily deliveries by 100% by rationalizing order fulfillment systems into a single SAP instance and delivering key inventory data to employees through hand-held devices in real-time.</a:t>
            </a:r>
          </a:p>
          <a:p>
            <a:pPr marL="261938" lvl="1" indent="-134938"/>
            <a:endParaRPr lang="en-US" sz="800" smtClean="0">
              <a:latin typeface="Arial" charset="0"/>
              <a:cs typeface="Arial" charset="0"/>
            </a:endParaRPr>
          </a:p>
          <a:p>
            <a:pPr marL="261938" lvl="1" indent="-134938"/>
            <a:r>
              <a:rPr lang="en-US" sz="800" smtClean="0">
                <a:latin typeface="Arial" charset="0"/>
                <a:cs typeface="Arial" charset="0"/>
              </a:rPr>
              <a:t>Results like these are possible when you take a holistic approach to information and begin to manage it outside of the scope of any individual application.</a:t>
            </a:r>
            <a:endParaRPr lang="en-US" sz="800" b="1" smtClean="0">
              <a:latin typeface="Arial" charset="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2"/>
          <p:cNvSpPr>
            <a:spLocks noGrp="1" noRot="1" noChangeAspect="1" noChangeArrowheads="1" noTextEdit="1"/>
          </p:cNvSpPr>
          <p:nvPr>
            <p:ph type="sldImg"/>
          </p:nvPr>
        </p:nvSpPr>
        <p:spPr>
          <a:xfrm>
            <a:off x="1174750" y="693738"/>
            <a:ext cx="4637088" cy="3478212"/>
          </a:xfrm>
          <a:ln/>
        </p:spPr>
      </p:sp>
      <p:sp>
        <p:nvSpPr>
          <p:cNvPr id="152578" name="Rectangle 3"/>
          <p:cNvSpPr>
            <a:spLocks noGrp="1" noChangeArrowheads="1"/>
          </p:cNvSpPr>
          <p:nvPr>
            <p:ph type="body" idx="1"/>
          </p:nvPr>
        </p:nvSpPr>
        <p:spPr>
          <a:xfrm>
            <a:off x="698500" y="4403725"/>
            <a:ext cx="5588000" cy="4173538"/>
          </a:xfrm>
          <a:noFill/>
          <a:ln/>
        </p:spPr>
        <p:txBody>
          <a:bodyPr/>
          <a:lstStyle/>
          <a:p>
            <a:endParaRPr lang="en-GB" smtClean="0">
              <a:latin typeface="Arial" charset="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7"/>
          <p:cNvSpPr txBox="1">
            <a:spLocks noGrp="1" noChangeArrowheads="1"/>
          </p:cNvSpPr>
          <p:nvPr/>
        </p:nvSpPr>
        <p:spPr bwMode="auto">
          <a:xfrm>
            <a:off x="3956050" y="8805863"/>
            <a:ext cx="3027363" cy="463550"/>
          </a:xfrm>
          <a:prstGeom prst="rect">
            <a:avLst/>
          </a:prstGeom>
          <a:noFill/>
          <a:ln w="9525">
            <a:noFill/>
            <a:miter lim="800000"/>
            <a:headEnd/>
            <a:tailEnd/>
          </a:ln>
        </p:spPr>
        <p:txBody>
          <a:bodyPr lIns="92885" tIns="46442" rIns="92885" bIns="46442" anchor="b"/>
          <a:lstStyle/>
          <a:p>
            <a:pPr algn="r" defTabSz="928688"/>
            <a:fld id="{F6A2BCE1-3DE7-4E10-AF35-247FF709C0D1}" type="slidenum">
              <a:rPr lang="en-US" sz="1200" i="0">
                <a:ea typeface="MS PGothic" pitchFamily="34" charset="-128"/>
              </a:rPr>
              <a:pPr algn="r" defTabSz="928688"/>
              <a:t>17</a:t>
            </a:fld>
            <a:endParaRPr lang="en-US" sz="1200" i="0">
              <a:ea typeface="MS PGothic" pitchFamily="34" charset="-128"/>
            </a:endParaRPr>
          </a:p>
        </p:txBody>
      </p:sp>
      <p:sp>
        <p:nvSpPr>
          <p:cNvPr id="154626" name="Rectangle 2"/>
          <p:cNvSpPr>
            <a:spLocks noGrp="1" noRot="1" noChangeAspect="1" noChangeArrowheads="1" noTextEdit="1"/>
          </p:cNvSpPr>
          <p:nvPr>
            <p:ph type="sldImg"/>
          </p:nvPr>
        </p:nvSpPr>
        <p:spPr>
          <a:xfrm>
            <a:off x="909638" y="617538"/>
            <a:ext cx="5246687" cy="3935412"/>
          </a:xfrm>
          <a:ln/>
        </p:spPr>
      </p:sp>
      <p:sp>
        <p:nvSpPr>
          <p:cNvPr id="154627" name="Rectangle 3"/>
          <p:cNvSpPr>
            <a:spLocks noGrp="1" noChangeArrowheads="1"/>
          </p:cNvSpPr>
          <p:nvPr>
            <p:ph type="body" idx="1"/>
          </p:nvPr>
        </p:nvSpPr>
        <p:spPr>
          <a:xfrm>
            <a:off x="931863" y="4865688"/>
            <a:ext cx="5195887" cy="3705225"/>
          </a:xfrm>
          <a:noFill/>
          <a:ln/>
        </p:spPr>
        <p:txBody>
          <a:bodyPr lIns="92768" tIns="46561" rIns="92768" bIns="46561"/>
          <a:lstStyle/>
          <a:p>
            <a:pPr eaLnBrk="1" hangingPunct="1"/>
            <a:r>
              <a:rPr lang="en-US" smtClean="0">
                <a:latin typeface="Arial" charset="0"/>
                <a:cs typeface="Arial" charset="0"/>
              </a:rPr>
              <a:t>IBM has over a decade of experience in MDM</a:t>
            </a:r>
          </a:p>
          <a:p>
            <a:pPr eaLnBrk="1" hangingPunct="1"/>
            <a:r>
              <a:rPr lang="en-US" smtClean="0">
                <a:latin typeface="Arial" charset="0"/>
                <a:cs typeface="Arial" charset="0"/>
              </a:rPr>
              <a:t>IBM has over 600 customers</a:t>
            </a:r>
          </a:p>
          <a:p>
            <a:pPr eaLnBrk="1" hangingPunct="1"/>
            <a:r>
              <a:rPr lang="en-US" smtClean="0">
                <a:latin typeface="Arial" charset="0"/>
                <a:cs typeface="Arial" charset="0"/>
              </a:rPr>
              <a:t>More than competitors…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6674" name="Rectangle 7"/>
          <p:cNvSpPr txBox="1">
            <a:spLocks noGrp="1" noChangeArrowheads="1"/>
          </p:cNvSpPr>
          <p:nvPr/>
        </p:nvSpPr>
        <p:spPr bwMode="auto">
          <a:xfrm>
            <a:off x="3956050" y="8805863"/>
            <a:ext cx="3027363" cy="463550"/>
          </a:xfrm>
          <a:prstGeom prst="rect">
            <a:avLst/>
          </a:prstGeom>
          <a:noFill/>
          <a:ln w="9525">
            <a:noFill/>
            <a:miter lim="800000"/>
            <a:headEnd/>
            <a:tailEnd/>
          </a:ln>
        </p:spPr>
        <p:txBody>
          <a:bodyPr lIns="92885" tIns="46442" rIns="92885" bIns="46442" anchor="b"/>
          <a:lstStyle/>
          <a:p>
            <a:pPr algn="r" defTabSz="928688"/>
            <a:fld id="{FED42BC9-0551-47C1-BE59-24225F3A9013}" type="slidenum">
              <a:rPr lang="en-US" sz="1200" i="0"/>
              <a:pPr algn="r" defTabSz="928688"/>
              <a:t>18</a:t>
            </a:fld>
            <a:endParaRPr lang="en-US" sz="1200" i="0"/>
          </a:p>
        </p:txBody>
      </p:sp>
      <p:sp>
        <p:nvSpPr>
          <p:cNvPr id="156675" name="Text Box 2"/>
          <p:cNvSpPr txBox="1">
            <a:spLocks noChangeArrowheads="1"/>
          </p:cNvSpPr>
          <p:nvPr/>
        </p:nvSpPr>
        <p:spPr bwMode="auto">
          <a:xfrm>
            <a:off x="3956050" y="9012238"/>
            <a:ext cx="3027363" cy="257175"/>
          </a:xfrm>
          <a:prstGeom prst="rect">
            <a:avLst/>
          </a:prstGeom>
          <a:noFill/>
          <a:ln w="9525">
            <a:noFill/>
            <a:miter lim="800000"/>
            <a:headEnd/>
            <a:tailEnd/>
          </a:ln>
        </p:spPr>
        <p:txBody>
          <a:bodyPr lIns="92880" tIns="46440" rIns="92880" bIns="46440" anchor="b">
            <a:spAutoFit/>
          </a:bodyPr>
          <a:lstStyle/>
          <a:p>
            <a:pPr algn="r" defTabSz="465138">
              <a:lnSpc>
                <a:spcPct val="90000"/>
              </a:lnSpc>
              <a:buClr>
                <a:srgbClr val="000000"/>
              </a:buClr>
              <a:buSzPct val="100000"/>
              <a:buFont typeface="Arial" charset="0"/>
              <a:buNone/>
              <a:tabLst>
                <a:tab pos="0" algn="l"/>
                <a:tab pos="465138" algn="l"/>
                <a:tab pos="928688" algn="l"/>
                <a:tab pos="1393825" algn="l"/>
                <a:tab pos="1857375" algn="l"/>
                <a:tab pos="2320925" algn="l"/>
                <a:tab pos="2786063" algn="l"/>
                <a:tab pos="3251200" algn="l"/>
                <a:tab pos="3714750" algn="l"/>
                <a:tab pos="4179888" algn="l"/>
                <a:tab pos="4645025" algn="l"/>
                <a:tab pos="5108575" algn="l"/>
                <a:tab pos="5572125" algn="l"/>
                <a:tab pos="6037263" algn="l"/>
                <a:tab pos="6500813" algn="l"/>
                <a:tab pos="6965950" algn="l"/>
                <a:tab pos="7431088" algn="l"/>
                <a:tab pos="7894638" algn="l"/>
                <a:tab pos="8359775" algn="l"/>
                <a:tab pos="8824913" algn="l"/>
                <a:tab pos="9286875" algn="l"/>
              </a:tabLst>
            </a:pPr>
            <a:fld id="{263F493A-5B2C-467E-A1D7-A23B63C598D0}" type="slidenum">
              <a:rPr lang="en-GB" sz="1200" i="0">
                <a:solidFill>
                  <a:srgbClr val="000000"/>
                </a:solidFill>
                <a:ea typeface="SimSun" pitchFamily="2" charset="-122"/>
              </a:rPr>
              <a:pPr algn="r" defTabSz="465138">
                <a:lnSpc>
                  <a:spcPct val="90000"/>
                </a:lnSpc>
                <a:buClr>
                  <a:srgbClr val="000000"/>
                </a:buClr>
                <a:buSzPct val="100000"/>
                <a:buFont typeface="Arial" charset="0"/>
                <a:buNone/>
                <a:tabLst>
                  <a:tab pos="0" algn="l"/>
                  <a:tab pos="465138" algn="l"/>
                  <a:tab pos="928688" algn="l"/>
                  <a:tab pos="1393825" algn="l"/>
                  <a:tab pos="1857375" algn="l"/>
                  <a:tab pos="2320925" algn="l"/>
                  <a:tab pos="2786063" algn="l"/>
                  <a:tab pos="3251200" algn="l"/>
                  <a:tab pos="3714750" algn="l"/>
                  <a:tab pos="4179888" algn="l"/>
                  <a:tab pos="4645025" algn="l"/>
                  <a:tab pos="5108575" algn="l"/>
                  <a:tab pos="5572125" algn="l"/>
                  <a:tab pos="6037263" algn="l"/>
                  <a:tab pos="6500813" algn="l"/>
                  <a:tab pos="6965950" algn="l"/>
                  <a:tab pos="7431088" algn="l"/>
                  <a:tab pos="7894638" algn="l"/>
                  <a:tab pos="8359775" algn="l"/>
                  <a:tab pos="8824913" algn="l"/>
                  <a:tab pos="9286875" algn="l"/>
                </a:tabLst>
              </a:pPr>
              <a:t>18</a:t>
            </a:fld>
            <a:endParaRPr lang="en-GB" sz="1200" i="0">
              <a:solidFill>
                <a:srgbClr val="000000"/>
              </a:solidFill>
              <a:ea typeface="SimSun" pitchFamily="2" charset="-122"/>
            </a:endParaRPr>
          </a:p>
        </p:txBody>
      </p:sp>
      <p:sp>
        <p:nvSpPr>
          <p:cNvPr id="156676" name="Text Box 3"/>
          <p:cNvSpPr txBox="1">
            <a:spLocks noChangeArrowheads="1"/>
          </p:cNvSpPr>
          <p:nvPr/>
        </p:nvSpPr>
        <p:spPr bwMode="auto">
          <a:xfrm>
            <a:off x="3954463" y="9012238"/>
            <a:ext cx="3028950" cy="257175"/>
          </a:xfrm>
          <a:prstGeom prst="rect">
            <a:avLst/>
          </a:prstGeom>
          <a:noFill/>
          <a:ln w="9525">
            <a:noFill/>
            <a:miter lim="800000"/>
            <a:headEnd/>
            <a:tailEnd/>
          </a:ln>
        </p:spPr>
        <p:txBody>
          <a:bodyPr lIns="92880" tIns="46440" rIns="92880" bIns="46440" anchor="b">
            <a:spAutoFit/>
          </a:bodyPr>
          <a:lstStyle/>
          <a:p>
            <a:pPr algn="r" defTabSz="465138">
              <a:lnSpc>
                <a:spcPct val="90000"/>
              </a:lnSpc>
              <a:buClr>
                <a:srgbClr val="000000"/>
              </a:buClr>
              <a:buSzPct val="100000"/>
              <a:buFont typeface="Arial" charset="0"/>
              <a:buNone/>
              <a:tabLst>
                <a:tab pos="0" algn="l"/>
                <a:tab pos="465138" algn="l"/>
                <a:tab pos="928688" algn="l"/>
                <a:tab pos="1393825" algn="l"/>
                <a:tab pos="1857375" algn="l"/>
                <a:tab pos="2320925" algn="l"/>
                <a:tab pos="2786063" algn="l"/>
                <a:tab pos="3251200" algn="l"/>
                <a:tab pos="3714750" algn="l"/>
                <a:tab pos="4179888" algn="l"/>
                <a:tab pos="4645025" algn="l"/>
                <a:tab pos="5108575" algn="l"/>
                <a:tab pos="5572125" algn="l"/>
                <a:tab pos="6037263" algn="l"/>
                <a:tab pos="6500813" algn="l"/>
                <a:tab pos="6965950" algn="l"/>
                <a:tab pos="7431088" algn="l"/>
                <a:tab pos="7894638" algn="l"/>
                <a:tab pos="8359775" algn="l"/>
                <a:tab pos="8824913" algn="l"/>
                <a:tab pos="9286875" algn="l"/>
              </a:tabLst>
            </a:pPr>
            <a:fld id="{64F1B4B9-D894-45FB-A7A4-AD9C3C8BF0A1}" type="slidenum">
              <a:rPr lang="en-GB" sz="1200" i="0">
                <a:solidFill>
                  <a:srgbClr val="000000"/>
                </a:solidFill>
                <a:ea typeface="SimSun" pitchFamily="2" charset="-122"/>
              </a:rPr>
              <a:pPr algn="r" defTabSz="465138">
                <a:lnSpc>
                  <a:spcPct val="90000"/>
                </a:lnSpc>
                <a:buClr>
                  <a:srgbClr val="000000"/>
                </a:buClr>
                <a:buSzPct val="100000"/>
                <a:buFont typeface="Arial" charset="0"/>
                <a:buNone/>
                <a:tabLst>
                  <a:tab pos="0" algn="l"/>
                  <a:tab pos="465138" algn="l"/>
                  <a:tab pos="928688" algn="l"/>
                  <a:tab pos="1393825" algn="l"/>
                  <a:tab pos="1857375" algn="l"/>
                  <a:tab pos="2320925" algn="l"/>
                  <a:tab pos="2786063" algn="l"/>
                  <a:tab pos="3251200" algn="l"/>
                  <a:tab pos="3714750" algn="l"/>
                  <a:tab pos="4179888" algn="l"/>
                  <a:tab pos="4645025" algn="l"/>
                  <a:tab pos="5108575" algn="l"/>
                  <a:tab pos="5572125" algn="l"/>
                  <a:tab pos="6037263" algn="l"/>
                  <a:tab pos="6500813" algn="l"/>
                  <a:tab pos="6965950" algn="l"/>
                  <a:tab pos="7431088" algn="l"/>
                  <a:tab pos="7894638" algn="l"/>
                  <a:tab pos="8359775" algn="l"/>
                  <a:tab pos="8824913" algn="l"/>
                  <a:tab pos="9286875" algn="l"/>
                </a:tabLst>
              </a:pPr>
              <a:t>18</a:t>
            </a:fld>
            <a:endParaRPr lang="en-GB" sz="1200" i="0">
              <a:solidFill>
                <a:srgbClr val="000000"/>
              </a:solidFill>
              <a:ea typeface="SimSun" pitchFamily="2" charset="-122"/>
            </a:endParaRPr>
          </a:p>
        </p:txBody>
      </p:sp>
      <p:sp>
        <p:nvSpPr>
          <p:cNvPr id="156677" name="Rectangle 4"/>
          <p:cNvSpPr>
            <a:spLocks noGrp="1" noRot="1" noChangeAspect="1" noChangeArrowheads="1" noTextEdit="1"/>
          </p:cNvSpPr>
          <p:nvPr>
            <p:ph type="sldImg"/>
          </p:nvPr>
        </p:nvSpPr>
        <p:spPr>
          <a:xfrm>
            <a:off x="1179513" y="695325"/>
            <a:ext cx="4633912" cy="3475038"/>
          </a:xfrm>
          <a:solidFill>
            <a:srgbClr val="FFFFFF"/>
          </a:solidFill>
          <a:ln/>
        </p:spPr>
      </p:sp>
      <p:sp>
        <p:nvSpPr>
          <p:cNvPr id="156678" name="Text Box 5"/>
          <p:cNvSpPr>
            <a:spLocks noGrp="1" noChangeArrowheads="1"/>
          </p:cNvSpPr>
          <p:nvPr>
            <p:ph type="body" idx="1"/>
          </p:nvPr>
        </p:nvSpPr>
        <p:spPr>
          <a:xfrm>
            <a:off x="698500" y="4403725"/>
            <a:ext cx="5588000" cy="4594225"/>
          </a:xfrm>
          <a:noFill/>
          <a:ln/>
        </p:spPr>
        <p:txBody>
          <a:bodyPr>
            <a:spAutoFit/>
          </a:bodyPr>
          <a:lstStyle/>
          <a:p>
            <a:pPr defTabSz="457200" eaLnBrk="1" hangingPunct="1">
              <a:lnSpc>
                <a:spcPct val="87000"/>
              </a:lnSpc>
              <a:spcBef>
                <a:spcPts val="3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900" b="1" smtClean="0">
                <a:latin typeface="Arial" charset="0"/>
                <a:cs typeface="Arial" charset="0"/>
              </a:rPr>
              <a:t>Summary</a:t>
            </a:r>
          </a:p>
          <a:p>
            <a:pPr defTabSz="457200" eaLnBrk="1" hangingPunct="1">
              <a:lnSpc>
                <a:spcPct val="87000"/>
              </a:lnSpc>
              <a:spcBef>
                <a:spcPts val="3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900" smtClean="0">
                <a:latin typeface="Arial" charset="0"/>
                <a:cs typeface="Arial" charset="0"/>
              </a:rPr>
              <a:t>Information Agenda approach also includes industry accelerators – specific assets built out to accelerate your information-centric projects and help you achieve business outcomes faster! </a:t>
            </a:r>
          </a:p>
          <a:p>
            <a:pPr defTabSz="457200" eaLnBrk="1" hangingPunct="1">
              <a:lnSpc>
                <a:spcPct val="87000"/>
              </a:lnSpc>
              <a:spcBef>
                <a:spcPts val="3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900" smtClean="0">
              <a:latin typeface="Arial" charset="0"/>
              <a:cs typeface="Arial" charset="0"/>
            </a:endParaRPr>
          </a:p>
          <a:p>
            <a:pPr defTabSz="457200" eaLnBrk="1" hangingPunct="1">
              <a:lnSpc>
                <a:spcPct val="87000"/>
              </a:lnSpc>
              <a:spcBef>
                <a:spcPts val="3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900" b="1" smtClean="0">
                <a:latin typeface="Arial" charset="0"/>
                <a:cs typeface="Arial" charset="0"/>
              </a:rPr>
              <a:t>Full Script</a:t>
            </a:r>
          </a:p>
          <a:p>
            <a:pPr defTabSz="457200" eaLnBrk="1" hangingPunct="1">
              <a:lnSpc>
                <a:spcPct val="87000"/>
              </a:lnSpc>
              <a:spcBef>
                <a:spcPts val="338"/>
              </a:spcBef>
              <a:buClr>
                <a:srgbClr val="FFFFFF"/>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900" smtClean="0">
                <a:solidFill>
                  <a:srgbClr val="FFFFFF"/>
                </a:solidFill>
                <a:latin typeface="Arial" charset="0"/>
                <a:cs typeface="Arial" charset="0"/>
              </a:rPr>
              <a:t>Along with the proven industry-based methodology for building your strategy and roadmap, Information Agenda also provides a set of industry accelerators that help you implement these projects faster!  We have over 200 assets built out for over 18 industries and these assets have been deployed at thousands of customers worldwide to implement information-centric projects for specific industries!</a:t>
            </a:r>
          </a:p>
          <a:p>
            <a:pPr defTabSz="457200" eaLnBrk="1" hangingPunct="1">
              <a:lnSpc>
                <a:spcPct val="87000"/>
              </a:lnSpc>
              <a:spcBef>
                <a:spcPts val="338"/>
              </a:spcBef>
              <a:buClr>
                <a:srgbClr val="FFFFFF"/>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900" smtClean="0">
                <a:solidFill>
                  <a:srgbClr val="FFFFFF"/>
                </a:solidFill>
                <a:latin typeface="Arial" charset="0"/>
                <a:cs typeface="Arial" charset="0"/>
              </a:rPr>
              <a:t>After we define your strategy and roadmap, let’s look at how to get your arms around the information needed for implementing the roadmap – That’s the Define and Govern piece ---- </a:t>
            </a:r>
            <a:r>
              <a:rPr lang="en-GB" sz="900" i="1" smtClean="0">
                <a:solidFill>
                  <a:srgbClr val="FFFFFF"/>
                </a:solidFill>
                <a:latin typeface="Arial" charset="0"/>
                <a:cs typeface="Arial" charset="0"/>
              </a:rPr>
              <a:t>(Transition to Next Slide)</a:t>
            </a:r>
          </a:p>
          <a:p>
            <a:pPr defTabSz="457200" eaLnBrk="1" hangingPunct="1">
              <a:lnSpc>
                <a:spcPct val="87000"/>
              </a:lnSpc>
              <a:spcBef>
                <a:spcPts val="338"/>
              </a:spcBef>
              <a:buClr>
                <a:srgbClr val="FFFFFF"/>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900" b="1" smtClean="0">
                <a:solidFill>
                  <a:srgbClr val="FFFFFF"/>
                </a:solidFill>
                <a:latin typeface="Arial" charset="0"/>
                <a:cs typeface="Arial" charset="0"/>
              </a:rPr>
              <a:t>Sparklers</a:t>
            </a:r>
          </a:p>
          <a:p>
            <a:pPr marL="738188" lvl="1" indent="-280988" defTabSz="457200" eaLnBrk="1" hangingPunct="1">
              <a:lnSpc>
                <a:spcPct val="87000"/>
              </a:lnSpc>
              <a:spcBef>
                <a:spcPts val="338"/>
              </a:spcBef>
              <a:buClr>
                <a:srgbClr val="FFFFFF"/>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900" smtClean="0">
                <a:solidFill>
                  <a:srgbClr val="FFFFFF"/>
                </a:solidFill>
                <a:latin typeface="Arial" charset="0"/>
                <a:cs typeface="Arial" charset="0"/>
              </a:rPr>
              <a:t>240+ Industry-specific Assets</a:t>
            </a:r>
          </a:p>
          <a:p>
            <a:pPr marL="738188" lvl="1" indent="-280988" defTabSz="457200" eaLnBrk="1" hangingPunct="1">
              <a:lnSpc>
                <a:spcPct val="87000"/>
              </a:lnSpc>
              <a:spcBef>
                <a:spcPts val="338"/>
              </a:spcBef>
              <a:buClr>
                <a:srgbClr val="FFFFFF"/>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900" smtClean="0">
                <a:solidFill>
                  <a:srgbClr val="FFFFFF"/>
                </a:solidFill>
                <a:latin typeface="Arial" charset="0"/>
                <a:cs typeface="Arial" charset="0"/>
              </a:rPr>
              <a:t>30+ Performance Management</a:t>
            </a:r>
          </a:p>
          <a:p>
            <a:pPr marL="738188" lvl="1" indent="-280988" defTabSz="457200" eaLnBrk="1" hangingPunct="1">
              <a:lnSpc>
                <a:spcPct val="87000"/>
              </a:lnSpc>
              <a:spcBef>
                <a:spcPts val="338"/>
              </a:spcBef>
              <a:buClr>
                <a:srgbClr val="FFFFFF"/>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900" smtClean="0">
                <a:solidFill>
                  <a:srgbClr val="FFFFFF"/>
                </a:solidFill>
                <a:latin typeface="Arial" charset="0"/>
                <a:cs typeface="Arial" charset="0"/>
              </a:rPr>
              <a:t>150+ Enterprise Content Management</a:t>
            </a:r>
          </a:p>
          <a:p>
            <a:pPr marL="738188" lvl="1" indent="-280988" defTabSz="457200" eaLnBrk="1" hangingPunct="1">
              <a:lnSpc>
                <a:spcPct val="87000"/>
              </a:lnSpc>
              <a:spcBef>
                <a:spcPts val="338"/>
              </a:spcBef>
              <a:buClr>
                <a:srgbClr val="FFFFFF"/>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900" smtClean="0">
                <a:solidFill>
                  <a:srgbClr val="FFFFFF"/>
                </a:solidFill>
                <a:latin typeface="Arial" charset="0"/>
                <a:cs typeface="Arial" charset="0"/>
              </a:rPr>
              <a:t>10+ InfoSphere </a:t>
            </a:r>
          </a:p>
          <a:p>
            <a:pPr marL="738188" lvl="1" indent="-280988" defTabSz="457200" eaLnBrk="1" hangingPunct="1">
              <a:lnSpc>
                <a:spcPct val="87000"/>
              </a:lnSpc>
              <a:spcBef>
                <a:spcPts val="338"/>
              </a:spcBef>
              <a:buClr>
                <a:srgbClr val="FFFFFF"/>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900" smtClean="0">
                <a:solidFill>
                  <a:srgbClr val="FFFFFF"/>
                </a:solidFill>
                <a:latin typeface="Arial" charset="0"/>
                <a:cs typeface="Arial" charset="0"/>
              </a:rPr>
              <a:t>6 IBM Industry Models</a:t>
            </a:r>
          </a:p>
          <a:p>
            <a:pPr marL="738188" lvl="1" indent="-280988" defTabSz="457200" eaLnBrk="1" hangingPunct="1">
              <a:lnSpc>
                <a:spcPct val="87000"/>
              </a:lnSpc>
              <a:spcBef>
                <a:spcPts val="338"/>
              </a:spcBef>
              <a:buClr>
                <a:srgbClr val="FFFFFF"/>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900" smtClean="0">
                <a:solidFill>
                  <a:srgbClr val="FFFFFF"/>
                </a:solidFill>
                <a:latin typeface="Arial" charset="0"/>
                <a:cs typeface="Arial" charset="0"/>
              </a:rPr>
              <a:t>10+ GBS Analytical Assets</a:t>
            </a:r>
          </a:p>
          <a:p>
            <a:pPr marL="738188" lvl="1" indent="-280988" defTabSz="457200" eaLnBrk="1" hangingPunct="1">
              <a:lnSpc>
                <a:spcPct val="87000"/>
              </a:lnSpc>
              <a:spcBef>
                <a:spcPts val="338"/>
              </a:spcBef>
              <a:buClr>
                <a:srgbClr val="FFFFFF"/>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900" smtClean="0">
                <a:solidFill>
                  <a:srgbClr val="FFFFFF"/>
                </a:solidFill>
                <a:latin typeface="Arial" charset="0"/>
                <a:cs typeface="Arial" charset="0"/>
              </a:rPr>
              <a:t>25 Information Intensive Applications</a:t>
            </a:r>
          </a:p>
          <a:p>
            <a:pPr defTabSz="457200" eaLnBrk="1" hangingPunct="1">
              <a:lnSpc>
                <a:spcPct val="87000"/>
              </a:lnSpc>
              <a:spcBef>
                <a:spcPts val="3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900" smtClean="0">
              <a:latin typeface="Arial" charset="0"/>
              <a:cs typeface="Arial" charset="0"/>
            </a:endParaRPr>
          </a:p>
          <a:p>
            <a:pPr defTabSz="457200" eaLnBrk="1" hangingPunct="1">
              <a:lnSpc>
                <a:spcPct val="87000"/>
              </a:lnSpc>
              <a:spcBef>
                <a:spcPts val="3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900" smtClean="0">
                <a:latin typeface="Arial" charset="0"/>
                <a:cs typeface="Arial" charset="0"/>
              </a:rPr>
              <a:t>Once the roadmap of projects and infrastructure needs are identified we can leverage a set of capabilities designed to accelerate deployment and business outcomes.  Information Accelerators, or over 180+ distinct industry specific assets – business optimization solutions, document centric process solutions, master data and warehouse solutions and industry models – are designed to help speed deployment. </a:t>
            </a:r>
          </a:p>
          <a:p>
            <a:pPr defTabSz="457200" eaLnBrk="1" hangingPunct="1">
              <a:lnSpc>
                <a:spcPct val="87000"/>
              </a:lnSpc>
              <a:spcBef>
                <a:spcPts val="3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900" smtClean="0">
              <a:latin typeface="Arial" charset="0"/>
              <a:cs typeface="Arial" charset="0"/>
            </a:endParaRPr>
          </a:p>
          <a:p>
            <a:pPr defTabSz="457200" eaLnBrk="1" hangingPunct="1">
              <a:lnSpc>
                <a:spcPct val="87000"/>
              </a:lnSpc>
              <a:spcBef>
                <a:spcPts val="3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900" smtClean="0">
                <a:latin typeface="Arial" charset="0"/>
                <a:cs typeface="Arial" charset="0"/>
              </a:rPr>
              <a:t>IBM’s Information Accelerators span our Information On Demand portfolio and incorporate solutions created by GBS, and a number of other partners</a:t>
            </a:r>
          </a:p>
          <a:p>
            <a:pPr defTabSz="457200" eaLnBrk="1" hangingPunct="1">
              <a:lnSpc>
                <a:spcPct val="87000"/>
              </a:lnSpc>
              <a:spcBef>
                <a:spcPts val="3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900" smtClean="0">
              <a:latin typeface="Arial" charset="0"/>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8722" name="Rectangle 7"/>
          <p:cNvSpPr txBox="1">
            <a:spLocks noGrp="1" noChangeArrowheads="1"/>
          </p:cNvSpPr>
          <p:nvPr/>
        </p:nvSpPr>
        <p:spPr bwMode="auto">
          <a:xfrm>
            <a:off x="3956050" y="8805863"/>
            <a:ext cx="3027363" cy="463550"/>
          </a:xfrm>
          <a:prstGeom prst="rect">
            <a:avLst/>
          </a:prstGeom>
          <a:noFill/>
          <a:ln w="9525">
            <a:noFill/>
            <a:miter lim="800000"/>
            <a:headEnd/>
            <a:tailEnd/>
          </a:ln>
        </p:spPr>
        <p:txBody>
          <a:bodyPr lIns="92885" tIns="46442" rIns="92885" bIns="46442" anchor="b"/>
          <a:lstStyle/>
          <a:p>
            <a:pPr algn="r" defTabSz="928688"/>
            <a:fld id="{BC3E9F8F-2BA3-4FB2-802B-44FCBF8AC953}" type="slidenum">
              <a:rPr lang="en-US" sz="1200" i="0"/>
              <a:pPr algn="r" defTabSz="928688"/>
              <a:t>19</a:t>
            </a:fld>
            <a:endParaRPr lang="en-US" sz="1200" i="0"/>
          </a:p>
        </p:txBody>
      </p:sp>
      <p:sp>
        <p:nvSpPr>
          <p:cNvPr id="158723" name="Text Box 2"/>
          <p:cNvSpPr txBox="1">
            <a:spLocks noChangeArrowheads="1"/>
          </p:cNvSpPr>
          <p:nvPr/>
        </p:nvSpPr>
        <p:spPr bwMode="auto">
          <a:xfrm>
            <a:off x="3956050" y="9012238"/>
            <a:ext cx="3027363" cy="257175"/>
          </a:xfrm>
          <a:prstGeom prst="rect">
            <a:avLst/>
          </a:prstGeom>
          <a:noFill/>
          <a:ln w="9525">
            <a:noFill/>
            <a:miter lim="800000"/>
            <a:headEnd/>
            <a:tailEnd/>
          </a:ln>
        </p:spPr>
        <p:txBody>
          <a:bodyPr lIns="92880" tIns="46440" rIns="92880" bIns="46440" anchor="b">
            <a:spAutoFit/>
          </a:bodyPr>
          <a:lstStyle/>
          <a:p>
            <a:pPr algn="r" defTabSz="465138">
              <a:lnSpc>
                <a:spcPct val="90000"/>
              </a:lnSpc>
              <a:buClr>
                <a:srgbClr val="000000"/>
              </a:buClr>
              <a:buSzPct val="100000"/>
              <a:buFont typeface="Arial" charset="0"/>
              <a:buNone/>
              <a:tabLst>
                <a:tab pos="0" algn="l"/>
                <a:tab pos="465138" algn="l"/>
                <a:tab pos="928688" algn="l"/>
                <a:tab pos="1393825" algn="l"/>
                <a:tab pos="1857375" algn="l"/>
                <a:tab pos="2320925" algn="l"/>
                <a:tab pos="2786063" algn="l"/>
                <a:tab pos="3251200" algn="l"/>
                <a:tab pos="3714750" algn="l"/>
                <a:tab pos="4179888" algn="l"/>
                <a:tab pos="4645025" algn="l"/>
                <a:tab pos="5108575" algn="l"/>
                <a:tab pos="5572125" algn="l"/>
                <a:tab pos="6037263" algn="l"/>
                <a:tab pos="6500813" algn="l"/>
                <a:tab pos="6965950" algn="l"/>
                <a:tab pos="7431088" algn="l"/>
                <a:tab pos="7894638" algn="l"/>
                <a:tab pos="8359775" algn="l"/>
                <a:tab pos="8824913" algn="l"/>
                <a:tab pos="9286875" algn="l"/>
              </a:tabLst>
            </a:pPr>
            <a:fld id="{1AC453B1-7B34-41AF-B591-829B65FD04EB}" type="slidenum">
              <a:rPr lang="en-GB" sz="1200" i="0">
                <a:solidFill>
                  <a:srgbClr val="000000"/>
                </a:solidFill>
                <a:ea typeface="SimSun" pitchFamily="2" charset="-122"/>
              </a:rPr>
              <a:pPr algn="r" defTabSz="465138">
                <a:lnSpc>
                  <a:spcPct val="90000"/>
                </a:lnSpc>
                <a:buClr>
                  <a:srgbClr val="000000"/>
                </a:buClr>
                <a:buSzPct val="100000"/>
                <a:buFont typeface="Arial" charset="0"/>
                <a:buNone/>
                <a:tabLst>
                  <a:tab pos="0" algn="l"/>
                  <a:tab pos="465138" algn="l"/>
                  <a:tab pos="928688" algn="l"/>
                  <a:tab pos="1393825" algn="l"/>
                  <a:tab pos="1857375" algn="l"/>
                  <a:tab pos="2320925" algn="l"/>
                  <a:tab pos="2786063" algn="l"/>
                  <a:tab pos="3251200" algn="l"/>
                  <a:tab pos="3714750" algn="l"/>
                  <a:tab pos="4179888" algn="l"/>
                  <a:tab pos="4645025" algn="l"/>
                  <a:tab pos="5108575" algn="l"/>
                  <a:tab pos="5572125" algn="l"/>
                  <a:tab pos="6037263" algn="l"/>
                  <a:tab pos="6500813" algn="l"/>
                  <a:tab pos="6965950" algn="l"/>
                  <a:tab pos="7431088" algn="l"/>
                  <a:tab pos="7894638" algn="l"/>
                  <a:tab pos="8359775" algn="l"/>
                  <a:tab pos="8824913" algn="l"/>
                  <a:tab pos="9286875" algn="l"/>
                </a:tabLst>
              </a:pPr>
              <a:t>19</a:t>
            </a:fld>
            <a:endParaRPr lang="en-GB" sz="1200" i="0">
              <a:solidFill>
                <a:srgbClr val="000000"/>
              </a:solidFill>
              <a:ea typeface="SimSun" pitchFamily="2" charset="-122"/>
            </a:endParaRPr>
          </a:p>
        </p:txBody>
      </p:sp>
      <p:sp>
        <p:nvSpPr>
          <p:cNvPr id="158724" name="Text Box 3"/>
          <p:cNvSpPr txBox="1">
            <a:spLocks noChangeArrowheads="1"/>
          </p:cNvSpPr>
          <p:nvPr/>
        </p:nvSpPr>
        <p:spPr bwMode="auto">
          <a:xfrm>
            <a:off x="3954463" y="9012238"/>
            <a:ext cx="3028950" cy="257175"/>
          </a:xfrm>
          <a:prstGeom prst="rect">
            <a:avLst/>
          </a:prstGeom>
          <a:noFill/>
          <a:ln w="9525">
            <a:noFill/>
            <a:miter lim="800000"/>
            <a:headEnd/>
            <a:tailEnd/>
          </a:ln>
        </p:spPr>
        <p:txBody>
          <a:bodyPr lIns="92880" tIns="46440" rIns="92880" bIns="46440" anchor="b">
            <a:spAutoFit/>
          </a:bodyPr>
          <a:lstStyle/>
          <a:p>
            <a:pPr algn="r" defTabSz="465138">
              <a:lnSpc>
                <a:spcPct val="90000"/>
              </a:lnSpc>
              <a:buClr>
                <a:srgbClr val="000000"/>
              </a:buClr>
              <a:buSzPct val="100000"/>
              <a:buFont typeface="Arial" charset="0"/>
              <a:buNone/>
              <a:tabLst>
                <a:tab pos="0" algn="l"/>
                <a:tab pos="465138" algn="l"/>
                <a:tab pos="928688" algn="l"/>
                <a:tab pos="1393825" algn="l"/>
                <a:tab pos="1857375" algn="l"/>
                <a:tab pos="2320925" algn="l"/>
                <a:tab pos="2786063" algn="l"/>
                <a:tab pos="3251200" algn="l"/>
                <a:tab pos="3714750" algn="l"/>
                <a:tab pos="4179888" algn="l"/>
                <a:tab pos="4645025" algn="l"/>
                <a:tab pos="5108575" algn="l"/>
                <a:tab pos="5572125" algn="l"/>
                <a:tab pos="6037263" algn="l"/>
                <a:tab pos="6500813" algn="l"/>
                <a:tab pos="6965950" algn="l"/>
                <a:tab pos="7431088" algn="l"/>
                <a:tab pos="7894638" algn="l"/>
                <a:tab pos="8359775" algn="l"/>
                <a:tab pos="8824913" algn="l"/>
                <a:tab pos="9286875" algn="l"/>
              </a:tabLst>
            </a:pPr>
            <a:fld id="{0D045376-F20E-4634-942F-0A8D46AB2E7D}" type="slidenum">
              <a:rPr lang="en-GB" sz="1200" i="0">
                <a:solidFill>
                  <a:srgbClr val="000000"/>
                </a:solidFill>
                <a:ea typeface="SimSun" pitchFamily="2" charset="-122"/>
              </a:rPr>
              <a:pPr algn="r" defTabSz="465138">
                <a:lnSpc>
                  <a:spcPct val="90000"/>
                </a:lnSpc>
                <a:buClr>
                  <a:srgbClr val="000000"/>
                </a:buClr>
                <a:buSzPct val="100000"/>
                <a:buFont typeface="Arial" charset="0"/>
                <a:buNone/>
                <a:tabLst>
                  <a:tab pos="0" algn="l"/>
                  <a:tab pos="465138" algn="l"/>
                  <a:tab pos="928688" algn="l"/>
                  <a:tab pos="1393825" algn="l"/>
                  <a:tab pos="1857375" algn="l"/>
                  <a:tab pos="2320925" algn="l"/>
                  <a:tab pos="2786063" algn="l"/>
                  <a:tab pos="3251200" algn="l"/>
                  <a:tab pos="3714750" algn="l"/>
                  <a:tab pos="4179888" algn="l"/>
                  <a:tab pos="4645025" algn="l"/>
                  <a:tab pos="5108575" algn="l"/>
                  <a:tab pos="5572125" algn="l"/>
                  <a:tab pos="6037263" algn="l"/>
                  <a:tab pos="6500813" algn="l"/>
                  <a:tab pos="6965950" algn="l"/>
                  <a:tab pos="7431088" algn="l"/>
                  <a:tab pos="7894638" algn="l"/>
                  <a:tab pos="8359775" algn="l"/>
                  <a:tab pos="8824913" algn="l"/>
                  <a:tab pos="9286875" algn="l"/>
                </a:tabLst>
              </a:pPr>
              <a:t>19</a:t>
            </a:fld>
            <a:endParaRPr lang="en-GB" sz="1200" i="0">
              <a:solidFill>
                <a:srgbClr val="000000"/>
              </a:solidFill>
              <a:ea typeface="SimSun" pitchFamily="2" charset="-122"/>
            </a:endParaRPr>
          </a:p>
        </p:txBody>
      </p:sp>
      <p:sp>
        <p:nvSpPr>
          <p:cNvPr id="158725" name="Rectangle 4"/>
          <p:cNvSpPr>
            <a:spLocks noGrp="1" noRot="1" noChangeAspect="1" noChangeArrowheads="1" noTextEdit="1"/>
          </p:cNvSpPr>
          <p:nvPr>
            <p:ph type="sldImg"/>
          </p:nvPr>
        </p:nvSpPr>
        <p:spPr>
          <a:xfrm>
            <a:off x="1179513" y="695325"/>
            <a:ext cx="4633912" cy="3475038"/>
          </a:xfrm>
          <a:solidFill>
            <a:srgbClr val="FFFFFF"/>
          </a:solidFill>
          <a:ln/>
        </p:spPr>
      </p:sp>
      <p:sp>
        <p:nvSpPr>
          <p:cNvPr id="158726" name="Text Box 5"/>
          <p:cNvSpPr>
            <a:spLocks noGrp="1" noChangeArrowheads="1"/>
          </p:cNvSpPr>
          <p:nvPr>
            <p:ph type="body" idx="1"/>
          </p:nvPr>
        </p:nvSpPr>
        <p:spPr>
          <a:xfrm>
            <a:off x="698500" y="4403725"/>
            <a:ext cx="5588000" cy="4594225"/>
          </a:xfrm>
          <a:noFill/>
          <a:ln/>
        </p:spPr>
        <p:txBody>
          <a:bodyPr>
            <a:spAutoFit/>
          </a:bodyPr>
          <a:lstStyle/>
          <a:p>
            <a:pPr defTabSz="457200" eaLnBrk="1" hangingPunct="1">
              <a:lnSpc>
                <a:spcPct val="87000"/>
              </a:lnSpc>
              <a:spcBef>
                <a:spcPts val="3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900" b="1" smtClean="0">
                <a:latin typeface="Arial" charset="0"/>
                <a:cs typeface="Arial" charset="0"/>
              </a:rPr>
              <a:t>Summary</a:t>
            </a:r>
          </a:p>
          <a:p>
            <a:pPr defTabSz="457200" eaLnBrk="1" hangingPunct="1">
              <a:lnSpc>
                <a:spcPct val="87000"/>
              </a:lnSpc>
              <a:spcBef>
                <a:spcPts val="3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900" smtClean="0">
                <a:latin typeface="Arial" charset="0"/>
                <a:cs typeface="Arial" charset="0"/>
              </a:rPr>
              <a:t>Information Agenda approach also includes industry accelerators – specific assets built out to accelerate your information-centric projects and help you achieve business outcomes faster! </a:t>
            </a:r>
          </a:p>
          <a:p>
            <a:pPr defTabSz="457200" eaLnBrk="1" hangingPunct="1">
              <a:lnSpc>
                <a:spcPct val="87000"/>
              </a:lnSpc>
              <a:spcBef>
                <a:spcPts val="3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900" smtClean="0">
              <a:latin typeface="Arial" charset="0"/>
              <a:cs typeface="Arial" charset="0"/>
            </a:endParaRPr>
          </a:p>
          <a:p>
            <a:pPr defTabSz="457200" eaLnBrk="1" hangingPunct="1">
              <a:lnSpc>
                <a:spcPct val="87000"/>
              </a:lnSpc>
              <a:spcBef>
                <a:spcPts val="3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900" b="1" smtClean="0">
                <a:latin typeface="Arial" charset="0"/>
                <a:cs typeface="Arial" charset="0"/>
              </a:rPr>
              <a:t>Full Script</a:t>
            </a:r>
          </a:p>
          <a:p>
            <a:pPr defTabSz="457200" eaLnBrk="1" hangingPunct="1">
              <a:lnSpc>
                <a:spcPct val="87000"/>
              </a:lnSpc>
              <a:spcBef>
                <a:spcPts val="338"/>
              </a:spcBef>
              <a:buClr>
                <a:srgbClr val="FFFFFF"/>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900" smtClean="0">
                <a:solidFill>
                  <a:srgbClr val="FFFFFF"/>
                </a:solidFill>
                <a:latin typeface="Arial" charset="0"/>
                <a:cs typeface="Arial" charset="0"/>
              </a:rPr>
              <a:t>Along with the proven industry-based methodology for building your strategy and roadmap, Information Agenda also provides a set of industry accelerators that help you implement these projects faster!  We have over 200 assets built out for over 18 industries and these assets have been deployed at thousands of customers worldwide to implement information-centric projects for specific industries!</a:t>
            </a:r>
          </a:p>
          <a:p>
            <a:pPr defTabSz="457200" eaLnBrk="1" hangingPunct="1">
              <a:lnSpc>
                <a:spcPct val="87000"/>
              </a:lnSpc>
              <a:spcBef>
                <a:spcPts val="338"/>
              </a:spcBef>
              <a:buClr>
                <a:srgbClr val="FFFFFF"/>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900" smtClean="0">
                <a:solidFill>
                  <a:srgbClr val="FFFFFF"/>
                </a:solidFill>
                <a:latin typeface="Arial" charset="0"/>
                <a:cs typeface="Arial" charset="0"/>
              </a:rPr>
              <a:t>After we define your strategy and roadmap, let’s look at how to get your arms around the information needed for implementing the roadmap – That’s the Define and Govern piece ---- </a:t>
            </a:r>
            <a:r>
              <a:rPr lang="en-GB" sz="900" i="1" smtClean="0">
                <a:solidFill>
                  <a:srgbClr val="FFFFFF"/>
                </a:solidFill>
                <a:latin typeface="Arial" charset="0"/>
                <a:cs typeface="Arial" charset="0"/>
              </a:rPr>
              <a:t>(Transition to Next Slide)</a:t>
            </a:r>
          </a:p>
          <a:p>
            <a:pPr defTabSz="457200" eaLnBrk="1" hangingPunct="1">
              <a:lnSpc>
                <a:spcPct val="87000"/>
              </a:lnSpc>
              <a:spcBef>
                <a:spcPts val="338"/>
              </a:spcBef>
              <a:buClr>
                <a:srgbClr val="FFFFFF"/>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900" b="1" smtClean="0">
                <a:solidFill>
                  <a:srgbClr val="FFFFFF"/>
                </a:solidFill>
                <a:latin typeface="Arial" charset="0"/>
                <a:cs typeface="Arial" charset="0"/>
              </a:rPr>
              <a:t>Sparklers</a:t>
            </a:r>
          </a:p>
          <a:p>
            <a:pPr marL="738188" lvl="1" indent="-280988" defTabSz="457200" eaLnBrk="1" hangingPunct="1">
              <a:lnSpc>
                <a:spcPct val="87000"/>
              </a:lnSpc>
              <a:spcBef>
                <a:spcPts val="338"/>
              </a:spcBef>
              <a:buClr>
                <a:srgbClr val="FFFFFF"/>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900" smtClean="0">
                <a:solidFill>
                  <a:srgbClr val="FFFFFF"/>
                </a:solidFill>
                <a:latin typeface="Arial" charset="0"/>
                <a:cs typeface="Arial" charset="0"/>
              </a:rPr>
              <a:t>240+ Industry-specific Assets</a:t>
            </a:r>
          </a:p>
          <a:p>
            <a:pPr marL="738188" lvl="1" indent="-280988" defTabSz="457200" eaLnBrk="1" hangingPunct="1">
              <a:lnSpc>
                <a:spcPct val="87000"/>
              </a:lnSpc>
              <a:spcBef>
                <a:spcPts val="338"/>
              </a:spcBef>
              <a:buClr>
                <a:srgbClr val="FFFFFF"/>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900" smtClean="0">
                <a:solidFill>
                  <a:srgbClr val="FFFFFF"/>
                </a:solidFill>
                <a:latin typeface="Arial" charset="0"/>
                <a:cs typeface="Arial" charset="0"/>
              </a:rPr>
              <a:t>30+ Performance Management</a:t>
            </a:r>
          </a:p>
          <a:p>
            <a:pPr marL="738188" lvl="1" indent="-280988" defTabSz="457200" eaLnBrk="1" hangingPunct="1">
              <a:lnSpc>
                <a:spcPct val="87000"/>
              </a:lnSpc>
              <a:spcBef>
                <a:spcPts val="338"/>
              </a:spcBef>
              <a:buClr>
                <a:srgbClr val="FFFFFF"/>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900" smtClean="0">
                <a:solidFill>
                  <a:srgbClr val="FFFFFF"/>
                </a:solidFill>
                <a:latin typeface="Arial" charset="0"/>
                <a:cs typeface="Arial" charset="0"/>
              </a:rPr>
              <a:t>150+ Enterprise Content Management</a:t>
            </a:r>
          </a:p>
          <a:p>
            <a:pPr marL="738188" lvl="1" indent="-280988" defTabSz="457200" eaLnBrk="1" hangingPunct="1">
              <a:lnSpc>
                <a:spcPct val="87000"/>
              </a:lnSpc>
              <a:spcBef>
                <a:spcPts val="338"/>
              </a:spcBef>
              <a:buClr>
                <a:srgbClr val="FFFFFF"/>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900" smtClean="0">
                <a:solidFill>
                  <a:srgbClr val="FFFFFF"/>
                </a:solidFill>
                <a:latin typeface="Arial" charset="0"/>
                <a:cs typeface="Arial" charset="0"/>
              </a:rPr>
              <a:t>10+ InfoSphere </a:t>
            </a:r>
          </a:p>
          <a:p>
            <a:pPr marL="738188" lvl="1" indent="-280988" defTabSz="457200" eaLnBrk="1" hangingPunct="1">
              <a:lnSpc>
                <a:spcPct val="87000"/>
              </a:lnSpc>
              <a:spcBef>
                <a:spcPts val="338"/>
              </a:spcBef>
              <a:buClr>
                <a:srgbClr val="FFFFFF"/>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900" smtClean="0">
                <a:solidFill>
                  <a:srgbClr val="FFFFFF"/>
                </a:solidFill>
                <a:latin typeface="Arial" charset="0"/>
                <a:cs typeface="Arial" charset="0"/>
              </a:rPr>
              <a:t>6 IBM Industry Models</a:t>
            </a:r>
          </a:p>
          <a:p>
            <a:pPr marL="738188" lvl="1" indent="-280988" defTabSz="457200" eaLnBrk="1" hangingPunct="1">
              <a:lnSpc>
                <a:spcPct val="87000"/>
              </a:lnSpc>
              <a:spcBef>
                <a:spcPts val="338"/>
              </a:spcBef>
              <a:buClr>
                <a:srgbClr val="FFFFFF"/>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900" smtClean="0">
                <a:solidFill>
                  <a:srgbClr val="FFFFFF"/>
                </a:solidFill>
                <a:latin typeface="Arial" charset="0"/>
                <a:cs typeface="Arial" charset="0"/>
              </a:rPr>
              <a:t>10+ GBS Analytical Assets</a:t>
            </a:r>
          </a:p>
          <a:p>
            <a:pPr marL="738188" lvl="1" indent="-280988" defTabSz="457200" eaLnBrk="1" hangingPunct="1">
              <a:lnSpc>
                <a:spcPct val="87000"/>
              </a:lnSpc>
              <a:spcBef>
                <a:spcPts val="338"/>
              </a:spcBef>
              <a:buClr>
                <a:srgbClr val="FFFFFF"/>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900" smtClean="0">
                <a:solidFill>
                  <a:srgbClr val="FFFFFF"/>
                </a:solidFill>
                <a:latin typeface="Arial" charset="0"/>
                <a:cs typeface="Arial" charset="0"/>
              </a:rPr>
              <a:t>25 Information Intensive Applications</a:t>
            </a:r>
          </a:p>
          <a:p>
            <a:pPr defTabSz="457200" eaLnBrk="1" hangingPunct="1">
              <a:lnSpc>
                <a:spcPct val="87000"/>
              </a:lnSpc>
              <a:spcBef>
                <a:spcPts val="3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900" smtClean="0">
              <a:latin typeface="Arial" charset="0"/>
              <a:cs typeface="Arial" charset="0"/>
            </a:endParaRPr>
          </a:p>
          <a:p>
            <a:pPr defTabSz="457200" eaLnBrk="1" hangingPunct="1">
              <a:lnSpc>
                <a:spcPct val="87000"/>
              </a:lnSpc>
              <a:spcBef>
                <a:spcPts val="3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900" smtClean="0">
                <a:latin typeface="Arial" charset="0"/>
                <a:cs typeface="Arial" charset="0"/>
              </a:rPr>
              <a:t>Once the roadmap of projects and infrastructure needs are identified we can leverage a set of capabilities designed to accelerate deployment and business outcomes.  Information Accelerators, or over 180+ distinct industry specific assets – business optimization solutions, document centric process solutions, master data and warehouse solutions and industry models – are designed to help speed deployment. </a:t>
            </a:r>
          </a:p>
          <a:p>
            <a:pPr defTabSz="457200" eaLnBrk="1" hangingPunct="1">
              <a:lnSpc>
                <a:spcPct val="87000"/>
              </a:lnSpc>
              <a:spcBef>
                <a:spcPts val="3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900" smtClean="0">
              <a:latin typeface="Arial" charset="0"/>
              <a:cs typeface="Arial" charset="0"/>
            </a:endParaRPr>
          </a:p>
          <a:p>
            <a:pPr defTabSz="457200" eaLnBrk="1" hangingPunct="1">
              <a:lnSpc>
                <a:spcPct val="87000"/>
              </a:lnSpc>
              <a:spcBef>
                <a:spcPts val="3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900" smtClean="0">
                <a:latin typeface="Arial" charset="0"/>
                <a:cs typeface="Arial" charset="0"/>
              </a:rPr>
              <a:t>IBM’s Information Accelerators span our Information On Demand portfolio and incorporate solutions created by GBS, and a number of other partners</a:t>
            </a:r>
          </a:p>
          <a:p>
            <a:pPr defTabSz="457200" eaLnBrk="1" hangingPunct="1">
              <a:lnSpc>
                <a:spcPct val="87000"/>
              </a:lnSpc>
              <a:spcBef>
                <a:spcPts val="3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900" smtClean="0">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a:ln/>
        </p:spPr>
      </p:sp>
      <p:sp>
        <p:nvSpPr>
          <p:cNvPr id="32770" name="Notes Placeholder 2"/>
          <p:cNvSpPr>
            <a:spLocks noGrp="1"/>
          </p:cNvSpPr>
          <p:nvPr>
            <p:ph type="body" idx="1"/>
          </p:nvPr>
        </p:nvSpPr>
        <p:spPr>
          <a:noFill/>
          <a:ln/>
        </p:spPr>
        <p:txBody>
          <a:bodyPr/>
          <a:lstStyle/>
          <a:p>
            <a:endParaRPr lang="en-GB" smtClean="0">
              <a:latin typeface="Arial" charset="0"/>
              <a:cs typeface="Arial" charset="0"/>
            </a:endParaRPr>
          </a:p>
        </p:txBody>
      </p:sp>
      <p:sp>
        <p:nvSpPr>
          <p:cNvPr id="32771" name="Slide Number Placeholder 3"/>
          <p:cNvSpPr>
            <a:spLocks noGrp="1"/>
          </p:cNvSpPr>
          <p:nvPr>
            <p:ph type="sldNum" sz="quarter" idx="5"/>
          </p:nvPr>
        </p:nvSpPr>
        <p:spPr>
          <a:noFill/>
        </p:spPr>
        <p:txBody>
          <a:bodyPr/>
          <a:lstStyle/>
          <a:p>
            <a:fld id="{D98D9EA6-2B72-4893-855C-237288490402}" type="slidenum">
              <a:rPr lang="en-US" smtClean="0">
                <a:latin typeface="Arial" charset="0"/>
                <a:cs typeface="Arial" charset="0"/>
              </a:rPr>
              <a:pPr/>
              <a:t>2</a:t>
            </a:fld>
            <a:endParaRPr lang="en-US" smtClean="0">
              <a:latin typeface="Arial" charset="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7"/>
          <p:cNvSpPr txBox="1">
            <a:spLocks noGrp="1" noChangeArrowheads="1"/>
          </p:cNvSpPr>
          <p:nvPr/>
        </p:nvSpPr>
        <p:spPr bwMode="auto">
          <a:xfrm>
            <a:off x="3956050" y="8805863"/>
            <a:ext cx="3027363" cy="463550"/>
          </a:xfrm>
          <a:prstGeom prst="rect">
            <a:avLst/>
          </a:prstGeom>
          <a:noFill/>
          <a:ln w="9525">
            <a:noFill/>
            <a:miter lim="800000"/>
            <a:headEnd/>
            <a:tailEnd/>
          </a:ln>
        </p:spPr>
        <p:txBody>
          <a:bodyPr lIns="92885" tIns="46442" rIns="92885" bIns="46442" anchor="b"/>
          <a:lstStyle/>
          <a:p>
            <a:pPr algn="r" defTabSz="928688"/>
            <a:fld id="{3B8EC66C-6448-460B-A148-7C325432A2AC}" type="slidenum">
              <a:rPr lang="en-US" sz="1200" i="0"/>
              <a:pPr algn="r" defTabSz="928688"/>
              <a:t>20</a:t>
            </a:fld>
            <a:endParaRPr lang="en-US" sz="1200" i="0"/>
          </a:p>
        </p:txBody>
      </p:sp>
      <p:sp>
        <p:nvSpPr>
          <p:cNvPr id="160770" name="Rectangle 6"/>
          <p:cNvSpPr txBox="1">
            <a:spLocks noGrp="1" noChangeArrowheads="1"/>
          </p:cNvSpPr>
          <p:nvPr/>
        </p:nvSpPr>
        <p:spPr bwMode="auto">
          <a:xfrm>
            <a:off x="-92075" y="-420688"/>
            <a:ext cx="184150" cy="422276"/>
          </a:xfrm>
          <a:prstGeom prst="rect">
            <a:avLst/>
          </a:prstGeom>
          <a:noFill/>
          <a:ln w="9525">
            <a:noFill/>
            <a:miter lim="800000"/>
            <a:headEnd/>
            <a:tailEnd/>
          </a:ln>
        </p:spPr>
        <p:txBody>
          <a:bodyPr lIns="92850" tIns="46425" rIns="92850" bIns="46425" anchor="b">
            <a:spAutoFit/>
          </a:bodyPr>
          <a:lstStyle/>
          <a:p>
            <a:pPr algn="r" defTabSz="463550">
              <a:lnSpc>
                <a:spcPct val="90000"/>
              </a:lnSpc>
              <a:tabLst>
                <a:tab pos="0" algn="l"/>
                <a:tab pos="927100" algn="l"/>
                <a:tab pos="1854200" algn="l"/>
                <a:tab pos="2784475" algn="l"/>
                <a:tab pos="3713163" algn="l"/>
                <a:tab pos="4643438" algn="l"/>
                <a:tab pos="5567363" algn="l"/>
                <a:tab pos="6497638" algn="l"/>
                <a:tab pos="7426325" algn="l"/>
                <a:tab pos="8356600" algn="l"/>
                <a:tab pos="9282113" algn="l"/>
                <a:tab pos="10210800" algn="l"/>
              </a:tabLst>
            </a:pPr>
            <a:fld id="{1AD8CF6A-481B-4935-82F0-C3D42C8C008E}" type="slidenum">
              <a:rPr lang="en-GB" sz="1200">
                <a:solidFill>
                  <a:srgbClr val="000000"/>
                </a:solidFill>
                <a:ea typeface="SimSun" pitchFamily="2" charset="-122"/>
              </a:rPr>
              <a:pPr algn="r" defTabSz="463550">
                <a:lnSpc>
                  <a:spcPct val="90000"/>
                </a:lnSpc>
                <a:tabLst>
                  <a:tab pos="0" algn="l"/>
                  <a:tab pos="927100" algn="l"/>
                  <a:tab pos="1854200" algn="l"/>
                  <a:tab pos="2784475" algn="l"/>
                  <a:tab pos="3713163" algn="l"/>
                  <a:tab pos="4643438" algn="l"/>
                  <a:tab pos="5567363" algn="l"/>
                  <a:tab pos="6497638" algn="l"/>
                  <a:tab pos="7426325" algn="l"/>
                  <a:tab pos="8356600" algn="l"/>
                  <a:tab pos="9282113" algn="l"/>
                  <a:tab pos="10210800" algn="l"/>
                </a:tabLst>
              </a:pPr>
              <a:t>20</a:t>
            </a:fld>
            <a:endParaRPr lang="en-GB" sz="1200">
              <a:solidFill>
                <a:srgbClr val="000000"/>
              </a:solidFill>
              <a:ea typeface="SimSun" pitchFamily="2" charset="-122"/>
            </a:endParaRPr>
          </a:p>
        </p:txBody>
      </p:sp>
      <p:sp>
        <p:nvSpPr>
          <p:cNvPr id="160771" name="Rectangle 2"/>
          <p:cNvSpPr>
            <a:spLocks noGrp="1" noRot="1" noChangeAspect="1" noChangeArrowheads="1" noTextEdit="1"/>
          </p:cNvSpPr>
          <p:nvPr>
            <p:ph type="sldImg"/>
          </p:nvPr>
        </p:nvSpPr>
        <p:spPr>
          <a:ln/>
        </p:spPr>
      </p:sp>
      <p:sp>
        <p:nvSpPr>
          <p:cNvPr id="160772" name="Text Box 3"/>
          <p:cNvSpPr>
            <a:spLocks noGrp="1" noChangeArrowheads="1"/>
          </p:cNvSpPr>
          <p:nvPr>
            <p:ph type="body" idx="1"/>
          </p:nvPr>
        </p:nvSpPr>
        <p:spPr>
          <a:noFill/>
          <a:ln/>
        </p:spPr>
        <p:txBody>
          <a:bodyPr lIns="92850" tIns="46425" rIns="92850" bIns="46425"/>
          <a:lstStyle/>
          <a:p>
            <a:pPr eaLnBrk="1" hangingPunct="1"/>
            <a:r>
              <a:rPr lang="en-US" smtClean="0">
                <a:latin typeface="Arial" charset="0"/>
                <a:cs typeface="Arial" charset="0"/>
              </a:rPr>
              <a:t>IBM offers an adaptive MDM solution that addresses a wide set of business requirements within and across industries, provides flexibility in deployment options and implementation styles and supports the ability to migrate from one style to another during the MDM journey. </a:t>
            </a:r>
          </a:p>
          <a:p>
            <a:pPr eaLnBrk="1" hangingPunct="1"/>
            <a:endParaRPr lang="en-US" b="1" smtClean="0">
              <a:latin typeface="Arial" charset="0"/>
              <a:cs typeface="Arial" charset="0"/>
            </a:endParaRPr>
          </a:p>
          <a:p>
            <a:pPr eaLnBrk="1" hangingPunct="1"/>
            <a:r>
              <a:rPr lang="en-US" b="1" smtClean="0">
                <a:latin typeface="Arial" charset="0"/>
                <a:cs typeface="Arial" charset="0"/>
              </a:rPr>
              <a:t>Adaptive MDM</a:t>
            </a:r>
          </a:p>
          <a:p>
            <a:pPr eaLnBrk="1" hangingPunct="1"/>
            <a:r>
              <a:rPr lang="en-US" smtClean="0">
                <a:latin typeface="Arial" charset="0"/>
                <a:cs typeface="Arial" charset="0"/>
              </a:rPr>
              <a:t>Address a wide set of business requirements across all industries</a:t>
            </a:r>
          </a:p>
          <a:p>
            <a:pPr eaLnBrk="1" hangingPunct="1"/>
            <a:r>
              <a:rPr lang="en-US" smtClean="0">
                <a:latin typeface="Arial" charset="0"/>
                <a:cs typeface="Arial" charset="0"/>
              </a:rPr>
              <a:t>Enhances MDM with content, analytics for broader use</a:t>
            </a:r>
          </a:p>
          <a:p>
            <a:pPr eaLnBrk="1" hangingPunct="1"/>
            <a:r>
              <a:rPr lang="en-US" smtClean="0">
                <a:latin typeface="Arial" charset="0"/>
                <a:cs typeface="Arial" charset="0"/>
              </a:rPr>
              <a:t>Flexibility in deployment options &amp; implementation styles </a:t>
            </a:r>
          </a:p>
          <a:p>
            <a:pPr eaLnBrk="1" hangingPunct="1"/>
            <a:r>
              <a:rPr lang="en-US" smtClean="0">
                <a:latin typeface="Arial" charset="0"/>
                <a:cs typeface="Arial" charset="0"/>
              </a:rPr>
              <a:t>Quickly master other types of unique and industry specific domains</a:t>
            </a:r>
          </a:p>
          <a:p>
            <a:pPr eaLnBrk="1" hangingPunct="1"/>
            <a:r>
              <a:rPr lang="en-US" smtClean="0">
                <a:latin typeface="Arial" charset="0"/>
                <a:cs typeface="Arial" charset="0"/>
              </a:rPr>
              <a:t>Support short and long-term strategic vision</a:t>
            </a:r>
            <a:br>
              <a:rPr lang="en-US" smtClean="0">
                <a:latin typeface="Arial" charset="0"/>
                <a:cs typeface="Arial" charset="0"/>
              </a:rPr>
            </a:br>
            <a:endParaRPr lang="en-US" smtClean="0">
              <a:latin typeface="Arial" charset="0"/>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ChangeArrowheads="1" noTextEdit="1"/>
          </p:cNvSpPr>
          <p:nvPr>
            <p:ph type="sldImg"/>
          </p:nvPr>
        </p:nvSpPr>
        <p:spPr>
          <a:xfrm>
            <a:off x="1177925" y="695325"/>
            <a:ext cx="4633913" cy="3475038"/>
          </a:xfrm>
          <a:ln/>
        </p:spPr>
      </p:sp>
      <p:sp>
        <p:nvSpPr>
          <p:cNvPr id="162818" name="Rectangle 3"/>
          <p:cNvSpPr>
            <a:spLocks noGrp="1" noChangeArrowheads="1"/>
          </p:cNvSpPr>
          <p:nvPr>
            <p:ph type="body" idx="1"/>
          </p:nvPr>
        </p:nvSpPr>
        <p:spPr>
          <a:xfrm>
            <a:off x="277813" y="4351338"/>
            <a:ext cx="6429375" cy="4173537"/>
          </a:xfrm>
          <a:noFill/>
          <a:ln/>
        </p:spPr>
        <p:txBody>
          <a:bodyPr lIns="92491" tIns="46246" rIns="92491" bIns="46246"/>
          <a:lstStyle/>
          <a:p>
            <a:pPr marL="261938" lvl="1" indent="-134938"/>
            <a:r>
              <a:rPr lang="en-US" sz="800" smtClean="0">
                <a:latin typeface="Arial" charset="0"/>
                <a:cs typeface="Arial" charset="0"/>
              </a:rPr>
              <a:t>Organizations across all industries that embrace this vision and employ the InfoSphere software portfolio can see incredible business results. InfoSphere customers often see huge returns on their investment, and help drive their businesses to new levels of optimization. Just to take a couple examples from this slide, Panasonic Europe was able to save €1M per year while increasing sales by 3.5% by improving the management of the product and part information across their business. Louis Vuitton Moet Hennessy (LVMH) increased daily deliveries by 100% by rationalizing order fulfillment systems into a single SAP instance and delivering key inventory data to employees through hand-held devices in real-time.</a:t>
            </a:r>
          </a:p>
          <a:p>
            <a:pPr marL="261938" lvl="1" indent="-134938"/>
            <a:endParaRPr lang="en-US" sz="800" smtClean="0">
              <a:latin typeface="Arial" charset="0"/>
              <a:cs typeface="Arial" charset="0"/>
            </a:endParaRPr>
          </a:p>
          <a:p>
            <a:pPr marL="261938" lvl="1" indent="-134938"/>
            <a:r>
              <a:rPr lang="en-US" sz="800" smtClean="0">
                <a:latin typeface="Arial" charset="0"/>
                <a:cs typeface="Arial" charset="0"/>
              </a:rPr>
              <a:t>Results like these are possible when you take a holistic approach to information and begin to manage it outside of the scope of any individual application.</a:t>
            </a:r>
            <a:endParaRPr lang="en-US" sz="800" b="1" smtClean="0">
              <a:latin typeface="Arial" charset="0"/>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2"/>
          <p:cNvSpPr>
            <a:spLocks noGrp="1" noRot="1" noChangeAspect="1" noChangeArrowheads="1" noTextEdit="1"/>
          </p:cNvSpPr>
          <p:nvPr>
            <p:ph type="sldImg"/>
          </p:nvPr>
        </p:nvSpPr>
        <p:spPr>
          <a:ln/>
        </p:spPr>
      </p:sp>
      <p:sp>
        <p:nvSpPr>
          <p:cNvPr id="164866" name="Rectangle 3"/>
          <p:cNvSpPr>
            <a:spLocks noGrp="1" noChangeArrowheads="1"/>
          </p:cNvSpPr>
          <p:nvPr>
            <p:ph type="body" idx="1"/>
          </p:nvPr>
        </p:nvSpPr>
        <p:spPr>
          <a:noFill/>
          <a:ln/>
        </p:spPr>
        <p:txBody>
          <a:bodyPr/>
          <a:lstStyle/>
          <a:p>
            <a:pPr eaLnBrk="1" hangingPunct="1"/>
            <a:r>
              <a:rPr lang="en-US" smtClean="0">
                <a:latin typeface="Arial" charset="0"/>
                <a:cs typeface="Arial" charset="0"/>
              </a:rPr>
              <a:t>Irish Life &amp; Permanent was formed from the merger of Irish Life plc, Ireland’s largest life assurance company, and Irish Permanent plc, a leading retail bank and the leading provider of residential mortgages in Ireland.</a:t>
            </a:r>
            <a:br>
              <a:rPr lang="en-US" smtClean="0">
                <a:latin typeface="Arial" charset="0"/>
                <a:cs typeface="Arial" charset="0"/>
              </a:rPr>
            </a:br>
            <a:r>
              <a:rPr lang="en-US" smtClean="0">
                <a:latin typeface="Arial" charset="0"/>
                <a:cs typeface="Arial" charset="0"/>
              </a:rPr>
              <a:t/>
            </a:r>
            <a:br>
              <a:rPr lang="en-US" smtClean="0">
                <a:latin typeface="Arial" charset="0"/>
                <a:cs typeface="Arial" charset="0"/>
              </a:rPr>
            </a:br>
            <a:r>
              <a:rPr lang="en-US" smtClean="0">
                <a:latin typeface="Arial" charset="0"/>
                <a:cs typeface="Arial" charset="0"/>
              </a:rPr>
              <a:t>Business need:</a:t>
            </a:r>
            <a:br>
              <a:rPr lang="en-US" smtClean="0">
                <a:latin typeface="Arial" charset="0"/>
                <a:cs typeface="Arial" charset="0"/>
              </a:rPr>
            </a:br>
            <a:r>
              <a:rPr lang="en-US" smtClean="0">
                <a:latin typeface="Arial" charset="0"/>
                <a:cs typeface="Arial" charset="0"/>
              </a:rPr>
              <a:t>Customer information duplicated in and spread across a variety of systems and groups made it difficult for staff to understand and respond to customer needs</a:t>
            </a:r>
            <a:br>
              <a:rPr lang="en-US" smtClean="0">
                <a:latin typeface="Arial" charset="0"/>
                <a:cs typeface="Arial" charset="0"/>
              </a:rPr>
            </a:br>
            <a:r>
              <a:rPr lang="en-US" smtClean="0">
                <a:latin typeface="Arial" charset="0"/>
                <a:cs typeface="Arial" charset="0"/>
              </a:rPr>
              <a:t>Solution:</a:t>
            </a:r>
            <a:br>
              <a:rPr lang="en-US" smtClean="0">
                <a:latin typeface="Arial" charset="0"/>
                <a:cs typeface="Arial" charset="0"/>
              </a:rPr>
            </a:br>
            <a:r>
              <a:rPr lang="en-US" smtClean="0">
                <a:latin typeface="Arial" charset="0"/>
                <a:cs typeface="Arial" charset="0"/>
              </a:rPr>
              <a:t>A customer-centric hub built within a service oriented architecture that provides staff with a single and accurate view of each customer across all lines of business </a:t>
            </a:r>
            <a:br>
              <a:rPr lang="en-US" smtClean="0">
                <a:latin typeface="Arial" charset="0"/>
                <a:cs typeface="Arial" charset="0"/>
              </a:rPr>
            </a:br>
            <a:r>
              <a:rPr lang="en-US" smtClean="0">
                <a:latin typeface="Arial" charset="0"/>
                <a:cs typeface="Arial" charset="0"/>
              </a:rPr>
              <a:t>Benefits:</a:t>
            </a:r>
            <a:br>
              <a:rPr lang="en-US" smtClean="0">
                <a:latin typeface="Arial" charset="0"/>
                <a:cs typeface="Arial" charset="0"/>
              </a:rPr>
            </a:br>
            <a:r>
              <a:rPr lang="en-US" smtClean="0">
                <a:latin typeface="Arial" charset="0"/>
                <a:cs typeface="Arial" charset="0"/>
              </a:rPr>
              <a:t>Improved customer satisfaction; reduced costs; improved ability to cross-sell services; strengthened governance and compliance processes; enabled the delivery of new services</a:t>
            </a:r>
            <a:br>
              <a:rPr lang="en-US" smtClean="0">
                <a:latin typeface="Arial" charset="0"/>
                <a:cs typeface="Arial" charset="0"/>
              </a:rPr>
            </a:br>
            <a:r>
              <a:rPr lang="en-US" smtClean="0">
                <a:latin typeface="Arial" charset="0"/>
                <a:cs typeface="Arial" charset="0"/>
              </a:rPr>
              <a:t/>
            </a:r>
            <a:br>
              <a:rPr lang="en-US" smtClean="0">
                <a:latin typeface="Arial" charset="0"/>
                <a:cs typeface="Arial" charset="0"/>
              </a:rPr>
            </a:br>
            <a:r>
              <a:rPr lang="en-US" smtClean="0">
                <a:latin typeface="Arial" charset="0"/>
                <a:cs typeface="Arial" charset="0"/>
              </a:rPr>
              <a:t>Case Study</a:t>
            </a:r>
            <a:br>
              <a:rPr lang="en-US" smtClean="0">
                <a:latin typeface="Arial" charset="0"/>
                <a:cs typeface="Arial" charset="0"/>
              </a:rPr>
            </a:br>
            <a:r>
              <a:rPr lang="en-US" smtClean="0">
                <a:latin typeface="Arial" charset="0"/>
                <a:cs typeface="Arial" charset="0"/>
              </a:rPr>
              <a:t>“With IBM WebSphere Customer Center, we can deliver new types of services that we </a:t>
            </a:r>
            <a:br>
              <a:rPr lang="en-US" smtClean="0">
                <a:latin typeface="Arial" charset="0"/>
                <a:cs typeface="Arial" charset="0"/>
              </a:rPr>
            </a:br>
            <a:r>
              <a:rPr lang="en-US" smtClean="0">
                <a:latin typeface="Arial" charset="0"/>
                <a:cs typeface="Arial" charset="0"/>
              </a:rPr>
              <a:t>simply couldn’t have provided before.” </a:t>
            </a:r>
            <a:br>
              <a:rPr lang="en-US" smtClean="0">
                <a:latin typeface="Arial" charset="0"/>
                <a:cs typeface="Arial" charset="0"/>
              </a:rPr>
            </a:br>
            <a:r>
              <a:rPr lang="en-US" smtClean="0">
                <a:latin typeface="Arial" charset="0"/>
                <a:cs typeface="Arial" charset="0"/>
              </a:rPr>
              <a:t>–Noel Garry, Executive Manager, Irish Life &amp; Permanent</a:t>
            </a:r>
            <a:br>
              <a:rPr lang="en-US" smtClean="0">
                <a:latin typeface="Arial" charset="0"/>
                <a:cs typeface="Arial" charset="0"/>
              </a:rPr>
            </a:br>
            <a:r>
              <a:rPr lang="en-US" smtClean="0">
                <a:latin typeface="Arial" charset="0"/>
                <a:cs typeface="Arial" charset="0"/>
              </a:rPr>
              <a:t/>
            </a:r>
            <a:br>
              <a:rPr lang="en-US" smtClean="0">
                <a:latin typeface="Arial" charset="0"/>
                <a:cs typeface="Arial" charset="0"/>
              </a:rPr>
            </a:br>
            <a:r>
              <a:rPr lang="en-US" smtClean="0">
                <a:latin typeface="Arial" charset="0"/>
                <a:cs typeface="Arial" charset="0"/>
              </a:rPr>
              <a:t>“IBM is an expert in the area of master data management and its offerings satisfied our need for a high-volume, realtime data processing solution within a service oriented architecture.” </a:t>
            </a:r>
            <a:br>
              <a:rPr lang="en-US" smtClean="0">
                <a:latin typeface="Arial" charset="0"/>
                <a:cs typeface="Arial" charset="0"/>
              </a:rPr>
            </a:br>
            <a:r>
              <a:rPr lang="en-US" smtClean="0">
                <a:latin typeface="Arial" charset="0"/>
                <a:cs typeface="Arial" charset="0"/>
              </a:rPr>
              <a:t>–Noel Garry</a:t>
            </a:r>
            <a:br>
              <a:rPr lang="en-US" smtClean="0">
                <a:latin typeface="Arial" charset="0"/>
                <a:cs typeface="Arial" charset="0"/>
              </a:rPr>
            </a:br>
            <a:r>
              <a:rPr lang="en-US" smtClean="0">
                <a:latin typeface="Arial" charset="0"/>
                <a:cs typeface="Arial" charset="0"/>
              </a:rPr>
              <a:t/>
            </a:r>
            <a:br>
              <a:rPr lang="en-US" smtClean="0">
                <a:latin typeface="Arial" charset="0"/>
                <a:cs typeface="Arial" charset="0"/>
              </a:rPr>
            </a:br>
            <a:r>
              <a:rPr lang="en-US" smtClean="0">
                <a:latin typeface="Arial" charset="0"/>
                <a:cs typeface="Arial" charset="0"/>
              </a:rPr>
              <a:t>“We’ve standardized our customer name and address data using IBM WebSphere QualityStage. This allows us to identify, match and merge duplicate records so we have a single view of our customers.” </a:t>
            </a:r>
            <a:br>
              <a:rPr lang="en-US" smtClean="0">
                <a:latin typeface="Arial" charset="0"/>
                <a:cs typeface="Arial" charset="0"/>
              </a:rPr>
            </a:br>
            <a:r>
              <a:rPr lang="en-US" smtClean="0">
                <a:latin typeface="Arial" charset="0"/>
                <a:cs typeface="Arial" charset="0"/>
              </a:rPr>
              <a:t>–Noel Garry</a:t>
            </a:r>
            <a:br>
              <a:rPr lang="en-US" smtClean="0">
                <a:latin typeface="Arial" charset="0"/>
                <a:cs typeface="Arial" charset="0"/>
              </a:rPr>
            </a:br>
            <a:r>
              <a:rPr lang="en-US" smtClean="0">
                <a:latin typeface="Arial" charset="0"/>
                <a:cs typeface="Arial" charset="0"/>
              </a:rPr>
              <a:t/>
            </a:r>
            <a:br>
              <a:rPr lang="en-US" smtClean="0">
                <a:latin typeface="Arial" charset="0"/>
                <a:cs typeface="Arial" charset="0"/>
              </a:rPr>
            </a:br>
            <a:r>
              <a:rPr lang="en-US" smtClean="0">
                <a:latin typeface="Arial" charset="0"/>
                <a:cs typeface="Arial" charset="0"/>
              </a:rPr>
              <a:t>Who are our customers? Are we giving them the best possible service? Are we complying with customer requests? Are we missing opportunities?</a:t>
            </a:r>
            <a:br>
              <a:rPr lang="en-US" smtClean="0">
                <a:latin typeface="Arial" charset="0"/>
                <a:cs typeface="Arial" charset="0"/>
              </a:rPr>
            </a:br>
            <a:r>
              <a:rPr lang="en-US" smtClean="0">
                <a:latin typeface="Arial" charset="0"/>
                <a:cs typeface="Arial" charset="0"/>
              </a:rPr>
              <a:t/>
            </a:r>
            <a:br>
              <a:rPr lang="en-US" smtClean="0">
                <a:latin typeface="Arial" charset="0"/>
                <a:cs typeface="Arial" charset="0"/>
              </a:rPr>
            </a:br>
            <a:r>
              <a:rPr lang="en-US" smtClean="0">
                <a:latin typeface="Arial" charset="0"/>
                <a:cs typeface="Arial" charset="0"/>
              </a:rPr>
              <a:t>Questions like these pervade businesses today—in any industry, in any geographic location, in any company large or small.</a:t>
            </a:r>
            <a:br>
              <a:rPr lang="en-US" smtClean="0">
                <a:latin typeface="Arial" charset="0"/>
                <a:cs typeface="Arial" charset="0"/>
              </a:rPr>
            </a:br>
            <a:r>
              <a:rPr lang="en-US" smtClean="0">
                <a:latin typeface="Arial" charset="0"/>
                <a:cs typeface="Arial" charset="0"/>
              </a:rPr>
              <a:t/>
            </a:r>
            <a:br>
              <a:rPr lang="en-US" smtClean="0">
                <a:latin typeface="Arial" charset="0"/>
                <a:cs typeface="Arial" charset="0"/>
              </a:rPr>
            </a:br>
            <a:r>
              <a:rPr lang="en-US" smtClean="0">
                <a:latin typeface="Arial" charset="0"/>
                <a:cs typeface="Arial" charset="0"/>
              </a:rPr>
              <a:t>However, at Irish Life &amp; Permanent, a leading provider of personal financial services in the Irish market, obtaining the answers to such questions is becoming easier thanks to IBM Information on Demand.</a:t>
            </a:r>
            <a:br>
              <a:rPr lang="en-US" smtClean="0">
                <a:latin typeface="Arial" charset="0"/>
                <a:cs typeface="Arial" charset="0"/>
              </a:rPr>
            </a:br>
            <a:r>
              <a:rPr lang="en-US" smtClean="0">
                <a:latin typeface="Arial" charset="0"/>
                <a:cs typeface="Arial" charset="0"/>
              </a:rPr>
              <a:t/>
            </a:r>
            <a:br>
              <a:rPr lang="en-US" smtClean="0">
                <a:latin typeface="Arial" charset="0"/>
                <a:cs typeface="Arial" charset="0"/>
              </a:rPr>
            </a:br>
            <a:r>
              <a:rPr lang="en-US" smtClean="0">
                <a:latin typeface="Arial" charset="0"/>
                <a:cs typeface="Arial" charset="0"/>
              </a:rPr>
              <a:t>Irish Life &amp; Permanent was formed from the merger of Irish Life plc, Ireland’s largest life assurance company, and Irish Permanent plc, a leading retail bank and the leading provider of residential mortgages in Ireland. Because of this merger, customer information is stored across many different systems, including policy administration systems, sales and marketing systems, customer account systems and mortgage systems. As a result, it was challenging for staff to gain a complete picture of clients’ interactions with the company.</a:t>
            </a:r>
            <a:br>
              <a:rPr lang="en-US" smtClean="0">
                <a:latin typeface="Arial" charset="0"/>
                <a:cs typeface="Arial" charset="0"/>
              </a:rPr>
            </a:br>
            <a:r>
              <a:rPr lang="en-US" smtClean="0">
                <a:latin typeface="Arial" charset="0"/>
                <a:cs typeface="Arial" charset="0"/>
              </a:rPr>
              <a:t/>
            </a:r>
            <a:br>
              <a:rPr lang="en-US" smtClean="0">
                <a:latin typeface="Arial" charset="0"/>
                <a:cs typeface="Arial" charset="0"/>
              </a:rPr>
            </a:br>
            <a:r>
              <a:rPr lang="en-US" smtClean="0">
                <a:latin typeface="Arial" charset="0"/>
                <a:cs typeface="Arial" charset="0"/>
              </a:rPr>
              <a:t>Sales representatives often didn’t know if one of their clients recently reported a service problem. Likewise, when clients called the company’s banking or insurance offices, service staff could not easily determine if there was an opportunity to cross-sell other products.</a:t>
            </a:r>
            <a:br>
              <a:rPr lang="en-US" smtClean="0">
                <a:latin typeface="Arial" charset="0"/>
                <a:cs typeface="Arial" charset="0"/>
              </a:rPr>
            </a:br>
            <a:r>
              <a:rPr lang="en-US" smtClean="0">
                <a:latin typeface="Arial" charset="0"/>
                <a:cs typeface="Arial" charset="0"/>
              </a:rPr>
              <a:t/>
            </a:r>
            <a:br>
              <a:rPr lang="en-US" smtClean="0">
                <a:latin typeface="Arial" charset="0"/>
                <a:cs typeface="Arial" charset="0"/>
              </a:rPr>
            </a:br>
            <a:r>
              <a:rPr lang="en-US" smtClean="0">
                <a:latin typeface="Arial" charset="0"/>
                <a:cs typeface="Arial" charset="0"/>
              </a:rPr>
              <a:t>Additionally, the company couldn’t provide customers with online access to all of their holdings using a single PIN number. Customers typically required different PIN numbers for each policy, making logging on to the Web site to obtain account information a difficult and time-consuming process.</a:t>
            </a:r>
            <a:br>
              <a:rPr lang="en-US" smtClean="0">
                <a:latin typeface="Arial" charset="0"/>
                <a:cs typeface="Arial" charset="0"/>
              </a:rPr>
            </a:br>
            <a:r>
              <a:rPr lang="en-US" smtClean="0">
                <a:latin typeface="Arial" charset="0"/>
                <a:cs typeface="Arial" charset="0"/>
              </a:rPr>
              <a:t/>
            </a:r>
            <a:br>
              <a:rPr lang="en-US" smtClean="0">
                <a:latin typeface="Arial" charset="0"/>
                <a:cs typeface="Arial" charset="0"/>
              </a:rPr>
            </a:br>
            <a:r>
              <a:rPr lang="en-US" smtClean="0">
                <a:latin typeface="Arial" charset="0"/>
                <a:cs typeface="Arial" charset="0"/>
              </a:rPr>
              <a:t>“In the past, our organization emphasized client acquisition,” says Noel Garry, executive manager, Irish Life &amp; Permanent. “Now, to maintain our substantial market share, it is increasingly important to focus on customer retention. To do this, we needed to move from a policy-based approach to a more customer-centric situation.”</a:t>
            </a:r>
            <a:br>
              <a:rPr lang="en-US" smtClean="0">
                <a:latin typeface="Arial" charset="0"/>
                <a:cs typeface="Arial" charset="0"/>
              </a:rPr>
            </a:br>
            <a:r>
              <a:rPr lang="en-US" smtClean="0">
                <a:latin typeface="Arial" charset="0"/>
                <a:cs typeface="Arial" charset="0"/>
              </a:rPr>
              <a:t/>
            </a:r>
            <a:br>
              <a:rPr lang="en-US" smtClean="0">
                <a:latin typeface="Arial" charset="0"/>
                <a:cs typeface="Arial" charset="0"/>
              </a:rPr>
            </a:br>
            <a:r>
              <a:rPr lang="en-US" smtClean="0">
                <a:latin typeface="Arial" charset="0"/>
                <a:cs typeface="Arial" charset="0"/>
              </a:rPr>
              <a:t>Creating a single source of truth </a:t>
            </a:r>
            <a:br>
              <a:rPr lang="en-US" smtClean="0">
                <a:latin typeface="Arial" charset="0"/>
                <a:cs typeface="Arial" charset="0"/>
              </a:rPr>
            </a:br>
            <a:r>
              <a:rPr lang="en-US" smtClean="0">
                <a:latin typeface="Arial" charset="0"/>
                <a:cs typeface="Arial" charset="0"/>
              </a:rPr>
              <a:t>To achieve its goals, Irish Life &amp; Permanent launched a master data management initiative that would integrate information in realtime and provide a single, complete and accurate record of customers across the company. </a:t>
            </a:r>
            <a:br>
              <a:rPr lang="en-US" smtClean="0">
                <a:latin typeface="Arial" charset="0"/>
                <a:cs typeface="Arial" charset="0"/>
              </a:rPr>
            </a:br>
            <a:r>
              <a:rPr lang="en-US" smtClean="0">
                <a:latin typeface="Arial" charset="0"/>
                <a:cs typeface="Arial" charset="0"/>
              </a:rPr>
              <a:t/>
            </a:r>
            <a:br>
              <a:rPr lang="en-US" smtClean="0">
                <a:latin typeface="Arial" charset="0"/>
                <a:cs typeface="Arial" charset="0"/>
              </a:rPr>
            </a:br>
            <a:r>
              <a:rPr lang="en-US" smtClean="0">
                <a:latin typeface="Arial" charset="0"/>
                <a:cs typeface="Arial" charset="0"/>
              </a:rPr>
              <a:t>Leveraging service oriented architecture (SOA) principles, the company hoped to integrate customer information into a single hub that could be accessed by any business process or service. As a first step, Irish Life &amp; Permanent executives created a Client Data Council through which key business staff across all divisions worked together to define where and how data could be standardized and connected across systems.</a:t>
            </a:r>
            <a:br>
              <a:rPr lang="en-US" smtClean="0">
                <a:latin typeface="Arial" charset="0"/>
                <a:cs typeface="Arial" charset="0"/>
              </a:rPr>
            </a:br>
            <a:r>
              <a:rPr lang="en-US" smtClean="0">
                <a:latin typeface="Arial" charset="0"/>
                <a:cs typeface="Arial" charset="0"/>
              </a:rPr>
              <a:t/>
            </a:r>
            <a:br>
              <a:rPr lang="en-US" smtClean="0">
                <a:latin typeface="Arial" charset="0"/>
                <a:cs typeface="Arial" charset="0"/>
              </a:rPr>
            </a:br>
            <a:r>
              <a:rPr lang="en-US" smtClean="0">
                <a:latin typeface="Arial" charset="0"/>
                <a:cs typeface="Arial" charset="0"/>
              </a:rPr>
              <a:t>After a thorough evaluation of several technologies and recommendations from industry consultants, the company selected as its integration engine IBM WebSphere Customer Center (WCC), IBM WebSphere MQ, as well as IBM WebSphere QualityStage and IBM WebSphere DataStage, both IBM Information Server modules.</a:t>
            </a:r>
            <a:br>
              <a:rPr lang="en-US" smtClean="0">
                <a:latin typeface="Arial" charset="0"/>
                <a:cs typeface="Arial" charset="0"/>
              </a:rPr>
            </a:br>
            <a:r>
              <a:rPr lang="en-US" smtClean="0">
                <a:latin typeface="Arial" charset="0"/>
                <a:cs typeface="Arial" charset="0"/>
              </a:rPr>
              <a:t/>
            </a:r>
            <a:br>
              <a:rPr lang="en-US" smtClean="0">
                <a:latin typeface="Arial" charset="0"/>
                <a:cs typeface="Arial" charset="0"/>
              </a:rPr>
            </a:br>
            <a:r>
              <a:rPr lang="en-US" smtClean="0">
                <a:latin typeface="Arial" charset="0"/>
                <a:cs typeface="Arial" charset="0"/>
              </a:rPr>
              <a:t>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2"/>
          <p:cNvSpPr>
            <a:spLocks noGrp="1" noRot="1" noChangeAspect="1" noChangeArrowheads="1" noTextEdit="1"/>
          </p:cNvSpPr>
          <p:nvPr>
            <p:ph type="sldImg"/>
          </p:nvPr>
        </p:nvSpPr>
        <p:spPr>
          <a:ln/>
        </p:spPr>
      </p:sp>
      <p:sp>
        <p:nvSpPr>
          <p:cNvPr id="166914" name="Rectangle 3"/>
          <p:cNvSpPr>
            <a:spLocks noGrp="1" noChangeArrowheads="1"/>
          </p:cNvSpPr>
          <p:nvPr>
            <p:ph type="body" idx="1"/>
          </p:nvPr>
        </p:nvSpPr>
        <p:spPr>
          <a:noFill/>
          <a:ln/>
        </p:spPr>
        <p:txBody>
          <a:bodyPr/>
          <a:lstStyle/>
          <a:p>
            <a:pPr eaLnBrk="1" hangingPunct="1"/>
            <a:r>
              <a:rPr lang="en-US" smtClean="0">
                <a:latin typeface="Arial" charset="0"/>
                <a:cs typeface="Arial" charset="0"/>
              </a:rPr>
              <a:t>Panasonic is one of the world’s leading consumer electronics manufacturers with presence in every major country.</a:t>
            </a:r>
            <a:endParaRPr lang="en-US" b="1" smtClean="0">
              <a:latin typeface="Arial" charset="0"/>
              <a:cs typeface="Arial" charset="0"/>
            </a:endParaRPr>
          </a:p>
          <a:p>
            <a:pPr eaLnBrk="1" hangingPunct="1"/>
            <a:r>
              <a:rPr lang="en-US" b="1" smtClean="0">
                <a:latin typeface="Arial" charset="0"/>
                <a:cs typeface="Arial" charset="0"/>
              </a:rPr>
              <a:t>Business need:</a:t>
            </a:r>
            <a:r>
              <a:rPr lang="en-US" smtClean="0">
                <a:latin typeface="Arial" charset="0"/>
                <a:cs typeface="Arial" charset="0"/>
              </a:rPr>
              <a:t/>
            </a:r>
            <a:br>
              <a:rPr lang="en-US" smtClean="0">
                <a:latin typeface="Arial" charset="0"/>
                <a:cs typeface="Arial" charset="0"/>
              </a:rPr>
            </a:br>
            <a:r>
              <a:rPr lang="en-US" smtClean="0">
                <a:latin typeface="Arial" charset="0"/>
                <a:cs typeface="Arial" charset="0"/>
              </a:rPr>
              <a:t>Panasonic required a more effective way to create consistent and complete information about its products for customers, dealers and Websites.</a:t>
            </a:r>
            <a:endParaRPr lang="en-US" b="1" smtClean="0">
              <a:latin typeface="Arial" charset="0"/>
              <a:cs typeface="Arial" charset="0"/>
            </a:endParaRPr>
          </a:p>
          <a:p>
            <a:pPr eaLnBrk="1" hangingPunct="1"/>
            <a:r>
              <a:rPr lang="en-US" b="1" smtClean="0">
                <a:latin typeface="Arial" charset="0"/>
                <a:cs typeface="Arial" charset="0"/>
              </a:rPr>
              <a:t>Solution:</a:t>
            </a:r>
            <a:r>
              <a:rPr lang="en-US" smtClean="0">
                <a:latin typeface="Arial" charset="0"/>
                <a:cs typeface="Arial" charset="0"/>
              </a:rPr>
              <a:t/>
            </a:r>
            <a:br>
              <a:rPr lang="en-US" smtClean="0">
                <a:latin typeface="Arial" charset="0"/>
                <a:cs typeface="Arial" charset="0"/>
              </a:rPr>
            </a:br>
            <a:r>
              <a:rPr lang="en-US" smtClean="0">
                <a:latin typeface="Arial" charset="0"/>
                <a:cs typeface="Arial" charset="0"/>
              </a:rPr>
              <a:t>Using IBM’s InfoSphere Master Data Management for Product Information Management (PIM), Panasonic Europe was able to increase sales and lower operating costs, achieving a significant return on their investment.</a:t>
            </a:r>
            <a:endParaRPr lang="en-US" b="1" smtClean="0">
              <a:latin typeface="Arial" charset="0"/>
              <a:cs typeface="Arial" charset="0"/>
            </a:endParaRPr>
          </a:p>
          <a:p>
            <a:pPr eaLnBrk="1" hangingPunct="1"/>
            <a:r>
              <a:rPr lang="en-US" b="1" smtClean="0">
                <a:latin typeface="Arial" charset="0"/>
                <a:cs typeface="Arial" charset="0"/>
              </a:rPr>
              <a:t>Benefits:</a:t>
            </a:r>
            <a:r>
              <a:rPr lang="en-US" smtClean="0">
                <a:latin typeface="Arial" charset="0"/>
                <a:cs typeface="Arial" charset="0"/>
              </a:rPr>
              <a:t/>
            </a:r>
            <a:br>
              <a:rPr lang="en-US" smtClean="0">
                <a:latin typeface="Arial" charset="0"/>
                <a:cs typeface="Arial" charset="0"/>
              </a:rPr>
            </a:br>
            <a:r>
              <a:rPr lang="en-US" smtClean="0">
                <a:latin typeface="Arial" charset="0"/>
                <a:cs typeface="Arial" charset="0"/>
              </a:rPr>
              <a:t>Panasonic has now achieved global simultaneous product launches, correct information for catalogs and advertising, faster price change notifications and better Point of Sale (POS) integration.</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2"/>
          <p:cNvSpPr>
            <a:spLocks noGrp="1" noRot="1" noChangeAspect="1" noChangeArrowheads="1" noTextEdit="1"/>
          </p:cNvSpPr>
          <p:nvPr>
            <p:ph type="sldImg"/>
          </p:nvPr>
        </p:nvSpPr>
        <p:spPr>
          <a:ln/>
        </p:spPr>
      </p:sp>
      <p:sp>
        <p:nvSpPr>
          <p:cNvPr id="168962" name="Rectangle 3"/>
          <p:cNvSpPr>
            <a:spLocks noGrp="1" noChangeArrowheads="1"/>
          </p:cNvSpPr>
          <p:nvPr>
            <p:ph type="body" idx="1"/>
          </p:nvPr>
        </p:nvSpPr>
        <p:spPr>
          <a:noFill/>
          <a:ln/>
        </p:spPr>
        <p:txBody>
          <a:bodyPr/>
          <a:lstStyle/>
          <a:p>
            <a:pPr>
              <a:lnSpc>
                <a:spcPct val="80000"/>
              </a:lnSpc>
            </a:pPr>
            <a:r>
              <a:rPr lang="en-US" sz="800" i="1" smtClean="0">
                <a:solidFill>
                  <a:schemeClr val="folHlink"/>
                </a:solidFill>
                <a:latin typeface="Arial" charset="0"/>
                <a:cs typeface="Arial" charset="0"/>
              </a:rPr>
              <a:t>Reduce Costs</a:t>
            </a:r>
            <a:r>
              <a:rPr lang="en-US" sz="800" smtClean="0">
                <a:latin typeface="Arial" charset="0"/>
                <a:cs typeface="Arial" charset="0"/>
              </a:rPr>
              <a:t> </a:t>
            </a:r>
            <a:br>
              <a:rPr lang="en-US" sz="800" smtClean="0">
                <a:latin typeface="Arial" charset="0"/>
                <a:cs typeface="Arial" charset="0"/>
              </a:rPr>
            </a:br>
            <a:r>
              <a:rPr lang="en-US" sz="800" smtClean="0">
                <a:latin typeface="Arial" charset="0"/>
                <a:cs typeface="Arial" charset="0"/>
              </a:rPr>
              <a:t>Initiate reduced data standardization software costs</a:t>
            </a:r>
            <a:br>
              <a:rPr lang="en-US" sz="800" smtClean="0">
                <a:latin typeface="Arial" charset="0"/>
                <a:cs typeface="Arial" charset="0"/>
              </a:rPr>
            </a:br>
            <a:r>
              <a:rPr lang="en-US" sz="800" smtClean="0">
                <a:latin typeface="Arial" charset="0"/>
                <a:cs typeface="Arial" charset="0"/>
              </a:rPr>
              <a:t>by more than 50% and marketing costs by 10%</a:t>
            </a:r>
          </a:p>
          <a:p>
            <a:pPr>
              <a:lnSpc>
                <a:spcPct val="80000"/>
              </a:lnSpc>
            </a:pPr>
            <a:r>
              <a:rPr lang="en-US" sz="800" i="1" smtClean="0">
                <a:solidFill>
                  <a:schemeClr val="folHlink"/>
                </a:solidFill>
                <a:latin typeface="Arial" charset="0"/>
                <a:cs typeface="Arial" charset="0"/>
              </a:rPr>
              <a:t>Increase Customer Retention</a:t>
            </a:r>
            <a:r>
              <a:rPr lang="en-US" sz="800" smtClean="0">
                <a:latin typeface="Arial" charset="0"/>
                <a:cs typeface="Arial" charset="0"/>
              </a:rPr>
              <a:t/>
            </a:r>
            <a:br>
              <a:rPr lang="en-US" sz="800" smtClean="0">
                <a:latin typeface="Arial" charset="0"/>
                <a:cs typeface="Arial" charset="0"/>
              </a:rPr>
            </a:br>
            <a:r>
              <a:rPr lang="en-US" sz="800" smtClean="0">
                <a:latin typeface="Arial" charset="0"/>
                <a:cs typeface="Arial" charset="0"/>
              </a:rPr>
              <a:t>Initiate dropped customer churn by 5% and increase </a:t>
            </a:r>
            <a:br>
              <a:rPr lang="en-US" sz="800" smtClean="0">
                <a:latin typeface="Arial" charset="0"/>
                <a:cs typeface="Arial" charset="0"/>
              </a:rPr>
            </a:br>
            <a:r>
              <a:rPr lang="en-US" sz="800" smtClean="0">
                <a:latin typeface="Arial" charset="0"/>
                <a:cs typeface="Arial" charset="0"/>
              </a:rPr>
              <a:t>cross-sell, up-sell revenue by 10%</a:t>
            </a:r>
          </a:p>
          <a:p>
            <a:pPr>
              <a:lnSpc>
                <a:spcPct val="80000"/>
              </a:lnSpc>
            </a:pPr>
            <a:r>
              <a:rPr lang="en-US" sz="800" i="1" smtClean="0">
                <a:solidFill>
                  <a:schemeClr val="folHlink"/>
                </a:solidFill>
                <a:latin typeface="Arial" charset="0"/>
                <a:cs typeface="Arial" charset="0"/>
              </a:rPr>
              <a:t>Ensure Customer Privacy</a:t>
            </a:r>
            <a:r>
              <a:rPr lang="en-US" sz="800" smtClean="0">
                <a:latin typeface="Arial" charset="0"/>
                <a:cs typeface="Arial" charset="0"/>
              </a:rPr>
              <a:t> </a:t>
            </a:r>
            <a:br>
              <a:rPr lang="en-US" sz="800" smtClean="0">
                <a:latin typeface="Arial" charset="0"/>
                <a:cs typeface="Arial" charset="0"/>
              </a:rPr>
            </a:br>
            <a:r>
              <a:rPr lang="en-US" sz="800" smtClean="0">
                <a:latin typeface="Arial" charset="0"/>
                <a:cs typeface="Arial" charset="0"/>
              </a:rPr>
              <a:t>Initiate helped recognize a 300% increase in customer </a:t>
            </a:r>
            <a:br>
              <a:rPr lang="en-US" sz="800" smtClean="0">
                <a:latin typeface="Arial" charset="0"/>
                <a:cs typeface="Arial" charset="0"/>
              </a:rPr>
            </a:br>
            <a:r>
              <a:rPr lang="en-US" sz="800" smtClean="0">
                <a:latin typeface="Arial" charset="0"/>
                <a:cs typeface="Arial" charset="0"/>
              </a:rPr>
              <a:t>privacy compliance across the entire organization</a:t>
            </a:r>
          </a:p>
          <a:p>
            <a:pPr>
              <a:lnSpc>
                <a:spcPct val="80000"/>
              </a:lnSpc>
            </a:pPr>
            <a:r>
              <a:rPr lang="en-US" sz="800" smtClean="0">
                <a:latin typeface="Arial" charset="0"/>
                <a:cs typeface="Arial" charset="0"/>
              </a:rPr>
              <a:t> </a:t>
            </a:r>
          </a:p>
          <a:p>
            <a:pPr>
              <a:lnSpc>
                <a:spcPct val="80000"/>
              </a:lnSpc>
            </a:pPr>
            <a:r>
              <a:rPr lang="en-US" sz="800" i="1" smtClean="0">
                <a:solidFill>
                  <a:schemeClr val="folHlink"/>
                </a:solidFill>
                <a:latin typeface="Arial" charset="0"/>
                <a:cs typeface="Arial" charset="0"/>
              </a:rPr>
              <a:t>Initiate Master Data Service® Software Provides a</a:t>
            </a:r>
            <a:br>
              <a:rPr lang="en-US" sz="800" i="1" smtClean="0">
                <a:solidFill>
                  <a:schemeClr val="folHlink"/>
                </a:solidFill>
                <a:latin typeface="Arial" charset="0"/>
                <a:cs typeface="Arial" charset="0"/>
              </a:rPr>
            </a:br>
            <a:r>
              <a:rPr lang="en-US" sz="800" i="1" smtClean="0">
                <a:solidFill>
                  <a:schemeClr val="folHlink"/>
                </a:solidFill>
                <a:latin typeface="Arial" charset="0"/>
                <a:cs typeface="Arial" charset="0"/>
              </a:rPr>
              <a:t>Single, Trusted System of Record Across Intuit Systems</a:t>
            </a:r>
            <a:r>
              <a:rPr lang="en-US" sz="800" smtClean="0">
                <a:latin typeface="Arial" charset="0"/>
                <a:cs typeface="Arial" charset="0"/>
              </a:rPr>
              <a:t> </a:t>
            </a:r>
          </a:p>
          <a:p>
            <a:pPr marL="37931725" lvl="1" indent="-37474525">
              <a:lnSpc>
                <a:spcPct val="80000"/>
              </a:lnSpc>
            </a:pPr>
            <a:r>
              <a:rPr lang="en-US" sz="800" smtClean="0">
                <a:latin typeface="Arial" charset="0"/>
                <a:cs typeface="Arial" charset="0"/>
              </a:rPr>
              <a:t>Integrates over 52M customer records within</a:t>
            </a:r>
            <a:br>
              <a:rPr lang="en-US" sz="800" smtClean="0">
                <a:latin typeface="Arial" charset="0"/>
                <a:cs typeface="Arial" charset="0"/>
              </a:rPr>
            </a:br>
            <a:r>
              <a:rPr lang="en-US" sz="800" smtClean="0">
                <a:latin typeface="Arial" charset="0"/>
                <a:cs typeface="Arial" charset="0"/>
              </a:rPr>
              <a:t>and across disparate systems across the organization</a:t>
            </a:r>
          </a:p>
          <a:p>
            <a:pPr marL="37931725" lvl="1" indent="-37474525">
              <a:lnSpc>
                <a:spcPct val="80000"/>
              </a:lnSpc>
            </a:pPr>
            <a:r>
              <a:rPr lang="en-US" sz="800" smtClean="0">
                <a:latin typeface="Arial" charset="0"/>
                <a:cs typeface="Arial" charset="0"/>
              </a:rPr>
              <a:t>Acts as the single point of management for a global </a:t>
            </a:r>
            <a:br>
              <a:rPr lang="en-US" sz="800" smtClean="0">
                <a:latin typeface="Arial" charset="0"/>
                <a:cs typeface="Arial" charset="0"/>
              </a:rPr>
            </a:br>
            <a:r>
              <a:rPr lang="en-US" sz="800" smtClean="0">
                <a:latin typeface="Arial" charset="0"/>
                <a:cs typeface="Arial" charset="0"/>
              </a:rPr>
              <a:t>Intuit identifier for each party (customer) </a:t>
            </a:r>
          </a:p>
          <a:p>
            <a:pPr marL="37931725" lvl="1" indent="-37474525">
              <a:lnSpc>
                <a:spcPct val="80000"/>
              </a:lnSpc>
            </a:pPr>
            <a:r>
              <a:rPr lang="en-US" sz="800" smtClean="0">
                <a:latin typeface="Arial" charset="0"/>
                <a:cs typeface="Arial" charset="0"/>
              </a:rPr>
              <a:t>Provides meaningful customer analysis by </a:t>
            </a:r>
            <a:br>
              <a:rPr lang="en-US" sz="800" smtClean="0">
                <a:latin typeface="Arial" charset="0"/>
                <a:cs typeface="Arial" charset="0"/>
              </a:rPr>
            </a:br>
            <a:r>
              <a:rPr lang="en-US" sz="800" smtClean="0">
                <a:latin typeface="Arial" charset="0"/>
                <a:cs typeface="Arial" charset="0"/>
              </a:rPr>
              <a:t>assembling a set of interested parties</a:t>
            </a:r>
          </a:p>
          <a:p>
            <a:pPr marL="37931725" lvl="1" indent="-37474525">
              <a:lnSpc>
                <a:spcPct val="80000"/>
              </a:lnSpc>
            </a:pPr>
            <a:r>
              <a:rPr lang="en-US" sz="800" smtClean="0">
                <a:latin typeface="Arial" charset="0"/>
                <a:cs typeface="Arial" charset="0"/>
              </a:rPr>
              <a:t>Implementation in under 5 months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Slide Image Placeholder 1"/>
          <p:cNvSpPr>
            <a:spLocks noGrp="1" noRot="1" noChangeAspect="1" noTextEdit="1"/>
          </p:cNvSpPr>
          <p:nvPr>
            <p:ph type="sldImg"/>
          </p:nvPr>
        </p:nvSpPr>
        <p:spPr>
          <a:ln/>
        </p:spPr>
      </p:sp>
      <p:sp>
        <p:nvSpPr>
          <p:cNvPr id="171010" name="Notes Placeholder 2"/>
          <p:cNvSpPr>
            <a:spLocks noGrp="1"/>
          </p:cNvSpPr>
          <p:nvPr>
            <p:ph type="body" idx="1"/>
          </p:nvPr>
        </p:nvSpPr>
        <p:spPr>
          <a:noFill/>
          <a:ln/>
        </p:spPr>
        <p:txBody>
          <a:bodyPr/>
          <a:lstStyle/>
          <a:p>
            <a:endParaRPr lang="en-GB" smtClean="0">
              <a:latin typeface="Arial" charset="0"/>
              <a:cs typeface="Arial" charset="0"/>
            </a:endParaRPr>
          </a:p>
        </p:txBody>
      </p:sp>
      <p:sp>
        <p:nvSpPr>
          <p:cNvPr id="171011" name="Slide Number Placeholder 3"/>
          <p:cNvSpPr txBox="1">
            <a:spLocks noGrp="1"/>
          </p:cNvSpPr>
          <p:nvPr/>
        </p:nvSpPr>
        <p:spPr bwMode="auto">
          <a:xfrm>
            <a:off x="3956050" y="8805863"/>
            <a:ext cx="3027363" cy="463550"/>
          </a:xfrm>
          <a:prstGeom prst="rect">
            <a:avLst/>
          </a:prstGeom>
          <a:noFill/>
          <a:ln w="9525">
            <a:noFill/>
            <a:miter lim="800000"/>
            <a:headEnd/>
            <a:tailEnd/>
          </a:ln>
        </p:spPr>
        <p:txBody>
          <a:bodyPr lIns="92885" tIns="46442" rIns="92885" bIns="46442" anchor="b"/>
          <a:lstStyle/>
          <a:p>
            <a:pPr algn="r" defTabSz="928688"/>
            <a:fld id="{4AAB9F06-4B42-471F-A58F-F7C03AAE5727}" type="slidenum">
              <a:rPr lang="en-US" sz="1200" i="0"/>
              <a:pPr algn="r" defTabSz="928688"/>
              <a:t>25</a:t>
            </a:fld>
            <a:endParaRPr lang="en-US" sz="1200" i="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Slide Image Placeholder 1"/>
          <p:cNvSpPr>
            <a:spLocks noGrp="1" noRot="1" noChangeAspect="1" noTextEdit="1"/>
          </p:cNvSpPr>
          <p:nvPr>
            <p:ph type="sldImg"/>
          </p:nvPr>
        </p:nvSpPr>
        <p:spPr>
          <a:ln/>
        </p:spPr>
      </p:sp>
      <p:sp>
        <p:nvSpPr>
          <p:cNvPr id="173058" name="Notes Placeholder 2"/>
          <p:cNvSpPr>
            <a:spLocks noGrp="1"/>
          </p:cNvSpPr>
          <p:nvPr>
            <p:ph type="body" idx="1"/>
          </p:nvPr>
        </p:nvSpPr>
        <p:spPr>
          <a:noFill/>
          <a:ln/>
        </p:spPr>
        <p:txBody>
          <a:bodyPr/>
          <a:lstStyle/>
          <a:p>
            <a:endParaRPr lang="en-GB" smtClean="0">
              <a:latin typeface="Arial" charset="0"/>
              <a:cs typeface="Arial" charset="0"/>
            </a:endParaRPr>
          </a:p>
        </p:txBody>
      </p:sp>
      <p:sp>
        <p:nvSpPr>
          <p:cNvPr id="173059" name="Slide Number Placeholder 3"/>
          <p:cNvSpPr>
            <a:spLocks noGrp="1"/>
          </p:cNvSpPr>
          <p:nvPr>
            <p:ph type="sldNum" sz="quarter" idx="5"/>
          </p:nvPr>
        </p:nvSpPr>
        <p:spPr>
          <a:noFill/>
        </p:spPr>
        <p:txBody>
          <a:bodyPr/>
          <a:lstStyle/>
          <a:p>
            <a:fld id="{4ABFF251-DC9E-4F9E-A341-DDC507DF438A}" type="slidenum">
              <a:rPr lang="en-US" smtClean="0">
                <a:latin typeface="Arial" charset="0"/>
                <a:cs typeface="Arial" charset="0"/>
              </a:rPr>
              <a:pPr/>
              <a:t>26</a:t>
            </a:fld>
            <a:endParaRPr lang="en-US" smtClean="0">
              <a:latin typeface="Arial" charset="0"/>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2"/>
          <p:cNvSpPr>
            <a:spLocks noGrp="1" noRot="1" noChangeAspect="1" noChangeArrowheads="1" noTextEdit="1"/>
          </p:cNvSpPr>
          <p:nvPr>
            <p:ph type="sldImg"/>
          </p:nvPr>
        </p:nvSpPr>
        <p:spPr>
          <a:ln/>
        </p:spPr>
      </p:sp>
      <p:sp>
        <p:nvSpPr>
          <p:cNvPr id="175106" name="Rectangle 3"/>
          <p:cNvSpPr>
            <a:spLocks noGrp="1" noChangeArrowheads="1"/>
          </p:cNvSpPr>
          <p:nvPr>
            <p:ph type="body" idx="1"/>
          </p:nvPr>
        </p:nvSpPr>
        <p:spPr>
          <a:noFill/>
          <a:ln/>
        </p:spPr>
        <p:txBody>
          <a:bodyPr/>
          <a:lstStyle/>
          <a:p>
            <a:endParaRPr lang="en-GB" smtClean="0">
              <a:latin typeface="Arial" charset="0"/>
              <a:cs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Slide Image Placeholder 1"/>
          <p:cNvSpPr>
            <a:spLocks noGrp="1" noRot="1" noChangeAspect="1" noTextEdit="1"/>
          </p:cNvSpPr>
          <p:nvPr>
            <p:ph type="sldImg"/>
          </p:nvPr>
        </p:nvSpPr>
        <p:spPr>
          <a:ln/>
        </p:spPr>
      </p:sp>
      <p:sp>
        <p:nvSpPr>
          <p:cNvPr id="177154" name="Notes Placeholder 2"/>
          <p:cNvSpPr>
            <a:spLocks noGrp="1"/>
          </p:cNvSpPr>
          <p:nvPr>
            <p:ph type="body" idx="1"/>
          </p:nvPr>
        </p:nvSpPr>
        <p:spPr>
          <a:noFill/>
          <a:ln/>
        </p:spPr>
        <p:txBody>
          <a:bodyPr/>
          <a:lstStyle/>
          <a:p>
            <a:endParaRPr lang="en-GB" smtClean="0">
              <a:latin typeface="Arial" charset="0"/>
              <a:cs typeface="Arial" charset="0"/>
            </a:endParaRPr>
          </a:p>
        </p:txBody>
      </p:sp>
      <p:sp>
        <p:nvSpPr>
          <p:cNvPr id="177155" name="Slide Number Placeholder 3"/>
          <p:cNvSpPr txBox="1">
            <a:spLocks noGrp="1"/>
          </p:cNvSpPr>
          <p:nvPr/>
        </p:nvSpPr>
        <p:spPr bwMode="auto">
          <a:xfrm>
            <a:off x="3956050" y="8805863"/>
            <a:ext cx="3027363" cy="463550"/>
          </a:xfrm>
          <a:prstGeom prst="rect">
            <a:avLst/>
          </a:prstGeom>
          <a:noFill/>
          <a:ln w="9525">
            <a:noFill/>
            <a:miter lim="800000"/>
            <a:headEnd/>
            <a:tailEnd/>
          </a:ln>
        </p:spPr>
        <p:txBody>
          <a:bodyPr lIns="92885" tIns="46442" rIns="92885" bIns="46442" anchor="b"/>
          <a:lstStyle/>
          <a:p>
            <a:pPr algn="r" defTabSz="928688"/>
            <a:fld id="{1C07BBC6-6BF6-44DB-A23D-D1A339C1BF1D}" type="slidenum">
              <a:rPr lang="en-US" sz="1200" i="0"/>
              <a:pPr algn="r" defTabSz="928688"/>
              <a:t>28</a:t>
            </a:fld>
            <a:endParaRPr lang="en-US" sz="1200" i="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7"/>
          <p:cNvSpPr txBox="1">
            <a:spLocks noGrp="1" noChangeArrowheads="1"/>
          </p:cNvSpPr>
          <p:nvPr/>
        </p:nvSpPr>
        <p:spPr bwMode="auto">
          <a:xfrm>
            <a:off x="3956050" y="8805863"/>
            <a:ext cx="3027363" cy="463550"/>
          </a:xfrm>
          <a:prstGeom prst="rect">
            <a:avLst/>
          </a:prstGeom>
          <a:noFill/>
          <a:ln w="9525">
            <a:noFill/>
            <a:miter lim="800000"/>
            <a:headEnd/>
            <a:tailEnd/>
          </a:ln>
        </p:spPr>
        <p:txBody>
          <a:bodyPr lIns="92885" tIns="46442" rIns="92885" bIns="46442" anchor="b"/>
          <a:lstStyle/>
          <a:p>
            <a:pPr algn="r" defTabSz="928688"/>
            <a:fld id="{C9816F18-B3F1-4455-B260-E9A5B1FF995D}" type="slidenum">
              <a:rPr lang="en-US" sz="1200" i="0"/>
              <a:pPr algn="r" defTabSz="928688"/>
              <a:t>29</a:t>
            </a:fld>
            <a:endParaRPr lang="en-US" sz="1200" i="0"/>
          </a:p>
        </p:txBody>
      </p:sp>
      <p:sp>
        <p:nvSpPr>
          <p:cNvPr id="179202" name="Slide Image Placeholder 1"/>
          <p:cNvSpPr>
            <a:spLocks noGrp="1" noRot="1" noChangeAspect="1" noTextEdit="1"/>
          </p:cNvSpPr>
          <p:nvPr>
            <p:ph type="sldImg"/>
          </p:nvPr>
        </p:nvSpPr>
        <p:spPr>
          <a:xfrm>
            <a:off x="908050" y="617538"/>
            <a:ext cx="5249863" cy="3937000"/>
          </a:xfrm>
          <a:ln/>
        </p:spPr>
      </p:sp>
      <p:sp>
        <p:nvSpPr>
          <p:cNvPr id="179203" name="Notes Placeholder 2"/>
          <p:cNvSpPr>
            <a:spLocks noGrp="1"/>
          </p:cNvSpPr>
          <p:nvPr>
            <p:ph type="body" idx="1"/>
          </p:nvPr>
        </p:nvSpPr>
        <p:spPr>
          <a:xfrm>
            <a:off x="930275" y="4865688"/>
            <a:ext cx="5197475" cy="3705225"/>
          </a:xfrm>
          <a:noFill/>
          <a:ln/>
        </p:spPr>
        <p:txBody>
          <a:bodyPr lIns="92771" tIns="46563" rIns="92771" bIns="46563"/>
          <a:lstStyle/>
          <a:p>
            <a:pPr lvl="1" eaLnBrk="1" hangingPunct="1"/>
            <a:r>
              <a:rPr lang="en-US" smtClean="0">
                <a:latin typeface="Arial" charset="0"/>
                <a:cs typeface="Arial" charset="0"/>
              </a:rPr>
              <a:t>The IBM InfoSphere MDM portfolio delivers a single, unified, trusted version of truth about an organization’s critical entities – customer, supplier, product and more.  Armed with this single, trusted view, organizations can make better decisions and improve business outcomes – higher revenue, better customer satisfaction, lower cost and risk.  With InfoSphere MDM, organizations can understand their core master data (customer, products, etc.) at all touch points, improve cross and up-sell, optimize the value of ERP, CRM, analytics and warehouse systems, support governance initiatives and make business processes more effective. </a:t>
            </a:r>
          </a:p>
          <a:p>
            <a:pPr eaLnBrk="1" hangingPunct="1"/>
            <a:endParaRPr lang="en-US" smtClean="0">
              <a:latin typeface="Arial" charset="0"/>
              <a:cs typeface="Arial" charset="0"/>
            </a:endParaRPr>
          </a:p>
          <a:p>
            <a:pPr eaLnBrk="1" hangingPunct="1"/>
            <a:r>
              <a:rPr lang="en-US" smtClean="0">
                <a:latin typeface="Arial" charset="0"/>
                <a:cs typeface="Arial" charset="0"/>
              </a:rPr>
              <a:t>The IBM InfoSphere MDM product portfolio consists primarily of the four products shown here.</a:t>
            </a:r>
          </a:p>
          <a:p>
            <a:pPr eaLnBrk="1" hangingPunct="1"/>
            <a:endParaRPr lang="en-US" smtClean="0">
              <a:latin typeface="Arial" charset="0"/>
              <a:cs typeface="Arial" charset="0"/>
            </a:endParaRPr>
          </a:p>
          <a:p>
            <a:pPr eaLnBrk="1" hangingPunct="1"/>
            <a:r>
              <a:rPr lang="en-US" smtClean="0">
                <a:latin typeface="Arial" charset="0"/>
                <a:cs typeface="Arial" charset="0"/>
              </a:rPr>
              <a:t>Frist, the Initiate Master Data Service was a recent acquisition made in March of this year to add depth to our MDM portfolio.  Initiates’ core competency lies in the ability to serve as a VIRTUAL master registry for delivering the single, trusted versions of master data and their relationships.</a:t>
            </a:r>
          </a:p>
          <a:p>
            <a:pPr eaLnBrk="1" hangingPunct="1"/>
            <a:endParaRPr lang="en-US" smtClean="0">
              <a:latin typeface="Arial" charset="0"/>
              <a:cs typeface="Arial" charset="0"/>
            </a:endParaRPr>
          </a:p>
          <a:p>
            <a:pPr eaLnBrk="1" hangingPunct="1"/>
            <a:r>
              <a:rPr lang="en-US" smtClean="0">
                <a:latin typeface="Arial" charset="0"/>
                <a:cs typeface="Arial" charset="0"/>
              </a:rPr>
              <a:t>IBM’s InfoSphere MDM Server core competency lies in it’s ability to server as a PHYSICAL master repository of customer, account and product data for the business to consume as a SOA-enabled SERVICE.</a:t>
            </a:r>
          </a:p>
          <a:p>
            <a:pPr eaLnBrk="1" hangingPunct="1"/>
            <a:endParaRPr lang="en-US" smtClean="0">
              <a:latin typeface="Arial" charset="0"/>
              <a:cs typeface="Arial" charset="0"/>
            </a:endParaRPr>
          </a:p>
          <a:p>
            <a:pPr eaLnBrk="1" hangingPunct="1"/>
            <a:r>
              <a:rPr lang="en-US" smtClean="0">
                <a:latin typeface="Arial" charset="0"/>
                <a:cs typeface="Arial" charset="0"/>
              </a:rPr>
              <a:t>Our third offering, MDM Server for PIM specializes in it’s capabilities to flexibly manage product across the enterprise. PIM creates a single repository of product information by defining, creating, and synchronizing the master data.</a:t>
            </a:r>
          </a:p>
          <a:p>
            <a:pPr eaLnBrk="1" hangingPunct="1"/>
            <a:endParaRPr lang="en-US" smtClean="0">
              <a:latin typeface="Arial" charset="0"/>
              <a:cs typeface="Arial" charset="0"/>
            </a:endParaRPr>
          </a:p>
          <a:p>
            <a:pPr eaLnBrk="1" hangingPunct="1"/>
            <a:r>
              <a:rPr lang="en-US" smtClean="0">
                <a:latin typeface="Arial" charset="0"/>
                <a:cs typeface="Arial" charset="0"/>
              </a:rPr>
              <a:t>Our fourth offering, Identity Insight specializes in fraud and threat detection – specifically in fraudulent loss, detecting patterns, focus investigative efforts and maximizing resources</a:t>
            </a:r>
          </a:p>
          <a:p>
            <a:pPr eaLnBrk="1" hangingPunct="1"/>
            <a:endParaRPr lang="en-US" smtClean="0">
              <a:latin typeface="Arial" charset="0"/>
              <a:cs typeface="Arial" charset="0"/>
            </a:endParaRPr>
          </a:p>
          <a:p>
            <a:pPr eaLnBrk="1" hangingPunct="1"/>
            <a:r>
              <a:rPr lang="en-US" smtClean="0">
                <a:latin typeface="Arial" charset="0"/>
                <a:cs typeface="Arial" charset="0"/>
              </a:rPr>
              <a:t>The IBM MDM offerings provide a way to apply governance to your master data using, using our ‘Best of Breed’ MDM solutions and to create the all important single view from the perspective which best suits your business goals.</a:t>
            </a:r>
          </a:p>
          <a:p>
            <a:pPr eaLnBrk="1" hangingPunct="1"/>
            <a:endParaRPr lang="en-US" smtClean="0">
              <a:latin typeface="Arial" charset="0"/>
              <a:cs typeface="Arial" charset="0"/>
            </a:endParaRPr>
          </a:p>
        </p:txBody>
      </p:sp>
      <p:sp>
        <p:nvSpPr>
          <p:cNvPr id="179204" name="Slide Number Placeholder 3"/>
          <p:cNvSpPr txBox="1">
            <a:spLocks noGrp="1"/>
          </p:cNvSpPr>
          <p:nvPr/>
        </p:nvSpPr>
        <p:spPr bwMode="auto">
          <a:xfrm>
            <a:off x="3956050" y="8804275"/>
            <a:ext cx="3024188" cy="460375"/>
          </a:xfrm>
          <a:prstGeom prst="rect">
            <a:avLst/>
          </a:prstGeom>
          <a:noFill/>
          <a:ln w="9525">
            <a:noFill/>
            <a:round/>
            <a:headEnd/>
            <a:tailEnd/>
          </a:ln>
        </p:spPr>
        <p:txBody>
          <a:bodyPr lIns="92771" tIns="46563" rIns="92771" bIns="46563" anchor="b"/>
          <a:lstStyle/>
          <a:p>
            <a:pPr algn="r" defTabSz="450850">
              <a:buClr>
                <a:srgbClr val="000000"/>
              </a:buClr>
              <a:buSzPct val="100000"/>
              <a:buFont typeface="Times New Roman" pitchFamily="18" charset="0"/>
              <a:buNone/>
              <a:tabLst>
                <a:tab pos="714375" algn="l"/>
                <a:tab pos="1430338" algn="l"/>
                <a:tab pos="2144713" algn="l"/>
                <a:tab pos="2859088" algn="l"/>
              </a:tabLst>
            </a:pPr>
            <a:fld id="{B261FF07-AED4-429B-956C-D333882E354C}" type="slidenum">
              <a:rPr lang="en-US" sz="1200" i="0">
                <a:solidFill>
                  <a:srgbClr val="000000"/>
                </a:solidFill>
                <a:latin typeface="Times New Roman" pitchFamily="18" charset="0"/>
                <a:ea typeface="MS PGothic" pitchFamily="34" charset="-128"/>
              </a:rPr>
              <a:pPr algn="r" defTabSz="450850">
                <a:buClr>
                  <a:srgbClr val="000000"/>
                </a:buClr>
                <a:buSzPct val="100000"/>
                <a:buFont typeface="Times New Roman" pitchFamily="18" charset="0"/>
                <a:buNone/>
                <a:tabLst>
                  <a:tab pos="714375" algn="l"/>
                  <a:tab pos="1430338" algn="l"/>
                  <a:tab pos="2144713" algn="l"/>
                  <a:tab pos="2859088" algn="l"/>
                </a:tabLst>
              </a:pPr>
              <a:t>29</a:t>
            </a:fld>
            <a:endParaRPr lang="en-US" sz="1200" i="0">
              <a:solidFill>
                <a:srgbClr val="000000"/>
              </a:solidFill>
              <a:latin typeface="Times New Roman" pitchFamily="18" charset="0"/>
              <a:ea typeface="MS PGothic"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ChangeArrowheads="1" noTextEdit="1"/>
          </p:cNvSpPr>
          <p:nvPr>
            <p:ph type="sldImg"/>
          </p:nvPr>
        </p:nvSpPr>
        <p:spPr>
          <a:ln/>
        </p:spPr>
      </p:sp>
      <p:sp>
        <p:nvSpPr>
          <p:cNvPr id="34818" name="Rectangle 3"/>
          <p:cNvSpPr>
            <a:spLocks noGrp="1" noChangeArrowheads="1"/>
          </p:cNvSpPr>
          <p:nvPr>
            <p:ph type="body" idx="1"/>
          </p:nvPr>
        </p:nvSpPr>
        <p:spPr>
          <a:noFill/>
          <a:ln/>
        </p:spPr>
        <p:txBody>
          <a:bodyPr/>
          <a:lstStyle/>
          <a:p>
            <a:pPr>
              <a:lnSpc>
                <a:spcPct val="80000"/>
              </a:lnSpc>
            </a:pPr>
            <a:r>
              <a:rPr lang="en-US" sz="800" b="1" smtClean="0">
                <a:latin typeface="Arial" charset="0"/>
                <a:cs typeface="Arial" charset="0"/>
              </a:rPr>
              <a:t>Summary</a:t>
            </a:r>
          </a:p>
          <a:p>
            <a:pPr>
              <a:lnSpc>
                <a:spcPct val="80000"/>
              </a:lnSpc>
            </a:pPr>
            <a:r>
              <a:rPr lang="en-US" sz="800" smtClean="0">
                <a:latin typeface="Arial" charset="0"/>
                <a:cs typeface="Arial" charset="0"/>
              </a:rPr>
              <a:t>Volume and variety of information (structured and unstructured) is exploding, as the Planet becomes Smarter. Also, current economic times require corporations and governments  to analyze new information faster and make timely decisions for achieving business goals!</a:t>
            </a:r>
          </a:p>
          <a:p>
            <a:pPr>
              <a:lnSpc>
                <a:spcPct val="80000"/>
              </a:lnSpc>
            </a:pPr>
            <a:endParaRPr lang="en-US" sz="800" smtClean="0">
              <a:latin typeface="Arial" charset="0"/>
              <a:cs typeface="Arial" charset="0"/>
            </a:endParaRPr>
          </a:p>
          <a:p>
            <a:pPr>
              <a:lnSpc>
                <a:spcPct val="80000"/>
              </a:lnSpc>
            </a:pPr>
            <a:endParaRPr lang="en-US" sz="800" smtClean="0">
              <a:latin typeface="Arial" charset="0"/>
              <a:cs typeface="Arial" charset="0"/>
            </a:endParaRPr>
          </a:p>
          <a:p>
            <a:pPr>
              <a:lnSpc>
                <a:spcPct val="80000"/>
              </a:lnSpc>
            </a:pPr>
            <a:r>
              <a:rPr lang="en-US" sz="800" b="1" smtClean="0">
                <a:latin typeface="Arial" charset="0"/>
                <a:cs typeface="Arial" charset="0"/>
              </a:rPr>
              <a:t>Full Script</a:t>
            </a:r>
          </a:p>
          <a:p>
            <a:pPr>
              <a:lnSpc>
                <a:spcPct val="80000"/>
              </a:lnSpc>
            </a:pPr>
            <a:r>
              <a:rPr lang="en-US" sz="800" smtClean="0">
                <a:latin typeface="Arial" charset="0"/>
                <a:cs typeface="Arial" charset="0"/>
              </a:rPr>
              <a:t>There are several factors driving the need for a new way of looking at information and the way we make decisions based on that information…</a:t>
            </a:r>
          </a:p>
          <a:p>
            <a:pPr>
              <a:lnSpc>
                <a:spcPct val="80000"/>
              </a:lnSpc>
            </a:pPr>
            <a:endParaRPr lang="en-US" sz="800" smtClean="0">
              <a:latin typeface="Arial" charset="0"/>
              <a:cs typeface="Arial" charset="0"/>
            </a:endParaRPr>
          </a:p>
          <a:p>
            <a:pPr>
              <a:lnSpc>
                <a:spcPct val="80000"/>
              </a:lnSpc>
            </a:pPr>
            <a:r>
              <a:rPr lang="en-US" sz="800" b="1" smtClean="0">
                <a:latin typeface="Arial" charset="0"/>
                <a:cs typeface="Arial" charset="0"/>
              </a:rPr>
              <a:t>Volume of Digital Data: </a:t>
            </a:r>
            <a:r>
              <a:rPr lang="en-US" sz="800" smtClean="0">
                <a:latin typeface="Arial" charset="0"/>
                <a:cs typeface="Arial" charset="0"/>
              </a:rPr>
              <a:t>The data explosion, of course, but also shifts in the nature of data.</a:t>
            </a:r>
            <a:r>
              <a:rPr lang="en-US" sz="800" b="1" smtClean="0">
                <a:latin typeface="Arial" charset="0"/>
                <a:cs typeface="Arial" charset="0"/>
              </a:rPr>
              <a:t> </a:t>
            </a:r>
            <a:r>
              <a:rPr lang="en-US" sz="800" smtClean="0">
                <a:latin typeface="Arial" charset="0"/>
                <a:cs typeface="Arial" charset="0"/>
              </a:rPr>
              <a:t>Once virtually all the information available to be "processed" was authored by someone. Now that kind of data is being overwhelmed by machine-generated data – spewing out of sensors, RFID, meters, microphones, surveillance systems, GPS systems and all manner of animate and inanimate objects.</a:t>
            </a:r>
          </a:p>
          <a:p>
            <a:pPr>
              <a:lnSpc>
                <a:spcPct val="80000"/>
              </a:lnSpc>
            </a:pPr>
            <a:r>
              <a:rPr lang="en-US" sz="800" smtClean="0">
                <a:latin typeface="Arial" charset="0"/>
                <a:cs typeface="Arial" charset="0"/>
              </a:rPr>
              <a:t> </a:t>
            </a:r>
          </a:p>
          <a:p>
            <a:pPr>
              <a:lnSpc>
                <a:spcPct val="80000"/>
              </a:lnSpc>
            </a:pPr>
            <a:r>
              <a:rPr lang="en-US" sz="800" smtClean="0">
                <a:latin typeface="Arial" charset="0"/>
                <a:cs typeface="Arial" charset="0"/>
              </a:rPr>
              <a:t>By 2010, the amount of digital information will grow to 988 Exabytes (equivalent to a stack of books from the sun to Pluto and back)</a:t>
            </a:r>
          </a:p>
          <a:p>
            <a:pPr>
              <a:lnSpc>
                <a:spcPct val="80000"/>
              </a:lnSpc>
            </a:pPr>
            <a:r>
              <a:rPr lang="en-US" sz="800" smtClean="0">
                <a:latin typeface="Arial" charset="0"/>
                <a:cs typeface="Arial" charset="0"/>
              </a:rPr>
              <a:t>Every day, 15 Petabytes of new information are being generated.  This 8 times more than the information in all U.S. libraries</a:t>
            </a:r>
          </a:p>
          <a:p>
            <a:pPr>
              <a:lnSpc>
                <a:spcPct val="80000"/>
              </a:lnSpc>
            </a:pPr>
            <a:r>
              <a:rPr lang="en-US" sz="800" smtClean="0">
                <a:latin typeface="Arial" charset="0"/>
                <a:cs typeface="Arial" charset="0"/>
              </a:rPr>
              <a:t>The number of emails sent every day is estimated to be over 200 billion</a:t>
            </a:r>
          </a:p>
          <a:p>
            <a:pPr>
              <a:lnSpc>
                <a:spcPct val="80000"/>
              </a:lnSpc>
            </a:pPr>
            <a:r>
              <a:rPr lang="en-US" sz="800" smtClean="0">
                <a:latin typeface="Arial" charset="0"/>
                <a:cs typeface="Arial" charset="0"/>
              </a:rPr>
              <a:t>By 2010, the codified information base of the world is expected to double every 11 hours</a:t>
            </a:r>
          </a:p>
          <a:p>
            <a:pPr>
              <a:lnSpc>
                <a:spcPct val="80000"/>
              </a:lnSpc>
            </a:pPr>
            <a:endParaRPr lang="en-US" sz="800" b="1" smtClean="0">
              <a:latin typeface="Arial" charset="0"/>
              <a:cs typeface="Arial" charset="0"/>
            </a:endParaRPr>
          </a:p>
          <a:p>
            <a:pPr>
              <a:lnSpc>
                <a:spcPct val="80000"/>
              </a:lnSpc>
            </a:pPr>
            <a:r>
              <a:rPr lang="en-US" sz="800" b="1" smtClean="0">
                <a:latin typeface="Arial" charset="0"/>
                <a:cs typeface="Arial" charset="0"/>
              </a:rPr>
              <a:t>Variety of Information (diversity and heterogeneity): </a:t>
            </a:r>
            <a:r>
              <a:rPr lang="en-US" sz="800" smtClean="0">
                <a:latin typeface="Arial" charset="0"/>
                <a:cs typeface="Arial" charset="0"/>
              </a:rPr>
              <a:t>With this expansion of the sources of information comes large variance in the complexion of the available data -- very noisy, lots of errors -- and no time to cleanse it in a world of real-time decision making.</a:t>
            </a:r>
          </a:p>
          <a:p>
            <a:pPr>
              <a:lnSpc>
                <a:spcPct val="80000"/>
              </a:lnSpc>
            </a:pPr>
            <a:r>
              <a:rPr lang="en-US" sz="800" smtClean="0">
                <a:latin typeface="Arial" charset="0"/>
                <a:cs typeface="Arial" charset="0"/>
              </a:rPr>
              <a:t> </a:t>
            </a:r>
          </a:p>
          <a:p>
            <a:pPr>
              <a:lnSpc>
                <a:spcPct val="80000"/>
              </a:lnSpc>
            </a:pPr>
            <a:r>
              <a:rPr lang="en-US" sz="800" smtClean="0">
                <a:latin typeface="Arial" charset="0"/>
                <a:cs typeface="Arial" charset="0"/>
              </a:rPr>
              <a:t>80% of new data growth is unstructured content, generated largely by email, with increasing contribution by documents, images, and video and audio </a:t>
            </a:r>
          </a:p>
          <a:p>
            <a:pPr>
              <a:lnSpc>
                <a:spcPct val="80000"/>
              </a:lnSpc>
            </a:pPr>
            <a:r>
              <a:rPr lang="en-US" sz="800" smtClean="0">
                <a:latin typeface="Arial" charset="0"/>
                <a:cs typeface="Arial" charset="0"/>
              </a:rPr>
              <a:t>38% of email archiving decisions receive input from a C-level executive and 23% from legal/compliance professional </a:t>
            </a:r>
          </a:p>
          <a:p>
            <a:pPr>
              <a:lnSpc>
                <a:spcPct val="80000"/>
              </a:lnSpc>
            </a:pPr>
            <a:r>
              <a:rPr lang="en-US" sz="800" smtClean="0">
                <a:latin typeface="Arial" charset="0"/>
                <a:cs typeface="Arial" charset="0"/>
              </a:rPr>
              <a:t>The average car will have 100 million lines of code by 2010; the Airbus A380 alone contains over 1 billion lines of code</a:t>
            </a:r>
          </a:p>
          <a:p>
            <a:pPr>
              <a:lnSpc>
                <a:spcPct val="80000"/>
              </a:lnSpc>
            </a:pPr>
            <a:endParaRPr lang="en-US" sz="800" b="1" smtClean="0">
              <a:latin typeface="Arial" charset="0"/>
              <a:cs typeface="Arial" charset="0"/>
            </a:endParaRPr>
          </a:p>
          <a:p>
            <a:pPr>
              <a:lnSpc>
                <a:spcPct val="80000"/>
              </a:lnSpc>
            </a:pPr>
            <a:r>
              <a:rPr lang="en-US" sz="800" b="1" smtClean="0">
                <a:latin typeface="Arial" charset="0"/>
                <a:cs typeface="Arial" charset="0"/>
              </a:rPr>
              <a:t>Velocity of Decision Making:</a:t>
            </a:r>
            <a:r>
              <a:rPr lang="en-US" sz="800" smtClean="0">
                <a:latin typeface="Arial" charset="0"/>
                <a:cs typeface="Arial" charset="0"/>
              </a:rPr>
              <a:t>  This is about optimizing the speed of insight generated as well as confidence that the decisions and actions taken will yield the best outcomes based on more proactive, planning around the management and use of information sources, and creating far more advanced predictive capabilities:</a:t>
            </a:r>
          </a:p>
          <a:p>
            <a:pPr>
              <a:lnSpc>
                <a:spcPct val="80000"/>
              </a:lnSpc>
            </a:pPr>
            <a:r>
              <a:rPr lang="en-US" sz="800" smtClean="0">
                <a:latin typeface="Arial" charset="0"/>
                <a:cs typeface="Arial" charset="0"/>
              </a:rPr>
              <a:t>  </a:t>
            </a:r>
          </a:p>
          <a:p>
            <a:pPr>
              <a:lnSpc>
                <a:spcPct val="80000"/>
              </a:lnSpc>
            </a:pPr>
            <a:r>
              <a:rPr lang="en-US" sz="800" smtClean="0">
                <a:latin typeface="Arial" charset="0"/>
                <a:cs typeface="Arial" charset="0"/>
              </a:rPr>
              <a:t>Every week, the average information worker spends 14.5 hours reading &amp; answering e-mail, 13.3 hours creating documents,  9.6 hours searching for information, 9.5 hours analyzing information </a:t>
            </a:r>
          </a:p>
          <a:p>
            <a:pPr>
              <a:lnSpc>
                <a:spcPct val="80000"/>
              </a:lnSpc>
            </a:pPr>
            <a:r>
              <a:rPr lang="en-US" sz="800" smtClean="0">
                <a:latin typeface="Arial" charset="0"/>
                <a:cs typeface="Arial" charset="0"/>
              </a:rPr>
              <a:t>For every 1,000 knowledge workers, $5.7 million is lost annually in time wasted reformatting information between applications.</a:t>
            </a:r>
          </a:p>
          <a:p>
            <a:pPr>
              <a:lnSpc>
                <a:spcPct val="80000"/>
              </a:lnSpc>
            </a:pPr>
            <a:r>
              <a:rPr lang="en-US" sz="800" smtClean="0">
                <a:latin typeface="Arial" charset="0"/>
                <a:cs typeface="Arial" charset="0"/>
              </a:rPr>
              <a:t>Not finding the right information costs an additional $5.3 million per year </a:t>
            </a:r>
          </a:p>
          <a:p>
            <a:pPr>
              <a:lnSpc>
                <a:spcPct val="80000"/>
              </a:lnSpc>
            </a:pPr>
            <a:r>
              <a:rPr lang="en-US" sz="800" smtClean="0">
                <a:latin typeface="Arial" charset="0"/>
                <a:cs typeface="Arial" charset="0"/>
              </a:rPr>
              <a:t>An Institute for Business Value Agile CFO Study in 2007 indicated that only 9% of senior finance executives believe they excel at gathering, interpreting &amp; conveying information to senior management </a:t>
            </a:r>
          </a:p>
          <a:p>
            <a:pPr>
              <a:lnSpc>
                <a:spcPct val="80000"/>
              </a:lnSpc>
            </a:pPr>
            <a:r>
              <a:rPr lang="en-US" sz="800" smtClean="0">
                <a:latin typeface="Arial" charset="0"/>
                <a:cs typeface="Arial" charset="0"/>
              </a:rPr>
              <a:t>42% of managers say they inadvertently use the wrong information at least once per week</a:t>
            </a:r>
          </a:p>
          <a:p>
            <a:pPr>
              <a:lnSpc>
                <a:spcPct val="80000"/>
              </a:lnSpc>
            </a:pPr>
            <a:r>
              <a:rPr lang="en-US" sz="800" b="1" smtClean="0">
                <a:latin typeface="Arial" charset="0"/>
                <a:cs typeface="Arial" charset="0"/>
              </a:rPr>
              <a:t/>
            </a:r>
            <a:br>
              <a:rPr lang="en-US" sz="800" b="1" smtClean="0">
                <a:latin typeface="Arial" charset="0"/>
                <a:cs typeface="Arial" charset="0"/>
              </a:rPr>
            </a:br>
            <a:r>
              <a:rPr lang="en-US" sz="800" b="1" smtClean="0">
                <a:latin typeface="Arial" charset="0"/>
                <a:cs typeface="Arial" charset="0"/>
              </a:rPr>
              <a:t>New Data </a:t>
            </a:r>
            <a:r>
              <a:rPr lang="en-US" sz="800" b="1" smtClean="0">
                <a:latin typeface="Arial" charset="0"/>
                <a:cs typeface="Arial" charset="0"/>
                <a:sym typeface="Wingdings" pitchFamily="2" charset="2"/>
              </a:rPr>
              <a:t> New Information</a:t>
            </a:r>
            <a:r>
              <a:rPr lang="en-US" sz="800" b="1" smtClean="0">
                <a:latin typeface="Arial" charset="0"/>
                <a:cs typeface="Arial" charset="0"/>
              </a:rPr>
              <a:t>:</a:t>
            </a:r>
          </a:p>
          <a:p>
            <a:pPr>
              <a:lnSpc>
                <a:spcPct val="80000"/>
              </a:lnSpc>
            </a:pPr>
            <a:r>
              <a:rPr lang="en-US" sz="800" smtClean="0">
                <a:latin typeface="Arial" charset="0"/>
                <a:cs typeface="Arial" charset="0"/>
              </a:rPr>
              <a:t>All of this data is creating challenges – It also provides an excellent opportunity for driving new information and business insight! Companies are governments are looking at ways to sort through the data, understand and connect the key pieces of information and drive smarter business outcomes based by leveraging the information assets! </a:t>
            </a:r>
            <a:r>
              <a:rPr lang="en-US" sz="800" b="1" i="1" smtClean="0">
                <a:latin typeface="Arial" charset="0"/>
                <a:cs typeface="Arial" charset="0"/>
              </a:rPr>
              <a:t>(Transition to the next slide)</a:t>
            </a:r>
            <a:endParaRPr lang="en-GB" sz="800" b="1" i="1" smtClean="0">
              <a:latin typeface="Arial" charset="0"/>
              <a:cs typeface="Arial" charset="0"/>
            </a:endParaRPr>
          </a:p>
          <a:p>
            <a:pPr>
              <a:lnSpc>
                <a:spcPct val="80000"/>
              </a:lnSpc>
            </a:pPr>
            <a:endParaRPr lang="en-GB" sz="800" b="1" smtClean="0">
              <a:latin typeface="Arial" charset="0"/>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7"/>
          <p:cNvSpPr txBox="1">
            <a:spLocks noGrp="1" noChangeArrowheads="1"/>
          </p:cNvSpPr>
          <p:nvPr/>
        </p:nvSpPr>
        <p:spPr bwMode="auto">
          <a:xfrm>
            <a:off x="3956050" y="8805863"/>
            <a:ext cx="3027363" cy="463550"/>
          </a:xfrm>
          <a:prstGeom prst="rect">
            <a:avLst/>
          </a:prstGeom>
          <a:noFill/>
          <a:ln w="9525">
            <a:noFill/>
            <a:miter lim="800000"/>
            <a:headEnd/>
            <a:tailEnd/>
          </a:ln>
        </p:spPr>
        <p:txBody>
          <a:bodyPr lIns="92885" tIns="46442" rIns="92885" bIns="46442" anchor="b"/>
          <a:lstStyle/>
          <a:p>
            <a:pPr algn="r" defTabSz="928688"/>
            <a:fld id="{649D1B3C-7363-4010-9D7D-438EC839D79E}" type="slidenum">
              <a:rPr lang="en-US" sz="1200" i="0"/>
              <a:pPr algn="r" defTabSz="928688"/>
              <a:t>30</a:t>
            </a:fld>
            <a:endParaRPr lang="en-US" sz="1200" i="0"/>
          </a:p>
        </p:txBody>
      </p:sp>
      <p:sp>
        <p:nvSpPr>
          <p:cNvPr id="181250" name="Rectangle 2"/>
          <p:cNvSpPr>
            <a:spLocks noGrp="1" noRot="1" noChangeAspect="1" noTextEdit="1"/>
          </p:cNvSpPr>
          <p:nvPr>
            <p:ph type="sldImg"/>
          </p:nvPr>
        </p:nvSpPr>
        <p:spPr>
          <a:xfrm>
            <a:off x="1176338" y="695325"/>
            <a:ext cx="4633912" cy="3475038"/>
          </a:xfrm>
          <a:ln/>
        </p:spPr>
      </p:sp>
      <p:sp>
        <p:nvSpPr>
          <p:cNvPr id="181251" name="Rectangle 3"/>
          <p:cNvSpPr>
            <a:spLocks noGrp="1"/>
          </p:cNvSpPr>
          <p:nvPr>
            <p:ph type="body" idx="1"/>
          </p:nvPr>
        </p:nvSpPr>
        <p:spPr>
          <a:xfrm>
            <a:off x="930275" y="4403725"/>
            <a:ext cx="5124450" cy="4171950"/>
          </a:xfrm>
          <a:noFill/>
          <a:ln/>
        </p:spPr>
        <p:txBody>
          <a:bodyPr lIns="93259" tIns="46629" rIns="93259" bIns="46629"/>
          <a:lstStyle/>
          <a:p>
            <a:pPr marL="228600" indent="-228600" defTabSz="939800" eaLnBrk="1" hangingPunct="1">
              <a:lnSpc>
                <a:spcPct val="90000"/>
              </a:lnSpc>
              <a:buFont typeface="Times New Roman" pitchFamily="18" charset="0"/>
              <a:buAutoNum type="arabicParenBoth"/>
            </a:pPr>
            <a:r>
              <a:rPr lang="en-US" smtClean="0">
                <a:latin typeface="Arial" charset="0"/>
                <a:cs typeface="Arial" charset="0"/>
              </a:rPr>
              <a:t>Data Quality and Transformation Services (2) Hub and Hub Services (3) Stewardship/Governance  </a:t>
            </a:r>
          </a:p>
          <a:p>
            <a:pPr marL="228600" indent="-228600" defTabSz="939800" eaLnBrk="1" hangingPunct="1">
              <a:lnSpc>
                <a:spcPct val="90000"/>
              </a:lnSpc>
              <a:buFont typeface="Times New Roman" pitchFamily="18" charset="0"/>
              <a:buAutoNum type="arabicParenBoth"/>
            </a:pPr>
            <a:endParaRPr lang="en-US" smtClean="0">
              <a:latin typeface="Arial" charset="0"/>
              <a:cs typeface="Arial" charset="0"/>
            </a:endParaRPr>
          </a:p>
          <a:p>
            <a:pPr marL="228600" indent="-228600" defTabSz="939800" eaLnBrk="1" hangingPunct="1">
              <a:lnSpc>
                <a:spcPct val="90000"/>
              </a:lnSpc>
            </a:pPr>
            <a:endParaRPr lang="en-US" smtClean="0">
              <a:latin typeface="Arial" charset="0"/>
              <a:cs typeface="Arial" charset="0"/>
            </a:endParaRPr>
          </a:p>
          <a:p>
            <a:pPr marL="228600" indent="-228600" defTabSz="939800" eaLnBrk="1" hangingPunct="1">
              <a:lnSpc>
                <a:spcPct val="90000"/>
              </a:lnSpc>
            </a:pPr>
            <a:r>
              <a:rPr lang="en-US" smtClean="0">
                <a:latin typeface="Arial" charset="0"/>
                <a:cs typeface="Arial" charset="0"/>
              </a:rPr>
              <a:t>Proprietary sophisticated technology matches and links records across heterogeneous data sources in real time</a:t>
            </a:r>
          </a:p>
          <a:p>
            <a:pPr marL="228600" indent="-228600" defTabSz="939800" eaLnBrk="1" hangingPunct="1">
              <a:lnSpc>
                <a:spcPct val="90000"/>
              </a:lnSpc>
            </a:pPr>
            <a:r>
              <a:rPr lang="en-US" smtClean="0">
                <a:latin typeface="Arial" charset="0"/>
                <a:cs typeface="Arial" charset="0"/>
              </a:rPr>
              <a:t>From this ‘360° view’, Initiate delivers appropriate ‘golden’ record  to the right applications in real time</a:t>
            </a:r>
          </a:p>
          <a:p>
            <a:pPr marL="228600" indent="-228600" defTabSz="939800" eaLnBrk="1" hangingPunct="1">
              <a:lnSpc>
                <a:spcPct val="90000"/>
              </a:lnSpc>
            </a:pPr>
            <a:r>
              <a:rPr lang="en-US" smtClean="0">
                <a:latin typeface="Arial" charset="0"/>
                <a:cs typeface="Arial" charset="0"/>
              </a:rPr>
              <a:t>By maintaining linkages and golden record Initiate assures data remain accurate and actionable on an ongoing basis</a:t>
            </a:r>
          </a:p>
          <a:p>
            <a:pPr marL="228600" indent="-228600" defTabSz="939800" eaLnBrk="1" hangingPunct="1">
              <a:lnSpc>
                <a:spcPct val="90000"/>
              </a:lnSpc>
            </a:pPr>
            <a:r>
              <a:rPr lang="en-US" smtClean="0">
                <a:latin typeface="Arial" charset="0"/>
                <a:cs typeface="Arial" charset="0"/>
              </a:rPr>
              <a:t>Initiate provide tools to search, reconcile, analyze, intuitively view and automatically manage the data</a:t>
            </a:r>
          </a:p>
          <a:p>
            <a:pPr marL="742950" lvl="1" indent="-285750" defTabSz="939800" eaLnBrk="1" hangingPunct="1"/>
            <a:endParaRPr lang="en-US" sz="1100" smtClean="0">
              <a:latin typeface="Arial" charset="0"/>
              <a:cs typeface="Arial" charset="0"/>
            </a:endParaRPr>
          </a:p>
          <a:p>
            <a:pPr marL="742950" lvl="1" indent="-285750" defTabSz="939800" eaLnBrk="1" hangingPunct="1"/>
            <a:endParaRPr lang="en-US" sz="800" b="1" smtClean="0">
              <a:latin typeface="Arial" charset="0"/>
              <a:cs typeface="Arial" charset="0"/>
            </a:endParaRPr>
          </a:p>
          <a:p>
            <a:pPr marL="742950" lvl="1" indent="-285750" defTabSz="939800" eaLnBrk="1" hangingPunct="1"/>
            <a:endParaRPr lang="en-US" sz="800" b="1" smtClean="0">
              <a:latin typeface="Arial" charset="0"/>
              <a:cs typeface="Arial" charset="0"/>
            </a:endParaRPr>
          </a:p>
          <a:p>
            <a:pPr marL="742950" lvl="1" indent="-285750" defTabSz="939800" eaLnBrk="1" hangingPunct="1"/>
            <a:r>
              <a:rPr lang="en-US" sz="800" b="1" smtClean="0">
                <a:latin typeface="Arial" charset="0"/>
                <a:cs typeface="Arial" charset="0"/>
              </a:rPr>
              <a:t>Product Description: </a:t>
            </a:r>
            <a:r>
              <a:rPr lang="en-US" sz="800" smtClean="0">
                <a:latin typeface="Arial" charset="0"/>
                <a:cs typeface="Arial" charset="0"/>
              </a:rPr>
              <a:t>The Initiate Master Data Service delivers single, trusted versions of critical data assets and their relationships whenever and wherever they are needed. It helps organizations unlock the value of their data assets and elevate the effectiveness of their most important business processes.</a:t>
            </a:r>
          </a:p>
          <a:p>
            <a:pPr marL="742950" lvl="1" indent="-285750" defTabSz="939800" eaLnBrk="1" hangingPunct="1"/>
            <a:endParaRPr lang="en-US" sz="800" smtClean="0">
              <a:latin typeface="Arial" charset="0"/>
              <a:cs typeface="Arial" charset="0"/>
            </a:endParaRPr>
          </a:p>
          <a:p>
            <a:pPr marL="742950" lvl="1" indent="-285750" defTabSz="939800" eaLnBrk="1" hangingPunct="1"/>
            <a:r>
              <a:rPr lang="en-US" sz="800" b="1" smtClean="0">
                <a:latin typeface="Arial" charset="0"/>
                <a:cs typeface="Arial" charset="0"/>
              </a:rPr>
              <a:t>What does the product do?</a:t>
            </a:r>
          </a:p>
          <a:p>
            <a:pPr marL="742950" lvl="1" indent="-285750" defTabSz="939800" eaLnBrk="1" hangingPunct="1"/>
            <a:r>
              <a:rPr lang="en-US" sz="800" smtClean="0">
                <a:latin typeface="Arial" charset="0"/>
                <a:cs typeface="Arial" charset="0"/>
              </a:rPr>
              <a:t>The Initiate Master Data Service integrates the Master Data Service platform into heterogeneous environments leveraging a variety of methods and across a variety of data formats in both batch and real-time. The software accurately resolves data records at high speeds and creates and maintains a trusted system of record for the data.   It is able to do this accurately because the Master data engine uses advanced statistical techniques and methods to resolve and manage data quality issues that typically require manual intervention, thus it creates and delivers enterprise views into the data automatically.  MDM is very much about relationships and the Master data engine creates relationships and hierarchies from multiple internal or 3rd party sources. The product does all this in complex enterprise and global environments while delivering enterprise class scalability / performance, high availability characteristics, security, and language and standards support.  Supports all common styles (registry, hybrid, transactional) offering the quickest deployment times and ROI so organizations can benefit immediately </a:t>
            </a:r>
          </a:p>
          <a:p>
            <a:pPr marL="742950" lvl="1" indent="-285750" defTabSz="939800" eaLnBrk="1" hangingPunct="1"/>
            <a:endParaRPr lang="en-US" sz="800" smtClean="0">
              <a:latin typeface="Arial" charset="0"/>
              <a:cs typeface="Arial" charset="0"/>
            </a:endParaRPr>
          </a:p>
          <a:p>
            <a:pPr marL="228600" indent="-228600" defTabSz="939800" eaLnBrk="1" hangingPunct="1">
              <a:lnSpc>
                <a:spcPct val="80000"/>
              </a:lnSpc>
            </a:pPr>
            <a:r>
              <a:rPr lang="en-US" sz="800" b="1" smtClean="0">
                <a:latin typeface="Arial" charset="0"/>
                <a:cs typeface="Arial" charset="0"/>
              </a:rPr>
              <a:t>Integration Suite – integrate quickly with virtually any application or platform infrastructure and includes a number of integration options </a:t>
            </a:r>
          </a:p>
          <a:p>
            <a:pPr marL="228600" indent="-228600" defTabSz="939800" eaLnBrk="1" hangingPunct="1">
              <a:lnSpc>
                <a:spcPct val="80000"/>
              </a:lnSpc>
            </a:pPr>
            <a:r>
              <a:rPr lang="en-US" sz="800" b="1" smtClean="0">
                <a:latin typeface="Arial" charset="0"/>
                <a:cs typeface="Arial" charset="0"/>
              </a:rPr>
              <a:t>Accuracy – Accuracy at extreme scale and speed. </a:t>
            </a:r>
            <a:r>
              <a:rPr lang="en-US" sz="800" smtClean="0">
                <a:latin typeface="Arial" charset="0"/>
                <a:cs typeface="Arial" charset="0"/>
              </a:rPr>
              <a:t>Master data engine uses advanced statistical techniques and methods to resolve and manage data quality issues that typically require manual intervention</a:t>
            </a:r>
          </a:p>
          <a:p>
            <a:pPr marL="228600" indent="-228600" defTabSz="939800" eaLnBrk="1" hangingPunct="1">
              <a:lnSpc>
                <a:spcPct val="80000"/>
              </a:lnSpc>
            </a:pPr>
            <a:endParaRPr lang="en-US" sz="800" smtClean="0">
              <a:latin typeface="Arial" charset="0"/>
              <a:cs typeface="Arial" charset="0"/>
            </a:endParaRPr>
          </a:p>
          <a:p>
            <a:pPr marL="228600" indent="-228600" defTabSz="939800" eaLnBrk="1" hangingPunct="1">
              <a:lnSpc>
                <a:spcPct val="80000"/>
              </a:lnSpc>
            </a:pPr>
            <a:r>
              <a:rPr lang="en-US" sz="800" smtClean="0">
                <a:latin typeface="Arial" charset="0"/>
                <a:cs typeface="Arial" charset="0"/>
              </a:rPr>
              <a:t>Master data engine creates and delivers enterprise views into the data automatically and creates relationships and hierarchies from multiple internal or 3rd party sources</a:t>
            </a:r>
          </a:p>
          <a:p>
            <a:pPr marL="228600" indent="-228600" defTabSz="939800" eaLnBrk="1" hangingPunct="1">
              <a:lnSpc>
                <a:spcPct val="80000"/>
              </a:lnSpc>
            </a:pPr>
            <a:endParaRPr lang="en-US" sz="800" smtClean="0">
              <a:latin typeface="Arial" charset="0"/>
              <a:cs typeface="Arial" charset="0"/>
            </a:endParaRPr>
          </a:p>
          <a:p>
            <a:pPr marL="228600" indent="-228600" defTabSz="939800" eaLnBrk="1" hangingPunct="1">
              <a:lnSpc>
                <a:spcPct val="80000"/>
              </a:lnSpc>
            </a:pPr>
            <a:r>
              <a:rPr lang="en-US" sz="800" smtClean="0">
                <a:latin typeface="Arial" charset="0"/>
                <a:cs typeface="Arial" charset="0"/>
              </a:rPr>
              <a:t>Supports all common styles (registry, hybrid, transactional) offering the quickest deployment times and ROI so organizations can benefit immediately </a:t>
            </a:r>
            <a:br>
              <a:rPr lang="en-US" sz="800" smtClean="0">
                <a:latin typeface="Arial" charset="0"/>
                <a:cs typeface="Arial" charset="0"/>
              </a:rPr>
            </a:br>
            <a:endParaRPr lang="en-US" sz="800" smtClean="0">
              <a:latin typeface="Arial" charset="0"/>
              <a:cs typeface="Arial" charset="0"/>
            </a:endParaRPr>
          </a:p>
          <a:p>
            <a:pPr marL="228600" indent="-228600" defTabSz="939800" eaLnBrk="1" hangingPunct="1">
              <a:lnSpc>
                <a:spcPct val="80000"/>
              </a:lnSpc>
            </a:pPr>
            <a:r>
              <a:rPr lang="en-US" sz="800" b="1" smtClean="0">
                <a:latin typeface="Arial" charset="0"/>
                <a:cs typeface="Arial" charset="0"/>
              </a:rPr>
              <a:t>Performance / scalability – </a:t>
            </a:r>
            <a:r>
              <a:rPr lang="en-US" sz="800" smtClean="0">
                <a:latin typeface="Arial" charset="0"/>
                <a:cs typeface="Arial" charset="0"/>
              </a:rPr>
              <a:t>In 3rd party evaluations we receive the highest scores for performance from reference customers</a:t>
            </a:r>
          </a:p>
          <a:p>
            <a:pPr marL="228600" indent="-228600" defTabSz="939800" eaLnBrk="1" hangingPunct="1">
              <a:lnSpc>
                <a:spcPct val="80000"/>
              </a:lnSpc>
            </a:pPr>
            <a:r>
              <a:rPr lang="en-US" sz="800" smtClean="0">
                <a:latin typeface="Arial" charset="0"/>
                <a:cs typeface="Arial" charset="0"/>
              </a:rPr>
              <a:t>The </a:t>
            </a:r>
            <a:r>
              <a:rPr lang="en-US" sz="800" b="1" smtClean="0">
                <a:latin typeface="Arial" charset="0"/>
                <a:cs typeface="Arial" charset="0"/>
              </a:rPr>
              <a:t>engine</a:t>
            </a:r>
            <a:r>
              <a:rPr lang="en-US" sz="800" smtClean="0">
                <a:latin typeface="Arial" charset="0"/>
                <a:cs typeface="Arial" charset="0"/>
              </a:rPr>
              <a:t> supports multiple instantiations for scale and is multi-threaded and throughput scales linearly with processing resources. The architecture supports load balancing between multiple engines running against a single database for increased performance and high availability. </a:t>
            </a:r>
          </a:p>
          <a:p>
            <a:pPr marL="742950" lvl="1" indent="-285750" defTabSz="939800" eaLnBrk="1" hangingPunct="1">
              <a:lnSpc>
                <a:spcPct val="80000"/>
              </a:lnSpc>
            </a:pPr>
            <a:endParaRPr lang="en-US" sz="800" b="1" smtClean="0">
              <a:latin typeface="Arial" charset="0"/>
              <a:cs typeface="Arial" charset="0"/>
            </a:endParaRPr>
          </a:p>
          <a:p>
            <a:pPr marL="228600" indent="-228600" defTabSz="939800" eaLnBrk="1" hangingPunct="1">
              <a:lnSpc>
                <a:spcPct val="80000"/>
              </a:lnSpc>
            </a:pPr>
            <a:r>
              <a:rPr lang="en-US" sz="800" b="1" smtClean="0">
                <a:latin typeface="Arial" charset="0"/>
                <a:cs typeface="Arial" charset="0"/>
              </a:rPr>
              <a:t>Enterprise Ready – proven in the most complex, mission-critical applications involving millions to hundreds of millions or even billions of  records</a:t>
            </a:r>
          </a:p>
          <a:p>
            <a:pPr marL="228600" indent="-228600" defTabSz="939800" eaLnBrk="1" hangingPunct="1">
              <a:lnSpc>
                <a:spcPct val="80000"/>
              </a:lnSpc>
              <a:buFontTx/>
              <a:buChar char="•"/>
            </a:pPr>
            <a:r>
              <a:rPr lang="en-US" sz="800" smtClean="0">
                <a:latin typeface="Arial" charset="0"/>
                <a:cs typeface="Arial" charset="0"/>
              </a:rPr>
              <a:t>Security and Privacy – Align with existing enterprise security models. </a:t>
            </a:r>
          </a:p>
          <a:p>
            <a:pPr marL="228600" indent="-228600" defTabSz="939800" eaLnBrk="1" hangingPunct="1">
              <a:lnSpc>
                <a:spcPct val="80000"/>
              </a:lnSpc>
              <a:buFontTx/>
              <a:buChar char="•"/>
            </a:pPr>
            <a:r>
              <a:rPr lang="en-US" sz="800" smtClean="0">
                <a:latin typeface="Arial" charset="0"/>
                <a:cs typeface="Arial" charset="0"/>
              </a:rPr>
              <a:t>Internationalization – Supports all Unicode compliant languages.</a:t>
            </a:r>
          </a:p>
          <a:p>
            <a:pPr marL="228600" indent="-228600" defTabSz="939800" eaLnBrk="1" hangingPunct="1">
              <a:lnSpc>
                <a:spcPct val="80000"/>
              </a:lnSpc>
              <a:buFontTx/>
              <a:buChar char="•"/>
            </a:pPr>
            <a:r>
              <a:rPr lang="en-US" sz="800" smtClean="0">
                <a:latin typeface="Arial" charset="0"/>
                <a:cs typeface="Arial" charset="0"/>
              </a:rPr>
              <a:t>Platforms supported – platform agnostic – takes advantage of your existing skill sets. </a:t>
            </a:r>
          </a:p>
          <a:p>
            <a:pPr marL="228600" indent="-228600" defTabSz="939800" eaLnBrk="1" hangingPunct="1">
              <a:lnSpc>
                <a:spcPct val="80000"/>
              </a:lnSpc>
              <a:buFontTx/>
              <a:buChar char="•"/>
            </a:pPr>
            <a:r>
              <a:rPr lang="en-US" sz="800" smtClean="0">
                <a:latin typeface="Arial" charset="0"/>
                <a:cs typeface="Arial" charset="0"/>
              </a:rPr>
              <a:t>Application Server Support - compatible with market-leading proprietary application servers, Websphere and Weblogic,</a:t>
            </a:r>
          </a:p>
          <a:p>
            <a:pPr marL="228600" indent="-228600" defTabSz="939800" eaLnBrk="1" hangingPunct="1">
              <a:lnSpc>
                <a:spcPct val="80000"/>
              </a:lnSpc>
              <a:buFontTx/>
              <a:buChar char="•"/>
            </a:pPr>
            <a:r>
              <a:rPr lang="en-US" sz="800" smtClean="0">
                <a:latin typeface="Arial" charset="0"/>
                <a:cs typeface="Arial" charset="0"/>
              </a:rPr>
              <a:t>RDBMS Support: Oracle, Microsoft SQL Server, IBM DB2, Informix</a:t>
            </a:r>
          </a:p>
          <a:p>
            <a:pPr marL="228600" indent="-228600" defTabSz="939800" eaLnBrk="1" hangingPunct="1">
              <a:lnSpc>
                <a:spcPct val="80000"/>
              </a:lnSpc>
              <a:buFontTx/>
              <a:buChar char="•"/>
            </a:pPr>
            <a:r>
              <a:rPr lang="en-US" sz="800" smtClean="0">
                <a:latin typeface="Arial" charset="0"/>
                <a:cs typeface="Arial" charset="0"/>
              </a:rPr>
              <a:t>OS/Hardware Server Support: </a:t>
            </a:r>
            <a:r>
              <a:rPr lang="fr-FR" sz="800" smtClean="0">
                <a:latin typeface="Arial" charset="0"/>
                <a:cs typeface="Arial" charset="0"/>
              </a:rPr>
              <a:t>Microsoft Wintel, IBM AIX, Sun Solaris, UNIX, LINUX, HP UX</a:t>
            </a:r>
          </a:p>
          <a:p>
            <a:pPr marL="228600" indent="-228600" defTabSz="939800" eaLnBrk="1" hangingPunct="1">
              <a:lnSpc>
                <a:spcPct val="80000"/>
              </a:lnSpc>
              <a:buFontTx/>
              <a:buChar char="•"/>
            </a:pPr>
            <a:r>
              <a:rPr lang="en-US" sz="800" smtClean="0">
                <a:latin typeface="Arial" charset="0"/>
                <a:cs typeface="Arial" charset="0"/>
              </a:rPr>
              <a:t>Standards (Messaging &amp; Data Load Formats) – Supports common development, database and integration standards.  Integrates with J2EE or .Net</a:t>
            </a:r>
          </a:p>
          <a:p>
            <a:pPr marL="228600" indent="-228600" defTabSz="939800" eaLnBrk="1" hangingPunct="1">
              <a:lnSpc>
                <a:spcPct val="80000"/>
              </a:lnSpc>
              <a:buFontTx/>
              <a:buChar char="•"/>
            </a:pPr>
            <a:r>
              <a:rPr lang="en-US" sz="800" smtClean="0">
                <a:latin typeface="Arial" charset="0"/>
                <a:cs typeface="Arial" charset="0"/>
              </a:rPr>
              <a:t>Monitor, administer and maintain control over your environment from a single Eclipse-based console - view the configuration of data or relationships with visual manipulations, source control, and deployment options.</a:t>
            </a:r>
          </a:p>
          <a:p>
            <a:pPr marL="228600" indent="-228600" defTabSz="939800" eaLnBrk="1" hangingPunct="1">
              <a:lnSpc>
                <a:spcPct val="80000"/>
              </a:lnSpc>
              <a:buFontTx/>
              <a:buChar char="•"/>
            </a:pPr>
            <a:r>
              <a:rPr lang="en-US" sz="800" smtClean="0">
                <a:latin typeface="Arial" charset="0"/>
                <a:cs typeface="Arial" charset="0"/>
              </a:rPr>
              <a:t>Language Support - The Initiate Master Data Service supports all Unicode languages, meaning that Initiate software can process, persist and present any Unicode-based language character set. For single and multiple language implementations, language packs have been developed for the following languages: Arabic, French, German, Japanese, Chinese, Korean, Portuguese and Spanish. </a:t>
            </a:r>
          </a:p>
          <a:p>
            <a:pPr marL="228600" indent="-228600" defTabSz="939800" eaLnBrk="1" hangingPunct="1">
              <a:lnSpc>
                <a:spcPct val="80000"/>
              </a:lnSpc>
            </a:pPr>
            <a:endParaRPr lang="en-US" sz="800" smtClean="0">
              <a:latin typeface="Arial" charset="0"/>
              <a:cs typeface="Arial" charset="0"/>
            </a:endParaRPr>
          </a:p>
          <a:p>
            <a:pPr marL="228600" indent="-228600" defTabSz="939800" eaLnBrk="1" hangingPunct="1">
              <a:lnSpc>
                <a:spcPct val="80000"/>
              </a:lnSpc>
            </a:pPr>
            <a:r>
              <a:rPr lang="en-US" sz="800" smtClean="0">
                <a:latin typeface="Arial" charset="0"/>
                <a:cs typeface="Arial" charset="0"/>
              </a:rPr>
              <a:t>Proven –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7"/>
          <p:cNvSpPr>
            <a:spLocks noGrp="1" noChangeArrowheads="1"/>
          </p:cNvSpPr>
          <p:nvPr>
            <p:ph type="sldNum" sz="quarter" idx="5"/>
          </p:nvPr>
        </p:nvSpPr>
        <p:spPr>
          <a:noFill/>
        </p:spPr>
        <p:txBody>
          <a:bodyPr/>
          <a:lstStyle/>
          <a:p>
            <a:fld id="{107809B1-B0D3-4B56-AB64-EE340CFDDAC8}" type="slidenum">
              <a:rPr lang="en-US" smtClean="0">
                <a:latin typeface="Arial" charset="0"/>
                <a:cs typeface="Arial" charset="0"/>
              </a:rPr>
              <a:pPr/>
              <a:t>31</a:t>
            </a:fld>
            <a:endParaRPr lang="en-US" smtClean="0">
              <a:latin typeface="Arial" charset="0"/>
              <a:cs typeface="Arial" charset="0"/>
            </a:endParaRPr>
          </a:p>
        </p:txBody>
      </p:sp>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a:noFill/>
          <a:ln/>
        </p:spPr>
        <p:txBody>
          <a:bodyPr lIns="92771" tIns="46563" rIns="92771" bIns="46563"/>
          <a:lstStyle/>
          <a:p>
            <a:pPr eaLnBrk="1" hangingPunct="1"/>
            <a:r>
              <a:rPr lang="en-US" sz="1400" smtClean="0">
                <a:latin typeface="Arial" charset="0"/>
                <a:cs typeface="Arial" charset="0"/>
              </a:rPr>
              <a:t>MDM Server is the strongest multi-domain SOA MDM product in the market</a:t>
            </a:r>
          </a:p>
          <a:p>
            <a:pPr eaLnBrk="1" hangingPunct="1"/>
            <a:r>
              <a:rPr lang="en-US" sz="1400" smtClean="0">
                <a:latin typeface="Arial" charset="0"/>
                <a:cs typeface="Arial" charset="0"/>
              </a:rPr>
              <a:t>Key differentiators</a:t>
            </a:r>
          </a:p>
          <a:p>
            <a:pPr lvl="1" eaLnBrk="1" hangingPunct="1"/>
            <a:r>
              <a:rPr lang="en-US" smtClean="0">
                <a:latin typeface="Arial" charset="0"/>
                <a:cs typeface="Arial" charset="0"/>
              </a:rPr>
              <a:t>Multi-domain MDM – pre-built data domains</a:t>
            </a:r>
          </a:p>
          <a:p>
            <a:pPr lvl="1" eaLnBrk="1" hangingPunct="1"/>
            <a:r>
              <a:rPr lang="en-US" smtClean="0">
                <a:latin typeface="Arial" charset="0"/>
                <a:cs typeface="Arial" charset="0"/>
              </a:rPr>
              <a:t>SOA architecture</a:t>
            </a:r>
          </a:p>
          <a:p>
            <a:pPr lvl="1" eaLnBrk="1" hangingPunct="1"/>
            <a:r>
              <a:rPr lang="en-US" smtClean="0">
                <a:latin typeface="Arial" charset="0"/>
                <a:cs typeface="Arial" charset="0"/>
              </a:rPr>
              <a:t>Application-driven MDM – we design from the consuming system down, not the source system up (like INFA) - Pre-built 800 business services – pick the ones you need for your business process </a:t>
            </a:r>
          </a:p>
          <a:p>
            <a:pPr lvl="1" eaLnBrk="1" hangingPunct="1"/>
            <a:r>
              <a:rPr lang="en-US" smtClean="0">
                <a:latin typeface="Arial" charset="0"/>
                <a:cs typeface="Arial" charset="0"/>
              </a:rPr>
              <a:t>Event management – proactively respond to data events and trigger business processes – e.g., cross selling, retention campaigns, etc.</a:t>
            </a:r>
          </a:p>
          <a:p>
            <a:pPr lvl="1" eaLnBrk="1" hangingPunct="1"/>
            <a:r>
              <a:rPr lang="en-US" smtClean="0">
                <a:latin typeface="Arial" charset="0"/>
                <a:cs typeface="Arial" charset="0"/>
              </a:rPr>
              <a:t>Performance – the most proven transaction hub MDM for high volume system of record implementations</a:t>
            </a:r>
          </a:p>
          <a:p>
            <a:pPr lvl="1" eaLnBrk="1" hangingPunct="1"/>
            <a:r>
              <a:rPr lang="en-US" smtClean="0">
                <a:latin typeface="Arial" charset="0"/>
                <a:cs typeface="Arial" charset="0"/>
              </a:rPr>
              <a:t>Flexibility – ability to extend and define OOTB domains/services/UIs, or build new ones from scratch – again its domains, services, and UIs (to differentiate from INFA which is data and CRUD service only)</a:t>
            </a:r>
          </a:p>
          <a:p>
            <a:pPr eaLnBrk="1" hangingPunct="1"/>
            <a:endParaRPr lang="en-US" smtClean="0">
              <a:latin typeface="Arial" charset="0"/>
              <a:cs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Rectangle 7"/>
          <p:cNvSpPr>
            <a:spLocks noGrp="1" noChangeArrowheads="1"/>
          </p:cNvSpPr>
          <p:nvPr>
            <p:ph type="sldNum" sz="quarter" idx="5"/>
          </p:nvPr>
        </p:nvSpPr>
        <p:spPr>
          <a:noFill/>
        </p:spPr>
        <p:txBody>
          <a:bodyPr/>
          <a:lstStyle/>
          <a:p>
            <a:fld id="{753DECA1-B0C8-422E-999D-CE00245C41CD}" type="slidenum">
              <a:rPr lang="en-US" smtClean="0">
                <a:latin typeface="Arial" charset="0"/>
                <a:cs typeface="Arial" charset="0"/>
              </a:rPr>
              <a:pPr/>
              <a:t>32</a:t>
            </a:fld>
            <a:endParaRPr lang="en-US" smtClean="0">
              <a:latin typeface="Arial" charset="0"/>
              <a:cs typeface="Arial" charset="0"/>
            </a:endParaRPr>
          </a:p>
        </p:txBody>
      </p:sp>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a:noFill/>
          <a:ln/>
        </p:spPr>
        <p:txBody>
          <a:bodyPr lIns="92771" tIns="46563" rIns="92771" bIns="46563"/>
          <a:lstStyle/>
          <a:p>
            <a:pPr eaLnBrk="1" hangingPunct="1"/>
            <a:endParaRPr lang="en-GB" smtClean="0">
              <a:latin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ChangeArrowheads="1" noTextEdit="1"/>
          </p:cNvSpPr>
          <p:nvPr>
            <p:ph type="sldImg"/>
          </p:nvPr>
        </p:nvSpPr>
        <p:spPr>
          <a:ln/>
        </p:spPr>
      </p:sp>
      <p:sp>
        <p:nvSpPr>
          <p:cNvPr id="36866" name="Rectangle 3"/>
          <p:cNvSpPr>
            <a:spLocks noGrp="1" noChangeArrowheads="1"/>
          </p:cNvSpPr>
          <p:nvPr>
            <p:ph type="body" idx="1"/>
          </p:nvPr>
        </p:nvSpPr>
        <p:spPr>
          <a:noFill/>
          <a:ln/>
        </p:spPr>
        <p:txBody>
          <a:bodyPr/>
          <a:lstStyle/>
          <a:p>
            <a:r>
              <a:rPr lang="en-US" b="1" smtClean="0">
                <a:latin typeface="Arial" charset="0"/>
                <a:cs typeface="Arial" charset="0"/>
              </a:rPr>
              <a:t>Summary</a:t>
            </a:r>
          </a:p>
          <a:p>
            <a:r>
              <a:rPr lang="en-US" smtClean="0">
                <a:latin typeface="Arial" charset="0"/>
                <a:cs typeface="Arial" charset="0"/>
              </a:rPr>
              <a:t>Information challenges faced by managers and business users –  </a:t>
            </a:r>
            <a:r>
              <a:rPr lang="en-US" sz="1100" smtClean="0">
                <a:latin typeface="Arial" charset="0"/>
                <a:cs typeface="Arial" charset="0"/>
              </a:rPr>
              <a:t>If we don’t do it right, we only make bad decisions faster…we need to think differently!</a:t>
            </a:r>
            <a:r>
              <a:rPr lang="en-US" sz="1100" b="1" i="1" smtClean="0">
                <a:latin typeface="Arial" charset="0"/>
                <a:cs typeface="Arial" charset="0"/>
              </a:rPr>
              <a:t> </a:t>
            </a:r>
            <a:r>
              <a:rPr lang="en-US" smtClean="0">
                <a:latin typeface="Arial" charset="0"/>
                <a:cs typeface="Arial" charset="0"/>
              </a:rPr>
              <a:t>We can’t continue to do business as usual, need to think differently to address this information challenge!  As we address this challenge, let’s use that as an opportunity to take the business performance to next level.</a:t>
            </a:r>
          </a:p>
          <a:p>
            <a:endParaRPr lang="en-US" smtClean="0">
              <a:latin typeface="Arial" charset="0"/>
              <a:cs typeface="Arial" charset="0"/>
            </a:endParaRPr>
          </a:p>
          <a:p>
            <a:r>
              <a:rPr lang="en-US" b="1" smtClean="0">
                <a:latin typeface="Arial" charset="0"/>
                <a:cs typeface="Arial" charset="0"/>
              </a:rPr>
              <a:t>Full Script</a:t>
            </a:r>
          </a:p>
          <a:p>
            <a:r>
              <a:rPr lang="en-US" smtClean="0">
                <a:latin typeface="Arial" charset="0"/>
                <a:cs typeface="Arial" charset="0"/>
              </a:rPr>
              <a:t>Recent surveys conducted with managers and business users shows the impact of information explosion on the organization. The need to find the accurate, relevant and up-to-date information has never been greater!   You will see a picture in the middle of this chart – that’s an actual application architecture diagram from a large retailer!  Years of organic growth as well as acquisitions has resulted in a very complex environment across your IT landscape – multiple ERP, CRM, supply chain management and legacy applications implemented in various geographies and business units over a period time!</a:t>
            </a:r>
          </a:p>
          <a:p>
            <a:r>
              <a:rPr lang="en-US" b="1" smtClean="0">
                <a:latin typeface="Arial" charset="0"/>
                <a:cs typeface="Arial" charset="0"/>
              </a:rPr>
              <a:t>It’s time to start thinking differently – shifting focus from what application I should deploy next to what information I need to drive smarter business outcomes! </a:t>
            </a:r>
            <a:r>
              <a:rPr lang="en-US" b="1" i="1" smtClean="0">
                <a:latin typeface="Arial" charset="0"/>
                <a:cs typeface="Arial" charset="0"/>
              </a:rPr>
              <a:t>(Transition To Next Slide)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ChangeArrowheads="1" noTextEdit="1"/>
          </p:cNvSpPr>
          <p:nvPr>
            <p:ph type="sldImg"/>
          </p:nvPr>
        </p:nvSpPr>
        <p:spPr>
          <a:ln/>
        </p:spPr>
      </p:sp>
      <p:sp>
        <p:nvSpPr>
          <p:cNvPr id="38914" name="Rectangle 3"/>
          <p:cNvSpPr>
            <a:spLocks noGrp="1" noChangeArrowheads="1"/>
          </p:cNvSpPr>
          <p:nvPr>
            <p:ph type="body" idx="1"/>
          </p:nvPr>
        </p:nvSpPr>
        <p:spPr>
          <a:noFill/>
          <a:ln/>
        </p:spPr>
        <p:txBody>
          <a:bodyPr/>
          <a:lstStyle/>
          <a:p>
            <a:pPr>
              <a:lnSpc>
                <a:spcPct val="80000"/>
              </a:lnSpc>
            </a:pPr>
            <a:r>
              <a:rPr lang="en-US" sz="1000" b="1" smtClean="0">
                <a:latin typeface="Arial" charset="0"/>
                <a:cs typeface="Arial" charset="0"/>
              </a:rPr>
              <a:t>Summary</a:t>
            </a:r>
          </a:p>
          <a:p>
            <a:pPr>
              <a:lnSpc>
                <a:spcPct val="80000"/>
              </a:lnSpc>
            </a:pPr>
            <a:r>
              <a:rPr lang="en-US" sz="1000" smtClean="0">
                <a:latin typeface="Arial" charset="0"/>
                <a:cs typeface="Arial" charset="0"/>
              </a:rPr>
              <a:t>Time to make the transition from Application Agenda to</a:t>
            </a:r>
            <a:r>
              <a:rPr lang="en-US" sz="1000" smtClean="0">
                <a:latin typeface="Arial" charset="0"/>
                <a:cs typeface="Arial" charset="0"/>
                <a:sym typeface="Wingdings" pitchFamily="2" charset="2"/>
              </a:rPr>
              <a:t> Information Agenda..</a:t>
            </a:r>
            <a:endParaRPr lang="en-US" sz="1000" smtClean="0">
              <a:latin typeface="Arial" charset="0"/>
              <a:cs typeface="Arial" charset="0"/>
            </a:endParaRPr>
          </a:p>
          <a:p>
            <a:pPr>
              <a:lnSpc>
                <a:spcPct val="80000"/>
              </a:lnSpc>
            </a:pPr>
            <a:endParaRPr lang="en-US" sz="1000" smtClean="0">
              <a:latin typeface="Arial" charset="0"/>
              <a:cs typeface="Arial" charset="0"/>
            </a:endParaRPr>
          </a:p>
          <a:p>
            <a:pPr>
              <a:lnSpc>
                <a:spcPct val="80000"/>
              </a:lnSpc>
            </a:pPr>
            <a:r>
              <a:rPr lang="en-US" sz="1000" b="1" smtClean="0">
                <a:latin typeface="Arial" charset="0"/>
                <a:cs typeface="Arial" charset="0"/>
              </a:rPr>
              <a:t>Full Script</a:t>
            </a:r>
          </a:p>
          <a:p>
            <a:pPr>
              <a:lnSpc>
                <a:spcPct val="80000"/>
              </a:lnSpc>
            </a:pPr>
            <a:r>
              <a:rPr lang="en-US" sz="1000" smtClean="0">
                <a:latin typeface="Arial" charset="0"/>
                <a:cs typeface="Arial" charset="0"/>
              </a:rPr>
              <a:t>Let’s look at the landscape within which our customers have been operating to understand the need for an Information Agenda.</a:t>
            </a:r>
          </a:p>
          <a:p>
            <a:pPr>
              <a:lnSpc>
                <a:spcPct val="80000"/>
              </a:lnSpc>
            </a:pPr>
            <a:r>
              <a:rPr lang="en-US" sz="1000" b="1" smtClean="0">
                <a:latin typeface="Arial" charset="0"/>
                <a:cs typeface="Arial" charset="0"/>
              </a:rPr>
              <a:t>Application Agenda </a:t>
            </a:r>
            <a:r>
              <a:rPr lang="en-US" sz="1000" smtClean="0">
                <a:latin typeface="Arial" charset="0"/>
                <a:cs typeface="Arial" charset="0"/>
              </a:rPr>
              <a:t>- To help drive efficiencies and competitiveness our customers have been focused on an Application Agenda .  Enabling Faster Processing at a Lower Cost.  Deploying ERP, CRM, HRM, SCM, Financial Management packaged or custom built applications to drive faster processing of a business function at a lower cost.  This is good!  It has enabled a business to be more competitive and streamline their operations. </a:t>
            </a:r>
          </a:p>
          <a:p>
            <a:pPr>
              <a:lnSpc>
                <a:spcPct val="80000"/>
              </a:lnSpc>
            </a:pPr>
            <a:r>
              <a:rPr lang="en-US" sz="1000" b="1" smtClean="0">
                <a:latin typeface="Arial" charset="0"/>
                <a:cs typeface="Arial" charset="0"/>
              </a:rPr>
              <a:t>Information Agenda</a:t>
            </a:r>
            <a:r>
              <a:rPr lang="en-US" sz="1000" smtClean="0">
                <a:latin typeface="Arial" charset="0"/>
                <a:cs typeface="Arial" charset="0"/>
              </a:rPr>
              <a:t> - While business automation is good, our customers are finding this is not enough.  As our customers’ competitors are deploying application based agendas the ability to compete with an application agenda alone is diminishing.  As our customers need to respond quickly to an ever changing global landscape, they want to move beyond automation to optimization and an Information Based Agenda for competitive gains.  They want to optimize relationships they have with their customers, cross selling and up-selling across their portfolio of offerings at any customer touch point.  They want to optimize their product portfolio, accelerating time to market of new products.   They want to do real-time product bundling or promotion at the point of interacting with their customers.   They want to look across their relationships of customers and suppliers and optimize the interactions.  We call this business optimization and customer have realized that they need to focus on this to get to the next level – higher revenues, greater productivity, lower costs and risks and increased pace of innovation!</a:t>
            </a:r>
          </a:p>
          <a:p>
            <a:pPr>
              <a:lnSpc>
                <a:spcPct val="80000"/>
              </a:lnSpc>
            </a:pPr>
            <a:r>
              <a:rPr lang="en-US" sz="1000" smtClean="0">
                <a:latin typeface="Arial" charset="0"/>
                <a:cs typeface="Arial" charset="0"/>
              </a:rPr>
              <a:t>Information Agenda is the proven approach to help you accomplish this!</a:t>
            </a:r>
            <a:endParaRPr lang="en-GB" sz="1000" smtClean="0">
              <a:latin typeface="Arial" charset="0"/>
              <a:cs typeface="Arial" charset="0"/>
            </a:endParaRPr>
          </a:p>
          <a:p>
            <a:pPr>
              <a:lnSpc>
                <a:spcPct val="80000"/>
              </a:lnSpc>
            </a:pPr>
            <a:endParaRPr lang="en-GB" sz="1000" smtClean="0">
              <a:latin typeface="Arial" charset="0"/>
              <a:cs typeface="Arial" charset="0"/>
            </a:endParaRPr>
          </a:p>
          <a:p>
            <a:pPr>
              <a:lnSpc>
                <a:spcPct val="80000"/>
              </a:lnSpc>
            </a:pPr>
            <a:r>
              <a:rPr lang="en-GB" sz="1000" b="1" smtClean="0">
                <a:latin typeface="Arial" charset="0"/>
                <a:cs typeface="Arial" charset="0"/>
              </a:rPr>
              <a:t>As we are discussing all of this, it’s important to come back to what Smart Business Outcomes do we want to drive in our organizations (Transition to Next slide)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txBox="1">
            <a:spLocks noGrp="1" noChangeArrowheads="1"/>
          </p:cNvSpPr>
          <p:nvPr/>
        </p:nvSpPr>
        <p:spPr bwMode="auto">
          <a:xfrm>
            <a:off x="3956050" y="8805863"/>
            <a:ext cx="3027363" cy="463550"/>
          </a:xfrm>
          <a:prstGeom prst="rect">
            <a:avLst/>
          </a:prstGeom>
          <a:noFill/>
          <a:ln w="9525">
            <a:noFill/>
            <a:miter lim="800000"/>
            <a:headEnd/>
            <a:tailEnd/>
          </a:ln>
        </p:spPr>
        <p:txBody>
          <a:bodyPr lIns="92885" tIns="46442" rIns="92885" bIns="46442" anchor="b"/>
          <a:lstStyle/>
          <a:p>
            <a:pPr algn="r" defTabSz="928688"/>
            <a:fld id="{2A7E54EE-5D93-4108-B6CD-7BE8CD5C84C1}" type="slidenum">
              <a:rPr lang="en-US" sz="1200" i="0"/>
              <a:pPr algn="r" defTabSz="928688"/>
              <a:t>6</a:t>
            </a:fld>
            <a:endParaRPr lang="en-US" sz="1200" i="0"/>
          </a:p>
        </p:txBody>
      </p:sp>
      <p:sp>
        <p:nvSpPr>
          <p:cNvPr id="40962" name="Rectangle 7"/>
          <p:cNvSpPr txBox="1">
            <a:spLocks noGrp="1" noChangeArrowheads="1"/>
          </p:cNvSpPr>
          <p:nvPr/>
        </p:nvSpPr>
        <p:spPr bwMode="auto">
          <a:xfrm>
            <a:off x="3956050" y="8805863"/>
            <a:ext cx="3027363" cy="463550"/>
          </a:xfrm>
          <a:prstGeom prst="rect">
            <a:avLst/>
          </a:prstGeom>
          <a:noFill/>
          <a:ln w="9525">
            <a:noFill/>
            <a:miter lim="800000"/>
            <a:headEnd/>
            <a:tailEnd/>
          </a:ln>
        </p:spPr>
        <p:txBody>
          <a:bodyPr lIns="92885" tIns="46442" rIns="92885" bIns="46442" anchor="b"/>
          <a:lstStyle/>
          <a:p>
            <a:pPr algn="r" defTabSz="928688"/>
            <a:fld id="{58F85C3E-EF7A-4119-992C-C7B6ADAE4658}" type="slidenum">
              <a:rPr lang="en-US" sz="1200" i="0">
                <a:ea typeface="MS PGothic" pitchFamily="34" charset="-128"/>
              </a:rPr>
              <a:pPr algn="r" defTabSz="928688"/>
              <a:t>6</a:t>
            </a:fld>
            <a:endParaRPr lang="en-US" sz="1200" i="0">
              <a:ea typeface="MS PGothic" pitchFamily="34" charset="-128"/>
            </a:endParaRPr>
          </a:p>
        </p:txBody>
      </p:sp>
      <p:sp>
        <p:nvSpPr>
          <p:cNvPr id="40963" name="Slide Image Placeholder 1"/>
          <p:cNvSpPr>
            <a:spLocks noGrp="1" noRot="1" noChangeAspect="1" noTextEdit="1"/>
          </p:cNvSpPr>
          <p:nvPr>
            <p:ph type="sldImg"/>
          </p:nvPr>
        </p:nvSpPr>
        <p:spPr>
          <a:xfrm>
            <a:off x="909638" y="617538"/>
            <a:ext cx="5246687" cy="3935412"/>
          </a:xfrm>
          <a:ln/>
        </p:spPr>
      </p:sp>
      <p:sp>
        <p:nvSpPr>
          <p:cNvPr id="40964" name="Notes Placeholder 2"/>
          <p:cNvSpPr>
            <a:spLocks noGrp="1"/>
          </p:cNvSpPr>
          <p:nvPr>
            <p:ph type="body" idx="1"/>
          </p:nvPr>
        </p:nvSpPr>
        <p:spPr>
          <a:xfrm>
            <a:off x="931863" y="4865688"/>
            <a:ext cx="5195887" cy="3705225"/>
          </a:xfrm>
          <a:noFill/>
          <a:ln/>
        </p:spPr>
        <p:txBody>
          <a:bodyPr lIns="92758" tIns="46556" rIns="92758" bIns="46556"/>
          <a:lstStyle/>
          <a:p>
            <a:pPr eaLnBrk="1" hangingPunct="1"/>
            <a:r>
              <a:rPr lang="en-US" b="1" smtClean="0">
                <a:latin typeface="Arial" charset="0"/>
                <a:cs typeface="Arial" charset="0"/>
              </a:rPr>
              <a:t>Improving strategic decision making and business agility - </a:t>
            </a:r>
            <a:r>
              <a:rPr lang="en-US" smtClean="0">
                <a:latin typeface="Arial" charset="0"/>
                <a:cs typeface="Arial" charset="0"/>
              </a:rPr>
              <a:t>using single trusted views to improve the effectiveness of strategic decisions </a:t>
            </a:r>
            <a:endParaRPr lang="en-US" b="1" smtClean="0">
              <a:latin typeface="Arial" charset="0"/>
              <a:cs typeface="Arial" charset="0"/>
            </a:endParaRPr>
          </a:p>
          <a:p>
            <a:pPr eaLnBrk="1" hangingPunct="1"/>
            <a:r>
              <a:rPr lang="en-US" b="1" smtClean="0">
                <a:latin typeface="Arial" charset="0"/>
                <a:cs typeface="Arial" charset="0"/>
              </a:rPr>
              <a:t>Lowering operational costs - </a:t>
            </a:r>
            <a:r>
              <a:rPr lang="en-US" smtClean="0">
                <a:latin typeface="Arial" charset="0"/>
                <a:cs typeface="Arial" charset="0"/>
              </a:rPr>
              <a:t>improving operating efficiencies and reducing costs through better quality master data that enables optimized business processes </a:t>
            </a:r>
            <a:endParaRPr lang="en-US" b="1" smtClean="0">
              <a:latin typeface="Arial" charset="0"/>
              <a:cs typeface="Arial" charset="0"/>
            </a:endParaRPr>
          </a:p>
          <a:p>
            <a:pPr eaLnBrk="1" hangingPunct="1"/>
            <a:r>
              <a:rPr lang="en-US" b="1" smtClean="0">
                <a:latin typeface="Arial" charset="0"/>
                <a:cs typeface="Arial" charset="0"/>
              </a:rPr>
              <a:t>Improving customer service and customer intimacy – </a:t>
            </a:r>
            <a:r>
              <a:rPr lang="en-US" smtClean="0">
                <a:latin typeface="Arial" charset="0"/>
                <a:cs typeface="Arial" charset="0"/>
              </a:rPr>
              <a:t>gleaning a better</a:t>
            </a:r>
            <a:r>
              <a:rPr lang="en-US" b="1" smtClean="0">
                <a:latin typeface="Arial" charset="0"/>
                <a:cs typeface="Arial" charset="0"/>
              </a:rPr>
              <a:t> </a:t>
            </a:r>
            <a:r>
              <a:rPr lang="en-US" smtClean="0">
                <a:latin typeface="Arial" charset="0"/>
                <a:cs typeface="Arial" charset="0"/>
              </a:rPr>
              <a:t>understanding</a:t>
            </a:r>
            <a:r>
              <a:rPr lang="en-US" b="1" smtClean="0">
                <a:latin typeface="Arial" charset="0"/>
                <a:cs typeface="Arial" charset="0"/>
              </a:rPr>
              <a:t> </a:t>
            </a:r>
            <a:r>
              <a:rPr lang="en-US" smtClean="0">
                <a:latin typeface="Arial" charset="0"/>
                <a:cs typeface="Arial" charset="0"/>
              </a:rPr>
              <a:t>of the</a:t>
            </a:r>
            <a:r>
              <a:rPr lang="en-US" b="1" smtClean="0">
                <a:latin typeface="Arial" charset="0"/>
                <a:cs typeface="Arial" charset="0"/>
              </a:rPr>
              <a:t> </a:t>
            </a:r>
            <a:r>
              <a:rPr lang="en-US" smtClean="0">
                <a:latin typeface="Arial" charset="0"/>
                <a:cs typeface="Arial" charset="0"/>
              </a:rPr>
              <a:t>breadth and depth of customer relationships and making that information readily available to help increase customer retention and loyalty</a:t>
            </a:r>
            <a:endParaRPr lang="en-US" b="1" smtClean="0">
              <a:latin typeface="Arial" charset="0"/>
              <a:cs typeface="Arial" charset="0"/>
            </a:endParaRPr>
          </a:p>
          <a:p>
            <a:pPr eaLnBrk="1" hangingPunct="1"/>
            <a:r>
              <a:rPr lang="en-US" b="1" smtClean="0">
                <a:latin typeface="Arial" charset="0"/>
                <a:cs typeface="Arial" charset="0"/>
              </a:rPr>
              <a:t>Complying with regulatory requirements and reducing risk – </a:t>
            </a:r>
            <a:r>
              <a:rPr lang="en-US" smtClean="0">
                <a:latin typeface="Arial" charset="0"/>
                <a:cs typeface="Arial" charset="0"/>
              </a:rPr>
              <a:t>using trusted master data to improve regulatory compliance processes that depend on accurate representations of data to function properly </a:t>
            </a:r>
            <a:endParaRPr lang="en-US" b="1" smtClean="0">
              <a:latin typeface="Arial" charset="0"/>
              <a:cs typeface="Arial" charset="0"/>
            </a:endParaRPr>
          </a:p>
          <a:p>
            <a:pPr eaLnBrk="1" hangingPunct="1"/>
            <a:r>
              <a:rPr lang="en-US" b="1" smtClean="0">
                <a:latin typeface="Arial" charset="0"/>
                <a:cs typeface="Arial" charset="0"/>
              </a:rPr>
              <a:t>Cross-sell and up-sell - </a:t>
            </a:r>
            <a:r>
              <a:rPr lang="en-US" smtClean="0">
                <a:latin typeface="Arial" charset="0"/>
                <a:cs typeface="Arial" charset="0"/>
              </a:rPr>
              <a:t>increasing wallet share and profitability of existing customers through better and more complete information about customers and their relationships</a:t>
            </a:r>
            <a:endParaRPr lang="en-US" b="1" smtClean="0">
              <a:latin typeface="Arial" charset="0"/>
              <a:cs typeface="Arial" charset="0"/>
            </a:endParaRPr>
          </a:p>
          <a:p>
            <a:pPr eaLnBrk="1" hangingPunct="1"/>
            <a:r>
              <a:rPr lang="en-US" b="1" smtClean="0">
                <a:latin typeface="Arial" charset="0"/>
                <a:cs typeface="Arial" charset="0"/>
              </a:rPr>
              <a:t>Entering new markets, introducing new products, gaining new customers - </a:t>
            </a:r>
            <a:r>
              <a:rPr lang="en-US" smtClean="0">
                <a:latin typeface="Arial" charset="0"/>
                <a:cs typeface="Arial" charset="0"/>
              </a:rPr>
              <a:t>providing single trusted views to the people, processes &amp; applications that most affect revenue, profit and customer insight</a:t>
            </a:r>
          </a:p>
          <a:p>
            <a:pPr eaLnBrk="1" hangingPunct="1"/>
            <a:endParaRPr lang="en-US" smtClean="0">
              <a:latin typeface="Arial" charset="0"/>
              <a:cs typeface="Arial" charset="0"/>
            </a:endParaRPr>
          </a:p>
          <a:p>
            <a:pPr eaLnBrk="1" hangingPunct="1"/>
            <a:endParaRPr lang="en-US" smtClean="0">
              <a:latin typeface="Arial" charset="0"/>
              <a:cs typeface="Arial" charset="0"/>
            </a:endParaRPr>
          </a:p>
          <a:p>
            <a:pPr eaLnBrk="1" hangingPunct="1"/>
            <a:r>
              <a:rPr lang="en-US" smtClean="0">
                <a:latin typeface="Arial" charset="0"/>
                <a:cs typeface="Arial" charset="0"/>
              </a:rPr>
              <a:t>The business demands above and the business drivers for MDM in general span four key areas: revenue growth, cost efficiency, agility, and regulatory compliance or risk management.  </a:t>
            </a:r>
            <a:endParaRPr lang="en-US" b="1" i="1" smtClean="0">
              <a:latin typeface="Arial" charset="0"/>
              <a:cs typeface="Arial" charset="0"/>
            </a:endParaRPr>
          </a:p>
          <a:p>
            <a:pPr eaLnBrk="1" hangingPunct="1"/>
            <a:r>
              <a:rPr lang="en-US" b="1" i="1" smtClean="0">
                <a:latin typeface="Arial" charset="0"/>
                <a:cs typeface="Arial" charset="0"/>
              </a:rPr>
              <a:t>Revenue Growth as a Business Driver</a:t>
            </a:r>
            <a:endParaRPr lang="en-US" smtClean="0">
              <a:latin typeface="Arial" charset="0"/>
              <a:cs typeface="Arial" charset="0"/>
            </a:endParaRPr>
          </a:p>
          <a:p>
            <a:pPr eaLnBrk="1" hangingPunct="1"/>
            <a:r>
              <a:rPr lang="en-US" smtClean="0">
                <a:latin typeface="Arial" charset="0"/>
                <a:cs typeface="Arial" charset="0"/>
              </a:rPr>
              <a:t>If we take a look at increasing revenue as a key business driver for implementing MDM, we recognize how a trusted, single view of master data can help enable cross-sell and up-sell opportunities.  For example, companies can enhance lead-passing capabilities across channels and lines of business through a single view of customers and products they purchase.  As points of contact and the channels used to reach customers expand and change, organizations need to be able adapt to ensure that they’re providing customers with the best possible experience. This means consistent information and messages across channels from the web to mobile, call centers and storefronts. When companies add or expand channels, they need to ensure that they can identify their most valuable customers and provide customized offers and experiences to all customers based on their preferences, demographics or purchase history.</a:t>
            </a:r>
          </a:p>
          <a:p>
            <a:pPr eaLnBrk="1" hangingPunct="1"/>
            <a:r>
              <a:rPr lang="en-US" smtClean="0">
                <a:latin typeface="Arial" charset="0"/>
                <a:cs typeface="Arial" charset="0"/>
              </a:rPr>
              <a:t>MDM can drive significant revenue and competitive advantage by getting new products and services to market quicker.  And, by having better, cleaner, more accurate and complete data about customers, organizations can identify high value customers to ensure reduced churn and identify more opportunities for increased revenue from those high value customers by ensuring high levels of customer service across all channels.  These high value customers, and really all customers, can be consistently recognized across channels through access to a single, 360 degree view. MDM enables organizations to easily understand households, and identify relationships between customers and hierarchies, which makes it easier to identify which individual customers are the most valuable. </a:t>
            </a:r>
            <a:endParaRPr lang="en-US" i="1" smtClean="0">
              <a:latin typeface="Arial" charset="0"/>
              <a:cs typeface="Arial" charset="0"/>
            </a:endParaRPr>
          </a:p>
          <a:p>
            <a:pPr eaLnBrk="1" hangingPunct="1"/>
            <a:r>
              <a:rPr lang="en-US" i="1" smtClean="0">
                <a:latin typeface="Arial" charset="0"/>
                <a:cs typeface="Arial" charset="0"/>
              </a:rPr>
              <a:t>IBM Customer Example: A leading telecommunications firm leveraged MDM to increase revenue by getting products to market faster than competitors. Revenue increases over $10M if time to market is reduced by 2 weeks.</a:t>
            </a:r>
          </a:p>
          <a:p>
            <a:pPr eaLnBrk="1" hangingPunct="1"/>
            <a:r>
              <a:rPr lang="en-US" i="1" smtClean="0">
                <a:latin typeface="Arial" charset="0"/>
                <a:cs typeface="Arial" charset="0"/>
              </a:rPr>
              <a:t>IBM Customer Example: A leading high tech software manufacturer increased customer retention, dropped customer churn by 5% and increase cross-sell, up-sell revenue by 10%</a:t>
            </a:r>
            <a:endParaRPr lang="en-US" b="1" i="1" smtClean="0">
              <a:latin typeface="Arial" charset="0"/>
              <a:cs typeface="Arial" charset="0"/>
            </a:endParaRPr>
          </a:p>
          <a:p>
            <a:pPr eaLnBrk="1" hangingPunct="1"/>
            <a:r>
              <a:rPr lang="en-US" b="1" i="1" smtClean="0">
                <a:latin typeface="Arial" charset="0"/>
                <a:cs typeface="Arial" charset="0"/>
              </a:rPr>
              <a:t>Cost Efficiency as a Business Driver</a:t>
            </a:r>
            <a:endParaRPr lang="en-US" smtClean="0">
              <a:latin typeface="Arial" charset="0"/>
              <a:cs typeface="Arial" charset="0"/>
            </a:endParaRPr>
          </a:p>
          <a:p>
            <a:pPr eaLnBrk="1" hangingPunct="1"/>
            <a:r>
              <a:rPr lang="en-US" smtClean="0">
                <a:latin typeface="Arial" charset="0"/>
                <a:cs typeface="Arial" charset="0"/>
              </a:rPr>
              <a:t>Cost is a key business driver for MDM – what company doesn’t want to do more with less, make more money with less cost, or service their customers with less expense?  MDM can automate business processes such as customer or supplier on boarding, new product introduction or address standardization.  This reduction in manual processes dramatically reduces data errors which can be extremely costly.  One perfect example is around customer mailings.  Each of has experienced a situation where we received multiple catalogs or credit card applications from the same company day after day, or sometimes on the same day.  Likewise, we may receive multiple mailings to a single household.  MDM allows companies to recognize who their customers are, who they are related to, and who they may share an address with and then apply targeted mailing strategies based on that trusted information – dramatically reducing mailing costs and actually increasing brand image and customer service.  </a:t>
            </a:r>
          </a:p>
          <a:p>
            <a:pPr eaLnBrk="1" hangingPunct="1"/>
            <a:r>
              <a:rPr lang="en-US" smtClean="0">
                <a:latin typeface="Arial" charset="0"/>
                <a:cs typeface="Arial" charset="0"/>
              </a:rPr>
              <a:t>Another area where costs can be avoided is mergers and acquisitions.  The challenge is how to ensure the process of assimilating a new organization is as efficient as possible. Not only do operations groups across companies need to be combined or streamlined, but legacy information systems from the acquired company must be integrated and data aggregated, analyzed and rationalized so that they can leveraged by all systems and operating units across the enterprise to better business decisions.</a:t>
            </a:r>
          </a:p>
          <a:p>
            <a:pPr eaLnBrk="1" hangingPunct="1"/>
            <a:r>
              <a:rPr lang="en-US" smtClean="0">
                <a:latin typeface="Arial" charset="0"/>
                <a:cs typeface="Arial" charset="0"/>
              </a:rPr>
              <a:t>MDM can streamline the process of onboarding new customers, products and suppliers into the systems already deployed by the acquiring company. The process, which can be seamless across heterogeneous technologies with MDM, enables rapid integration without a lot of expense and customization. The result is that customers and suppliers receive great customer service and support and products and services can be delivered efficiently by the newly combined organization</a:t>
            </a:r>
            <a:endParaRPr lang="en-US" i="1" smtClean="0">
              <a:latin typeface="Arial" charset="0"/>
              <a:cs typeface="Arial" charset="0"/>
            </a:endParaRPr>
          </a:p>
          <a:p>
            <a:pPr eaLnBrk="1" hangingPunct="1"/>
            <a:r>
              <a:rPr lang="en-US" i="1" smtClean="0">
                <a:latin typeface="Arial" charset="0"/>
                <a:cs typeface="Arial" charset="0"/>
              </a:rPr>
              <a:t>IBM Customer Example: A leading manufacturer of electronic goods reduced the time for creating and maintaining product information by up to 50%.  It saves €2 million per year due to reducing data entry errors from 5% to 0.1%.</a:t>
            </a:r>
          </a:p>
          <a:p>
            <a:pPr eaLnBrk="1" hangingPunct="1"/>
            <a:r>
              <a:rPr lang="en-US" i="1" smtClean="0">
                <a:latin typeface="Arial" charset="0"/>
                <a:cs typeface="Arial" charset="0"/>
              </a:rPr>
              <a:t>IBM Customer Example: A leading bank used MDM to prevent duplicate customer records.  They identified a 10% duplication rate in client data and reduced it to &lt;1%, realizing annual costs savings in the millions.</a:t>
            </a:r>
            <a:br>
              <a:rPr lang="en-US" i="1" smtClean="0">
                <a:latin typeface="Arial" charset="0"/>
                <a:cs typeface="Arial" charset="0"/>
              </a:rPr>
            </a:br>
            <a:r>
              <a:rPr lang="en-US" i="1" smtClean="0">
                <a:latin typeface="Arial" charset="0"/>
                <a:cs typeface="Arial" charset="0"/>
              </a:rPr>
              <a:t/>
            </a:r>
            <a:br>
              <a:rPr lang="en-US" i="1" smtClean="0">
                <a:latin typeface="Arial" charset="0"/>
                <a:cs typeface="Arial" charset="0"/>
              </a:rPr>
            </a:br>
            <a:endParaRPr lang="en-US" b="1" i="1" smtClean="0">
              <a:latin typeface="Arial" charset="0"/>
              <a:cs typeface="Arial" charset="0"/>
            </a:endParaRPr>
          </a:p>
          <a:p>
            <a:pPr eaLnBrk="1" hangingPunct="1"/>
            <a:r>
              <a:rPr lang="en-US" b="1" i="1" smtClean="0">
                <a:latin typeface="Arial" charset="0"/>
                <a:cs typeface="Arial" charset="0"/>
              </a:rPr>
              <a:t>Agility as a Business Driver</a:t>
            </a:r>
            <a:endParaRPr lang="en-US" smtClean="0">
              <a:latin typeface="Arial" charset="0"/>
              <a:cs typeface="Arial" charset="0"/>
            </a:endParaRPr>
          </a:p>
          <a:p>
            <a:pPr eaLnBrk="1" hangingPunct="1"/>
            <a:r>
              <a:rPr lang="en-US" smtClean="0">
                <a:latin typeface="Arial" charset="0"/>
                <a:cs typeface="Arial" charset="0"/>
              </a:rPr>
              <a:t>Being agile with IT systems enables organizations to meet demands of new business channels – such as reacting to changing consumer preferences and ways of interacting.  For example, who could have imagined 20 years ago that we could be checking our bank statements or checking into a flight via a smart phone.  Banks, retailers and even government agencies need to react to changing times and communicate with their customers in many ways.  In addition, being able to leverage IT systems to identify key relationships and hierarchies among an organization’s customers and product catalogs can affect business.  MDM can enable a 360 view of customers and products so that key relationships can be understood and then business decisions and processes driven off that key information.   </a:t>
            </a:r>
          </a:p>
          <a:p>
            <a:pPr eaLnBrk="1" hangingPunct="1"/>
            <a:r>
              <a:rPr lang="en-US" smtClean="0">
                <a:latin typeface="Arial" charset="0"/>
                <a:cs typeface="Arial" charset="0"/>
              </a:rPr>
              <a:t>Although business growth is a fairly common goal, when it happens rapidly it can significantly impact an organization’s information infrastructure and its employees. Not only does rapid growth usually create large amounts of new data and increasing data volumes that can be difficult to manage, it often results in organizations introducing new manual processes to attempt to accommodate for their increasing data needs. </a:t>
            </a:r>
          </a:p>
          <a:p>
            <a:pPr eaLnBrk="1" hangingPunct="1"/>
            <a:r>
              <a:rPr lang="en-US" smtClean="0">
                <a:latin typeface="Arial" charset="0"/>
                <a:cs typeface="Arial" charset="0"/>
              </a:rPr>
              <a:t>MDM can help companies eliminate or prevent manual processes, while efficiently managing growing data volumes, decreasing duplicate, incomplete or inaccurate data, and making it easy to scale or add new systems as needed to accommodate growth. MDM enables organizations to get new systems online quickly because they can already access accurate and complete data from the single location where it resides, and there is no need to build new interfaces to acquire or cleanse data. MDM also provides organizations with valuable insight into why they are growing rapidly, whom their most important new customers are, and what products are delivering the greatest value. Organizations can leverage this information to continue to grow even more and are able to focus their limited resources on the highest profitability areas of the company. </a:t>
            </a:r>
            <a:endParaRPr lang="en-US" i="1" smtClean="0">
              <a:latin typeface="Arial" charset="0"/>
              <a:cs typeface="Arial" charset="0"/>
            </a:endParaRPr>
          </a:p>
          <a:p>
            <a:pPr eaLnBrk="1" hangingPunct="1"/>
            <a:r>
              <a:rPr lang="en-US" i="1" smtClean="0">
                <a:latin typeface="Arial" charset="0"/>
                <a:cs typeface="Arial" charset="0"/>
              </a:rPr>
              <a:t>IBM Customer Example: A leading insurance company shifted from policy-centric systems to a customer-centric strategy.  They have realized faster time to market with new services and offerings due to real-time availability of key data.</a:t>
            </a:r>
          </a:p>
          <a:p>
            <a:pPr eaLnBrk="1" hangingPunct="1"/>
            <a:r>
              <a:rPr lang="en-US" i="1" smtClean="0">
                <a:latin typeface="Arial" charset="0"/>
                <a:cs typeface="Arial" charset="0"/>
              </a:rPr>
              <a:t>IBM Customer Example: A leading health insurance organization enabled provider self-service for checking status of claims and provided additional value with strategic</a:t>
            </a:r>
            <a:br>
              <a:rPr lang="en-US" i="1" smtClean="0">
                <a:latin typeface="Arial" charset="0"/>
                <a:cs typeface="Arial" charset="0"/>
              </a:rPr>
            </a:br>
            <a:r>
              <a:rPr lang="en-US" i="1" smtClean="0">
                <a:latin typeface="Arial" charset="0"/>
                <a:cs typeface="Arial" charset="0"/>
              </a:rPr>
              <a:t>analytical reports.</a:t>
            </a:r>
            <a:endParaRPr lang="en-US" b="1" i="1" smtClean="0">
              <a:latin typeface="Arial" charset="0"/>
              <a:cs typeface="Arial" charset="0"/>
            </a:endParaRPr>
          </a:p>
          <a:p>
            <a:pPr eaLnBrk="1" hangingPunct="1"/>
            <a:r>
              <a:rPr lang="en-US" b="1" i="1" smtClean="0">
                <a:latin typeface="Arial" charset="0"/>
                <a:cs typeface="Arial" charset="0"/>
              </a:rPr>
              <a:t>Regulatory Compliance as a Business Driver</a:t>
            </a:r>
            <a:endParaRPr lang="en-US" smtClean="0">
              <a:latin typeface="Arial" charset="0"/>
              <a:cs typeface="Arial" charset="0"/>
            </a:endParaRPr>
          </a:p>
          <a:p>
            <a:pPr eaLnBrk="1" hangingPunct="1"/>
            <a:r>
              <a:rPr lang="en-US" smtClean="0">
                <a:latin typeface="Arial" charset="0"/>
                <a:cs typeface="Arial" charset="0"/>
              </a:rPr>
              <a:t>All businesses have to comply with some level of internal security policies, customer privacy preferences and government regulations. These requirements also change and evolve as organizations add new internal processes or new laws require action. For example, all publicly traded companies are now required to comply with Sarbanes Oxley, organizations that handle any patient health records are bound by the Health Information Privacy and Accountability Act (HIPAA), financial institutions are regulated by Graham Leach Bliley (GLB), and many organizations are required to monitor the Office of Foreign Asset Control (OFAC) watch list. These are just a few of the regulations impacting enterprises today. In addition, data and IT security policies and customer privacy preferences that are usually driven either by state laws or internal customer service initiatives also need to be audited and upheld, which creates a lot of additional work for most enterprises.</a:t>
            </a:r>
          </a:p>
          <a:p>
            <a:pPr eaLnBrk="1" hangingPunct="1"/>
            <a:r>
              <a:rPr lang="en-US" smtClean="0">
                <a:latin typeface="Arial" charset="0"/>
                <a:cs typeface="Arial" charset="0"/>
              </a:rPr>
              <a:t>MDM can help companies meet these requirements by making it easy to add need source systems or data types or build new custom domains to comply with increasing demands. For example, the OFAC watch list, or any other new external data source, could be added, new data fields could be added to customer information to indicate whether someone had opted in or out for GLB compliance or to support customer privacy preferences, or a new domain could be added to provide access to information in a newly required code table. [NOTE: I suggest that information be added here about tracking access to records and creating audit trails that ensure compliance and protect privacy and security </a:t>
            </a:r>
            <a:endParaRPr lang="en-US" i="1" smtClean="0">
              <a:latin typeface="Arial" charset="0"/>
              <a:cs typeface="Arial" charset="0"/>
            </a:endParaRPr>
          </a:p>
          <a:p>
            <a:pPr eaLnBrk="1" hangingPunct="1"/>
            <a:r>
              <a:rPr lang="en-US" i="1" smtClean="0">
                <a:latin typeface="Arial" charset="0"/>
                <a:cs typeface="Arial" charset="0"/>
              </a:rPr>
              <a:t>IBM Customer Example:  A leading high tech software manufacturer used MDM to create a single point of management for a global customer reference system.  They recognized a 300% increase in customer privacy compliance across the entire organization</a:t>
            </a:r>
          </a:p>
        </p:txBody>
      </p:sp>
      <p:sp>
        <p:nvSpPr>
          <p:cNvPr id="40965" name="Slide Number Placeholder 3"/>
          <p:cNvSpPr txBox="1">
            <a:spLocks noGrp="1"/>
          </p:cNvSpPr>
          <p:nvPr/>
        </p:nvSpPr>
        <p:spPr bwMode="auto">
          <a:xfrm>
            <a:off x="3956050" y="8804275"/>
            <a:ext cx="3024188" cy="460375"/>
          </a:xfrm>
          <a:prstGeom prst="rect">
            <a:avLst/>
          </a:prstGeom>
          <a:noFill/>
          <a:ln w="9525">
            <a:noFill/>
            <a:round/>
            <a:headEnd/>
            <a:tailEnd/>
          </a:ln>
        </p:spPr>
        <p:txBody>
          <a:bodyPr lIns="92758" tIns="46556" rIns="92758" bIns="46556" anchor="b"/>
          <a:lstStyle/>
          <a:p>
            <a:pPr algn="r" defTabSz="450850">
              <a:buClr>
                <a:srgbClr val="000000"/>
              </a:buClr>
              <a:buSzPct val="100000"/>
              <a:buFont typeface="Times New Roman" pitchFamily="18" charset="0"/>
              <a:buNone/>
              <a:tabLst>
                <a:tab pos="714375" algn="l"/>
                <a:tab pos="1430338" algn="l"/>
                <a:tab pos="2144713" algn="l"/>
                <a:tab pos="2859088" algn="l"/>
              </a:tabLst>
            </a:pPr>
            <a:fld id="{B65588DF-3E0A-4F77-A9CF-943BB6284572}" type="slidenum">
              <a:rPr lang="en-US" sz="1200" i="0">
                <a:solidFill>
                  <a:srgbClr val="000000"/>
                </a:solidFill>
                <a:latin typeface="Times New Roman" pitchFamily="18" charset="0"/>
                <a:ea typeface="MS PGothic" pitchFamily="34" charset="-128"/>
              </a:rPr>
              <a:pPr algn="r" defTabSz="450850">
                <a:buClr>
                  <a:srgbClr val="000000"/>
                </a:buClr>
                <a:buSzPct val="100000"/>
                <a:buFont typeface="Times New Roman" pitchFamily="18" charset="0"/>
                <a:buNone/>
                <a:tabLst>
                  <a:tab pos="714375" algn="l"/>
                  <a:tab pos="1430338" algn="l"/>
                  <a:tab pos="2144713" algn="l"/>
                  <a:tab pos="2859088" algn="l"/>
                </a:tabLst>
              </a:pPr>
              <a:t>6</a:t>
            </a:fld>
            <a:endParaRPr lang="en-US" sz="1200" i="0">
              <a:solidFill>
                <a:srgbClr val="000000"/>
              </a:solidFill>
              <a:latin typeface="Times New Roman" pitchFamily="18" charset="0"/>
              <a:ea typeface="MS PGothic"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txBox="1">
            <a:spLocks noGrp="1" noChangeArrowheads="1"/>
          </p:cNvSpPr>
          <p:nvPr/>
        </p:nvSpPr>
        <p:spPr bwMode="auto">
          <a:xfrm>
            <a:off x="3956050" y="8805863"/>
            <a:ext cx="3027363" cy="463550"/>
          </a:xfrm>
          <a:prstGeom prst="rect">
            <a:avLst/>
          </a:prstGeom>
          <a:noFill/>
          <a:ln w="9525">
            <a:noFill/>
            <a:miter lim="800000"/>
            <a:headEnd/>
            <a:tailEnd/>
          </a:ln>
        </p:spPr>
        <p:txBody>
          <a:bodyPr lIns="92885" tIns="46442" rIns="92885" bIns="46442" anchor="b"/>
          <a:lstStyle/>
          <a:p>
            <a:pPr algn="r" defTabSz="928688"/>
            <a:fld id="{028FBAA2-7B09-49AE-9040-ECB59D282194}" type="slidenum">
              <a:rPr lang="en-US" sz="1200" i="0"/>
              <a:pPr algn="r" defTabSz="928688"/>
              <a:t>7</a:t>
            </a:fld>
            <a:endParaRPr lang="en-US" sz="1200" i="0"/>
          </a:p>
        </p:txBody>
      </p:sp>
      <p:sp>
        <p:nvSpPr>
          <p:cNvPr id="43010" name="Rectangle 7"/>
          <p:cNvSpPr txBox="1">
            <a:spLocks noGrp="1" noChangeArrowheads="1"/>
          </p:cNvSpPr>
          <p:nvPr/>
        </p:nvSpPr>
        <p:spPr bwMode="auto">
          <a:xfrm>
            <a:off x="3956050" y="8805863"/>
            <a:ext cx="3027363" cy="463550"/>
          </a:xfrm>
          <a:prstGeom prst="rect">
            <a:avLst/>
          </a:prstGeom>
          <a:noFill/>
          <a:ln w="9525">
            <a:noFill/>
            <a:miter lim="800000"/>
            <a:headEnd/>
            <a:tailEnd/>
          </a:ln>
        </p:spPr>
        <p:txBody>
          <a:bodyPr lIns="92885" tIns="46442" rIns="92885" bIns="46442" anchor="b"/>
          <a:lstStyle/>
          <a:p>
            <a:pPr algn="r" defTabSz="928688"/>
            <a:fld id="{692D6064-A0B2-41A2-A4C3-757463B0D5C4}" type="slidenum">
              <a:rPr lang="en-US" sz="1200" i="0">
                <a:ea typeface="MS PGothic" pitchFamily="34" charset="-128"/>
              </a:rPr>
              <a:pPr algn="r" defTabSz="928688"/>
              <a:t>7</a:t>
            </a:fld>
            <a:endParaRPr lang="en-US" sz="1200" i="0">
              <a:ea typeface="MS PGothic" pitchFamily="34" charset="-128"/>
            </a:endParaRPr>
          </a:p>
        </p:txBody>
      </p:sp>
      <p:sp>
        <p:nvSpPr>
          <p:cNvPr id="43011" name="Slide Image Placeholder 1"/>
          <p:cNvSpPr>
            <a:spLocks noGrp="1" noRot="1" noChangeAspect="1" noTextEdit="1"/>
          </p:cNvSpPr>
          <p:nvPr>
            <p:ph type="sldImg"/>
          </p:nvPr>
        </p:nvSpPr>
        <p:spPr>
          <a:xfrm>
            <a:off x="909638" y="617538"/>
            <a:ext cx="5246687" cy="3935412"/>
          </a:xfrm>
          <a:ln/>
        </p:spPr>
      </p:sp>
      <p:sp>
        <p:nvSpPr>
          <p:cNvPr id="43012" name="Notes Placeholder 2"/>
          <p:cNvSpPr>
            <a:spLocks noGrp="1"/>
          </p:cNvSpPr>
          <p:nvPr>
            <p:ph type="body" idx="1"/>
          </p:nvPr>
        </p:nvSpPr>
        <p:spPr>
          <a:xfrm>
            <a:off x="931863" y="4865688"/>
            <a:ext cx="5195887" cy="3705225"/>
          </a:xfrm>
          <a:noFill/>
          <a:ln/>
        </p:spPr>
        <p:txBody>
          <a:bodyPr lIns="92768" tIns="46561" rIns="92768" bIns="46561"/>
          <a:lstStyle/>
          <a:p>
            <a:pPr lvl="1" eaLnBrk="1" hangingPunct="1"/>
            <a:r>
              <a:rPr lang="en-US" sz="1600" smtClean="0">
                <a:latin typeface="Arial" charset="0"/>
                <a:cs typeface="Arial" charset="0"/>
              </a:rPr>
              <a:t>Master Data is data about customers, suppliers, partners, products, materials, employees, accounts and other critical “entities,” that is commonly stored and replicated across the organization’s business systems. </a:t>
            </a:r>
          </a:p>
          <a:p>
            <a:pPr lvl="1" eaLnBrk="1" hangingPunct="1"/>
            <a:r>
              <a:rPr lang="en-US" sz="1600" smtClean="0">
                <a:latin typeface="Arial" charset="0"/>
                <a:cs typeface="Arial" charset="0"/>
              </a:rPr>
              <a:t>Master Data is the high-value, core information used to support critical business processes across the enterprise.  It is at the heart of every business transaction, application, report and decision.</a:t>
            </a:r>
          </a:p>
          <a:p>
            <a:pPr eaLnBrk="1" hangingPunct="1"/>
            <a:endParaRPr lang="en-US" smtClean="0">
              <a:latin typeface="Arial" charset="0"/>
              <a:cs typeface="Arial" charset="0"/>
            </a:endParaRPr>
          </a:p>
        </p:txBody>
      </p:sp>
      <p:sp>
        <p:nvSpPr>
          <p:cNvPr id="43013" name="Slide Number Placeholder 3"/>
          <p:cNvSpPr txBox="1">
            <a:spLocks noGrp="1"/>
          </p:cNvSpPr>
          <p:nvPr/>
        </p:nvSpPr>
        <p:spPr bwMode="auto">
          <a:xfrm>
            <a:off x="3956050" y="8804275"/>
            <a:ext cx="3024188" cy="460375"/>
          </a:xfrm>
          <a:prstGeom prst="rect">
            <a:avLst/>
          </a:prstGeom>
          <a:noFill/>
          <a:ln w="9525">
            <a:noFill/>
            <a:round/>
            <a:headEnd/>
            <a:tailEnd/>
          </a:ln>
        </p:spPr>
        <p:txBody>
          <a:bodyPr lIns="92768" tIns="46561" rIns="92768" bIns="46561" anchor="b"/>
          <a:lstStyle/>
          <a:p>
            <a:pPr algn="r" defTabSz="450850">
              <a:buClr>
                <a:srgbClr val="000000"/>
              </a:buClr>
              <a:buSzPct val="100000"/>
              <a:buFont typeface="Times New Roman" pitchFamily="18" charset="0"/>
              <a:buNone/>
              <a:tabLst>
                <a:tab pos="714375" algn="l"/>
                <a:tab pos="1430338" algn="l"/>
                <a:tab pos="2144713" algn="l"/>
                <a:tab pos="2859088" algn="l"/>
              </a:tabLst>
            </a:pPr>
            <a:fld id="{1C859859-8A86-4EC9-92AA-ACC7AB8BB993}" type="slidenum">
              <a:rPr lang="en-US" sz="1200" i="0">
                <a:solidFill>
                  <a:srgbClr val="000000"/>
                </a:solidFill>
                <a:latin typeface="Times New Roman" pitchFamily="18" charset="0"/>
                <a:ea typeface="MS PGothic" pitchFamily="34" charset="-128"/>
              </a:rPr>
              <a:pPr algn="r" defTabSz="450850">
                <a:buClr>
                  <a:srgbClr val="000000"/>
                </a:buClr>
                <a:buSzPct val="100000"/>
                <a:buFont typeface="Times New Roman" pitchFamily="18" charset="0"/>
                <a:buNone/>
                <a:tabLst>
                  <a:tab pos="714375" algn="l"/>
                  <a:tab pos="1430338" algn="l"/>
                  <a:tab pos="2144713" algn="l"/>
                  <a:tab pos="2859088" algn="l"/>
                </a:tabLst>
              </a:pPr>
              <a:t>7</a:t>
            </a:fld>
            <a:endParaRPr lang="en-US" sz="1200" i="0">
              <a:solidFill>
                <a:srgbClr val="000000"/>
              </a:solidFill>
              <a:latin typeface="Times New Roman" pitchFamily="18" charset="0"/>
              <a:ea typeface="MS PGothic"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txBox="1">
            <a:spLocks noGrp="1" noChangeArrowheads="1"/>
          </p:cNvSpPr>
          <p:nvPr/>
        </p:nvSpPr>
        <p:spPr bwMode="auto">
          <a:xfrm>
            <a:off x="3956050" y="8805863"/>
            <a:ext cx="3027363" cy="463550"/>
          </a:xfrm>
          <a:prstGeom prst="rect">
            <a:avLst/>
          </a:prstGeom>
          <a:noFill/>
          <a:ln w="9525">
            <a:noFill/>
            <a:miter lim="800000"/>
            <a:headEnd/>
            <a:tailEnd/>
          </a:ln>
        </p:spPr>
        <p:txBody>
          <a:bodyPr lIns="92885" tIns="46442" rIns="92885" bIns="46442" anchor="b"/>
          <a:lstStyle/>
          <a:p>
            <a:pPr algn="r" defTabSz="928688"/>
            <a:fld id="{5075A839-0114-42F4-B05A-5DF167295A3E}" type="slidenum">
              <a:rPr lang="en-US" sz="1200" i="0"/>
              <a:pPr algn="r" defTabSz="928688"/>
              <a:t>8</a:t>
            </a:fld>
            <a:endParaRPr lang="en-US" sz="1200" i="0"/>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pPr eaLnBrk="1" hangingPunct="1">
              <a:lnSpc>
                <a:spcPct val="110000"/>
              </a:lnSpc>
              <a:spcAft>
                <a:spcPct val="10000"/>
              </a:spcAft>
            </a:pPr>
            <a:r>
              <a:rPr lang="en-US" smtClean="0">
                <a:latin typeface="Arial" charset="0"/>
                <a:cs typeface="Arial" charset="0"/>
              </a:rPr>
              <a:t>High value information that a company uses across their business</a:t>
            </a:r>
          </a:p>
          <a:p>
            <a:pPr lvl="1" eaLnBrk="1" hangingPunct="1">
              <a:lnSpc>
                <a:spcPct val="110000"/>
              </a:lnSpc>
              <a:spcAft>
                <a:spcPct val="10000"/>
              </a:spcAft>
            </a:pPr>
            <a:r>
              <a:rPr lang="en-US" sz="1300" i="1" smtClean="0">
                <a:latin typeface="Arial" charset="0"/>
                <a:cs typeface="Arial" charset="0"/>
              </a:rPr>
              <a:t>customers, suppliers, partners, products, materials, bill of materials, chart of accounts, location and employees</a:t>
            </a:r>
          </a:p>
          <a:p>
            <a:pPr eaLnBrk="1" hangingPunct="1">
              <a:lnSpc>
                <a:spcPct val="110000"/>
              </a:lnSpc>
              <a:spcAft>
                <a:spcPct val="10000"/>
              </a:spcAft>
            </a:pPr>
            <a:r>
              <a:rPr lang="en-US" smtClean="0">
                <a:latin typeface="Arial" charset="0"/>
                <a:cs typeface="Arial" charset="0"/>
              </a:rPr>
              <a:t>The challenge companies have is master data is scattered throughout their enterprise and there is no consistent view of master data</a:t>
            </a:r>
          </a:p>
          <a:p>
            <a:pPr eaLnBrk="1" hangingPunct="1">
              <a:lnSpc>
                <a:spcPct val="110000"/>
              </a:lnSpc>
              <a:spcAft>
                <a:spcPct val="10000"/>
              </a:spcAft>
            </a:pPr>
            <a:endParaRPr lang="en-US" smtClean="0">
              <a:latin typeface="Arial" charset="0"/>
              <a:cs typeface="Arial" charset="0"/>
            </a:endParaRPr>
          </a:p>
          <a:p>
            <a:pPr eaLnBrk="1" hangingPunct="1">
              <a:lnSpc>
                <a:spcPct val="110000"/>
              </a:lnSpc>
              <a:spcAft>
                <a:spcPct val="10000"/>
              </a:spcAft>
            </a:pPr>
            <a:endParaRPr lang="en-US" smtClean="0">
              <a:latin typeface="Arial" charset="0"/>
              <a:cs typeface="Arial" charset="0"/>
            </a:endParaRPr>
          </a:p>
          <a:p>
            <a:pPr eaLnBrk="1" hangingPunct="1"/>
            <a:endParaRPr lang="en-US" smtClean="0">
              <a:latin typeface="Arial"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p:cNvSpPr>
            <a:spLocks noGrp="1" noRot="1" noChangeAspect="1" noChangeArrowheads="1" noTextEdit="1"/>
          </p:cNvSpPr>
          <p:nvPr>
            <p:ph type="sldImg"/>
          </p:nvPr>
        </p:nvSpPr>
        <p:spPr>
          <a:xfrm>
            <a:off x="1174750" y="693738"/>
            <a:ext cx="4637088" cy="3478212"/>
          </a:xfrm>
          <a:ln/>
        </p:spPr>
      </p:sp>
      <p:sp>
        <p:nvSpPr>
          <p:cNvPr id="138242" name="Rectangle 3"/>
          <p:cNvSpPr>
            <a:spLocks noGrp="1" noChangeArrowheads="1"/>
          </p:cNvSpPr>
          <p:nvPr>
            <p:ph type="body" idx="1"/>
          </p:nvPr>
        </p:nvSpPr>
        <p:spPr>
          <a:xfrm>
            <a:off x="698500" y="4403725"/>
            <a:ext cx="5588000" cy="4173538"/>
          </a:xfrm>
          <a:noFill/>
          <a:ln/>
        </p:spPr>
        <p:txBody>
          <a:bodyPr/>
          <a:lstStyle/>
          <a:p>
            <a:endParaRPr lang="en-GB"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82556C4-7B62-44D7-B538-97C3CF1851FD}" type="datetime1">
              <a:rPr lang="en-US"/>
              <a:pPr>
                <a:defRPr/>
              </a:pPr>
              <a:t>10/6/2010</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1B18153D-F6B4-4789-8C14-08B7526AC7FC}" type="slidenum">
              <a:rPr lang="en-ZA"/>
              <a:pPr>
                <a:defRPr/>
              </a:pPr>
              <a:t>‹#›</a:t>
            </a:fld>
            <a:endParaRPr lang="en-Z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831B3B0-E1BC-4888-B22B-48BDE3644E0B}" type="datetime1">
              <a:rPr lang="en-US"/>
              <a:pPr>
                <a:defRPr/>
              </a:pPr>
              <a:t>10/6/2010</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C0FB6703-1B84-4F4E-8CCB-DECD606F27C7}" type="slidenum">
              <a:rPr lang="en-ZA"/>
              <a:pPr>
                <a:defRPr/>
              </a:pPr>
              <a:t>‹#›</a:t>
            </a:fld>
            <a:endParaRPr lang="en-Z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3474CA8-3925-450D-AAED-6E4D63A63CD5}" type="datetime1">
              <a:rPr lang="en-US"/>
              <a:pPr>
                <a:defRPr/>
              </a:pPr>
              <a:t>10/6/2010</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3F4F573-727D-4D89-B52B-58EF38D83729}" type="slidenum">
              <a:rPr lang="en-ZA"/>
              <a:pPr>
                <a:defRPr/>
              </a:pPr>
              <a:t>‹#›</a:t>
            </a:fld>
            <a:endParaRPr lang="en-Z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B25933CD-E022-4816-A302-1B90124D64D0}" type="datetime1">
              <a:rPr lang="en-US"/>
              <a:pPr>
                <a:defRPr/>
              </a:pPr>
              <a:t>10/6/2010</a:t>
            </a:fld>
            <a:endParaRPr lang="en-ZA"/>
          </a:p>
        </p:txBody>
      </p:sp>
      <p:sp>
        <p:nvSpPr>
          <p:cNvPr id="7" name="Footer Placeholder 4"/>
          <p:cNvSpPr>
            <a:spLocks noGrp="1"/>
          </p:cNvSpPr>
          <p:nvPr>
            <p:ph type="ftr" sz="quarter" idx="11"/>
          </p:nvPr>
        </p:nvSpPr>
        <p:spPr/>
        <p:txBody>
          <a:bodyPr/>
          <a:lstStyle>
            <a:lvl1pPr>
              <a:defRPr/>
            </a:lvl1pPr>
          </a:lstStyle>
          <a:p>
            <a:pPr>
              <a:defRPr/>
            </a:pPr>
            <a:endParaRPr lang="en-ZA"/>
          </a:p>
        </p:txBody>
      </p:sp>
      <p:sp>
        <p:nvSpPr>
          <p:cNvPr id="8" name="Slide Number Placeholder 5"/>
          <p:cNvSpPr>
            <a:spLocks noGrp="1"/>
          </p:cNvSpPr>
          <p:nvPr>
            <p:ph type="sldNum" sz="quarter" idx="12"/>
          </p:nvPr>
        </p:nvSpPr>
        <p:spPr/>
        <p:txBody>
          <a:bodyPr/>
          <a:lstStyle>
            <a:lvl1pPr>
              <a:defRPr/>
            </a:lvl1pPr>
          </a:lstStyle>
          <a:p>
            <a:pPr>
              <a:defRPr/>
            </a:pPr>
            <a:fld id="{E5E61AB1-FB84-4DBB-A351-9B3799E7593D}" type="slidenum">
              <a:rPr lang="en-ZA"/>
              <a:pPr>
                <a:defRPr/>
              </a:pPr>
              <a:t>‹#›</a:t>
            </a:fld>
            <a:endParaRPr lang="en-ZA"/>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3"/>
          <p:cNvSpPr>
            <a:spLocks noGrp="1"/>
          </p:cNvSpPr>
          <p:nvPr>
            <p:ph type="dt" sz="half" idx="10"/>
          </p:nvPr>
        </p:nvSpPr>
        <p:spPr/>
        <p:txBody>
          <a:bodyPr/>
          <a:lstStyle>
            <a:lvl1pPr>
              <a:defRPr/>
            </a:lvl1pPr>
          </a:lstStyle>
          <a:p>
            <a:pPr>
              <a:defRPr/>
            </a:pPr>
            <a:fld id="{349AC82D-BF4B-4632-AF3F-848193F239BE}" type="datetime1">
              <a:rPr lang="en-US"/>
              <a:pPr>
                <a:defRPr/>
              </a:pPr>
              <a:t>10/6/2010</a:t>
            </a:fld>
            <a:endParaRPr lang="en-ZA"/>
          </a:p>
        </p:txBody>
      </p:sp>
      <p:sp>
        <p:nvSpPr>
          <p:cNvPr id="4" name="Footer Placeholder 4"/>
          <p:cNvSpPr>
            <a:spLocks noGrp="1"/>
          </p:cNvSpPr>
          <p:nvPr>
            <p:ph type="ftr" sz="quarter" idx="11"/>
          </p:nvPr>
        </p:nvSpPr>
        <p:spPr/>
        <p:txBody>
          <a:bodyPr/>
          <a:lstStyle>
            <a:lvl1pPr>
              <a:defRPr/>
            </a:lvl1pPr>
          </a:lstStyle>
          <a:p>
            <a:pPr>
              <a:defRPr/>
            </a:pPr>
            <a:endParaRPr lang="en-ZA"/>
          </a:p>
        </p:txBody>
      </p:sp>
      <p:sp>
        <p:nvSpPr>
          <p:cNvPr id="5" name="Slide Number Placeholder 5"/>
          <p:cNvSpPr>
            <a:spLocks noGrp="1"/>
          </p:cNvSpPr>
          <p:nvPr>
            <p:ph type="sldNum" sz="quarter" idx="12"/>
          </p:nvPr>
        </p:nvSpPr>
        <p:spPr/>
        <p:txBody>
          <a:bodyPr/>
          <a:lstStyle>
            <a:lvl1pPr>
              <a:defRPr/>
            </a:lvl1pPr>
          </a:lstStyle>
          <a:p>
            <a:pPr>
              <a:defRPr/>
            </a:pPr>
            <a:fld id="{95C4C545-B892-4E49-A45E-5AA4DB07A85F}" type="slidenum">
              <a:rPr lang="en-ZA"/>
              <a:pPr>
                <a:defRPr/>
              </a:pPr>
              <a:t>‹#›</a:t>
            </a:fld>
            <a:endParaRPr lang="en-ZA"/>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CE872F5-3EED-4720-AC19-949208D06FF8}" type="datetime1">
              <a:rPr lang="en-US"/>
              <a:pPr>
                <a:defRPr/>
              </a:pPr>
              <a:t>10/6/2010</a:t>
            </a:fld>
            <a:endParaRPr lang="en-ZA" dirty="0"/>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D5DD109-1B5B-439B-BC36-0E2C06F0BE74}" type="slidenum">
              <a:rPr lang="en-ZA"/>
              <a:pPr>
                <a:defRPr/>
              </a:pPr>
              <a:t>‹#›</a:t>
            </a:fld>
            <a:endParaRPr lang="en-ZA"/>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CA2626A-FCE9-4638-8979-7070D5974EF2}" type="datetime1">
              <a:rPr lang="en-US"/>
              <a:pPr>
                <a:defRPr/>
              </a:pPr>
              <a:t>10/6/2010</a:t>
            </a:fld>
            <a:endParaRPr lang="en-ZA" dirty="0"/>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81360B30-24CB-40FB-9DBC-476F75E9031E}" type="slidenum">
              <a:rPr lang="en-ZA"/>
              <a:pPr>
                <a:defRPr/>
              </a:pPr>
              <a:t>‹#›</a:t>
            </a:fld>
            <a:endParaRPr lang="en-ZA"/>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12F84F0-80BA-45D8-BC5B-827F447388AB}" type="datetime1">
              <a:rPr lang="en-US"/>
              <a:pPr>
                <a:defRPr/>
              </a:pPr>
              <a:t>10/6/2010</a:t>
            </a:fld>
            <a:endParaRPr lang="en-ZA" dirty="0"/>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139DD414-1EBB-4F2C-A4CA-30BAC9497FC4}" type="slidenum">
              <a:rPr lang="en-ZA"/>
              <a:pPr>
                <a:defRPr/>
              </a:pPr>
              <a:t>‹#›</a:t>
            </a:fld>
            <a:endParaRPr lang="en-ZA"/>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ED33588-C98F-4630-8A2E-6CD3B1076C48}" type="datetime1">
              <a:rPr lang="en-US"/>
              <a:pPr>
                <a:defRPr/>
              </a:pPr>
              <a:t>10/6/2010</a:t>
            </a:fld>
            <a:endParaRPr lang="en-ZA" dirty="0"/>
          </a:p>
        </p:txBody>
      </p:sp>
      <p:sp>
        <p:nvSpPr>
          <p:cNvPr id="6" name="Footer Placeholder 4"/>
          <p:cNvSpPr>
            <a:spLocks noGrp="1"/>
          </p:cNvSpPr>
          <p:nvPr>
            <p:ph type="ftr" sz="quarter" idx="11"/>
          </p:nvPr>
        </p:nvSpPr>
        <p:spPr/>
        <p:txBody>
          <a:bodyPr/>
          <a:lstStyle>
            <a:lvl1pPr>
              <a:defRPr/>
            </a:lvl1pPr>
          </a:lstStyle>
          <a:p>
            <a:pPr>
              <a:defRPr/>
            </a:pPr>
            <a:endParaRPr lang="en-ZA"/>
          </a:p>
        </p:txBody>
      </p:sp>
      <p:sp>
        <p:nvSpPr>
          <p:cNvPr id="7" name="Slide Number Placeholder 5"/>
          <p:cNvSpPr>
            <a:spLocks noGrp="1"/>
          </p:cNvSpPr>
          <p:nvPr>
            <p:ph type="sldNum" sz="quarter" idx="12"/>
          </p:nvPr>
        </p:nvSpPr>
        <p:spPr/>
        <p:txBody>
          <a:bodyPr/>
          <a:lstStyle>
            <a:lvl1pPr>
              <a:defRPr/>
            </a:lvl1pPr>
          </a:lstStyle>
          <a:p>
            <a:pPr>
              <a:defRPr/>
            </a:pPr>
            <a:fld id="{ED5F0138-7A23-4FA9-8389-C0C55CFCAA4B}" type="slidenum">
              <a:rPr lang="en-ZA"/>
              <a:pPr>
                <a:defRPr/>
              </a:pPr>
              <a:t>‹#›</a:t>
            </a:fld>
            <a:endParaRPr lang="en-ZA"/>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947A80B-0A53-4DEB-8D77-BF6C5719C7F4}" type="datetime1">
              <a:rPr lang="en-US"/>
              <a:pPr>
                <a:defRPr/>
              </a:pPr>
              <a:t>10/6/2010</a:t>
            </a:fld>
            <a:endParaRPr lang="en-ZA" dirty="0"/>
          </a:p>
        </p:txBody>
      </p:sp>
      <p:sp>
        <p:nvSpPr>
          <p:cNvPr id="8" name="Footer Placeholder 4"/>
          <p:cNvSpPr>
            <a:spLocks noGrp="1"/>
          </p:cNvSpPr>
          <p:nvPr>
            <p:ph type="ftr" sz="quarter" idx="11"/>
          </p:nvPr>
        </p:nvSpPr>
        <p:spPr/>
        <p:txBody>
          <a:bodyPr/>
          <a:lstStyle>
            <a:lvl1pPr>
              <a:defRPr/>
            </a:lvl1pPr>
          </a:lstStyle>
          <a:p>
            <a:pPr>
              <a:defRPr/>
            </a:pPr>
            <a:endParaRPr lang="en-ZA"/>
          </a:p>
        </p:txBody>
      </p:sp>
      <p:sp>
        <p:nvSpPr>
          <p:cNvPr id="9" name="Slide Number Placeholder 5"/>
          <p:cNvSpPr>
            <a:spLocks noGrp="1"/>
          </p:cNvSpPr>
          <p:nvPr>
            <p:ph type="sldNum" sz="quarter" idx="12"/>
          </p:nvPr>
        </p:nvSpPr>
        <p:spPr/>
        <p:txBody>
          <a:bodyPr/>
          <a:lstStyle>
            <a:lvl1pPr>
              <a:defRPr/>
            </a:lvl1pPr>
          </a:lstStyle>
          <a:p>
            <a:pPr>
              <a:defRPr/>
            </a:pPr>
            <a:fld id="{1EA985D4-17C0-4337-A3FE-50F37C55DA1C}" type="slidenum">
              <a:rPr lang="en-ZA"/>
              <a:pPr>
                <a:defRPr/>
              </a:pPr>
              <a:t>‹#›</a:t>
            </a:fld>
            <a:endParaRPr lang="en-ZA"/>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F4BDD20-5977-4440-8F3B-907FCC0BE227}" type="datetime1">
              <a:rPr lang="en-US"/>
              <a:pPr>
                <a:defRPr/>
              </a:pPr>
              <a:t>10/6/2010</a:t>
            </a:fld>
            <a:endParaRPr lang="en-ZA" dirty="0"/>
          </a:p>
        </p:txBody>
      </p:sp>
      <p:sp>
        <p:nvSpPr>
          <p:cNvPr id="4" name="Footer Placeholder 4"/>
          <p:cNvSpPr>
            <a:spLocks noGrp="1"/>
          </p:cNvSpPr>
          <p:nvPr>
            <p:ph type="ftr" sz="quarter" idx="11"/>
          </p:nvPr>
        </p:nvSpPr>
        <p:spPr/>
        <p:txBody>
          <a:bodyPr/>
          <a:lstStyle>
            <a:lvl1pPr>
              <a:defRPr/>
            </a:lvl1pPr>
          </a:lstStyle>
          <a:p>
            <a:pPr>
              <a:defRPr/>
            </a:pPr>
            <a:endParaRPr lang="en-ZA"/>
          </a:p>
        </p:txBody>
      </p:sp>
      <p:sp>
        <p:nvSpPr>
          <p:cNvPr id="5" name="Slide Number Placeholder 5"/>
          <p:cNvSpPr>
            <a:spLocks noGrp="1"/>
          </p:cNvSpPr>
          <p:nvPr>
            <p:ph type="sldNum" sz="quarter" idx="12"/>
          </p:nvPr>
        </p:nvSpPr>
        <p:spPr/>
        <p:txBody>
          <a:bodyPr/>
          <a:lstStyle>
            <a:lvl1pPr>
              <a:defRPr/>
            </a:lvl1pPr>
          </a:lstStyle>
          <a:p>
            <a:pPr>
              <a:defRPr/>
            </a:pPr>
            <a:fld id="{A257CAC1-EA18-46F0-8720-F71126ACF2F4}" type="slidenum">
              <a:rPr lang="en-ZA"/>
              <a:pPr>
                <a:defRPr/>
              </a:pPr>
              <a:t>‹#›</a:t>
            </a:fld>
            <a:endParaRPr lang="en-Z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897936D-D882-492B-AD3E-3EA93F4CC450}" type="datetime1">
              <a:rPr lang="en-US"/>
              <a:pPr>
                <a:defRPr/>
              </a:pPr>
              <a:t>10/6/2010</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083B1F2B-9BDD-437F-8B70-8763638DA546}" type="slidenum">
              <a:rPr lang="en-ZA"/>
              <a:pPr>
                <a:defRPr/>
              </a:pPr>
              <a:t>‹#›</a:t>
            </a:fld>
            <a:endParaRPr lang="en-Z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8B78177-974D-4AB6-950A-43EFC1E3C70A}" type="datetime1">
              <a:rPr lang="en-US"/>
              <a:pPr>
                <a:defRPr/>
              </a:pPr>
              <a:t>10/6/2010</a:t>
            </a:fld>
            <a:endParaRPr lang="en-ZA" dirty="0"/>
          </a:p>
        </p:txBody>
      </p:sp>
      <p:sp>
        <p:nvSpPr>
          <p:cNvPr id="3" name="Footer Placeholder 4"/>
          <p:cNvSpPr>
            <a:spLocks noGrp="1"/>
          </p:cNvSpPr>
          <p:nvPr>
            <p:ph type="ftr" sz="quarter" idx="11"/>
          </p:nvPr>
        </p:nvSpPr>
        <p:spPr/>
        <p:txBody>
          <a:bodyPr/>
          <a:lstStyle>
            <a:lvl1pPr>
              <a:defRPr/>
            </a:lvl1pPr>
          </a:lstStyle>
          <a:p>
            <a:pPr>
              <a:defRPr/>
            </a:pPr>
            <a:endParaRPr lang="en-ZA"/>
          </a:p>
        </p:txBody>
      </p:sp>
      <p:sp>
        <p:nvSpPr>
          <p:cNvPr id="4" name="Slide Number Placeholder 5"/>
          <p:cNvSpPr>
            <a:spLocks noGrp="1"/>
          </p:cNvSpPr>
          <p:nvPr>
            <p:ph type="sldNum" sz="quarter" idx="12"/>
          </p:nvPr>
        </p:nvSpPr>
        <p:spPr/>
        <p:txBody>
          <a:bodyPr/>
          <a:lstStyle>
            <a:lvl1pPr>
              <a:defRPr/>
            </a:lvl1pPr>
          </a:lstStyle>
          <a:p>
            <a:pPr>
              <a:defRPr/>
            </a:pPr>
            <a:fld id="{150E6CFE-D588-4265-95A5-01AFB58714E5}" type="slidenum">
              <a:rPr lang="en-ZA"/>
              <a:pPr>
                <a:defRPr/>
              </a:pPr>
              <a:t>‹#›</a:t>
            </a:fld>
            <a:endParaRPr lang="en-ZA"/>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EE45397-FFF7-4B1C-A45F-930E987B6745}" type="datetime1">
              <a:rPr lang="en-US"/>
              <a:pPr>
                <a:defRPr/>
              </a:pPr>
              <a:t>10/6/2010</a:t>
            </a:fld>
            <a:endParaRPr lang="en-ZA" dirty="0"/>
          </a:p>
        </p:txBody>
      </p:sp>
      <p:sp>
        <p:nvSpPr>
          <p:cNvPr id="6" name="Footer Placeholder 4"/>
          <p:cNvSpPr>
            <a:spLocks noGrp="1"/>
          </p:cNvSpPr>
          <p:nvPr>
            <p:ph type="ftr" sz="quarter" idx="11"/>
          </p:nvPr>
        </p:nvSpPr>
        <p:spPr/>
        <p:txBody>
          <a:bodyPr/>
          <a:lstStyle>
            <a:lvl1pPr>
              <a:defRPr/>
            </a:lvl1pPr>
          </a:lstStyle>
          <a:p>
            <a:pPr>
              <a:defRPr/>
            </a:pPr>
            <a:endParaRPr lang="en-ZA"/>
          </a:p>
        </p:txBody>
      </p:sp>
      <p:sp>
        <p:nvSpPr>
          <p:cNvPr id="7" name="Slide Number Placeholder 5"/>
          <p:cNvSpPr>
            <a:spLocks noGrp="1"/>
          </p:cNvSpPr>
          <p:nvPr>
            <p:ph type="sldNum" sz="quarter" idx="12"/>
          </p:nvPr>
        </p:nvSpPr>
        <p:spPr/>
        <p:txBody>
          <a:bodyPr/>
          <a:lstStyle>
            <a:lvl1pPr>
              <a:defRPr/>
            </a:lvl1pPr>
          </a:lstStyle>
          <a:p>
            <a:pPr>
              <a:defRPr/>
            </a:pPr>
            <a:fld id="{614E3809-6854-49EB-AB7A-AE9E0B931BF3}" type="slidenum">
              <a:rPr lang="en-ZA"/>
              <a:pPr>
                <a:defRPr/>
              </a:pPr>
              <a:t>‹#›</a:t>
            </a:fld>
            <a:endParaRPr lang="en-ZA"/>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3B4BE68-0BFD-4517-A5B8-E300C5246EBA}" type="datetime1">
              <a:rPr lang="en-US"/>
              <a:pPr>
                <a:defRPr/>
              </a:pPr>
              <a:t>10/6/2010</a:t>
            </a:fld>
            <a:endParaRPr lang="en-ZA" dirty="0"/>
          </a:p>
        </p:txBody>
      </p:sp>
      <p:sp>
        <p:nvSpPr>
          <p:cNvPr id="6" name="Footer Placeholder 4"/>
          <p:cNvSpPr>
            <a:spLocks noGrp="1"/>
          </p:cNvSpPr>
          <p:nvPr>
            <p:ph type="ftr" sz="quarter" idx="11"/>
          </p:nvPr>
        </p:nvSpPr>
        <p:spPr/>
        <p:txBody>
          <a:bodyPr/>
          <a:lstStyle>
            <a:lvl1pPr>
              <a:defRPr/>
            </a:lvl1pPr>
          </a:lstStyle>
          <a:p>
            <a:pPr>
              <a:defRPr/>
            </a:pPr>
            <a:endParaRPr lang="en-ZA"/>
          </a:p>
        </p:txBody>
      </p:sp>
      <p:sp>
        <p:nvSpPr>
          <p:cNvPr id="7" name="Slide Number Placeholder 5"/>
          <p:cNvSpPr>
            <a:spLocks noGrp="1"/>
          </p:cNvSpPr>
          <p:nvPr>
            <p:ph type="sldNum" sz="quarter" idx="12"/>
          </p:nvPr>
        </p:nvSpPr>
        <p:spPr/>
        <p:txBody>
          <a:bodyPr/>
          <a:lstStyle>
            <a:lvl1pPr>
              <a:defRPr/>
            </a:lvl1pPr>
          </a:lstStyle>
          <a:p>
            <a:pPr>
              <a:defRPr/>
            </a:pPr>
            <a:fld id="{FA05293E-C048-4B74-A3E4-7B6E379C32F3}" type="slidenum">
              <a:rPr lang="en-ZA"/>
              <a:pPr>
                <a:defRPr/>
              </a:pPr>
              <a:t>‹#›</a:t>
            </a:fld>
            <a:endParaRPr lang="en-ZA"/>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DFBA167-0FE0-4739-AA35-39A8DB99923B}" type="datetime1">
              <a:rPr lang="en-US"/>
              <a:pPr>
                <a:defRPr/>
              </a:pPr>
              <a:t>10/6/2010</a:t>
            </a:fld>
            <a:endParaRPr lang="en-ZA" dirty="0"/>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72A7369-4C32-44A4-A095-C0B2C93AF420}" type="slidenum">
              <a:rPr lang="en-ZA"/>
              <a:pPr>
                <a:defRPr/>
              </a:pPr>
              <a:t>‹#›</a:t>
            </a:fld>
            <a:endParaRPr lang="en-ZA"/>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1875A48-7571-42FD-827D-4566E3DED623}" type="datetime1">
              <a:rPr lang="en-US"/>
              <a:pPr>
                <a:defRPr/>
              </a:pPr>
              <a:t>10/6/2010</a:t>
            </a:fld>
            <a:endParaRPr lang="en-ZA" dirty="0"/>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4504699C-702E-4014-BEB8-6939512B0DB1}" type="slidenum">
              <a:rPr lang="en-ZA"/>
              <a:pPr>
                <a:defRPr/>
              </a:pPr>
              <a:t>‹#›</a:t>
            </a:fld>
            <a:endParaRPr lang="en-Z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862B350-DBB2-418C-9AF2-C9BF8964E660}" type="datetime1">
              <a:rPr lang="en-US"/>
              <a:pPr>
                <a:defRPr/>
              </a:pPr>
              <a:t>10/6/2010</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C09E1EAB-5301-4F8E-9B77-0D2CF6B40500}" type="slidenum">
              <a:rPr lang="en-ZA"/>
              <a:pPr>
                <a:defRPr/>
              </a:pPr>
              <a:t>‹#›</a:t>
            </a:fld>
            <a:endParaRPr lang="en-Z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735CE2C-443F-48B6-885D-93B989EDD9AE}" type="datetime1">
              <a:rPr lang="en-US"/>
              <a:pPr>
                <a:defRPr/>
              </a:pPr>
              <a:t>10/6/2010</a:t>
            </a:fld>
            <a:endParaRPr lang="en-ZA"/>
          </a:p>
        </p:txBody>
      </p:sp>
      <p:sp>
        <p:nvSpPr>
          <p:cNvPr id="6" name="Footer Placeholder 4"/>
          <p:cNvSpPr>
            <a:spLocks noGrp="1"/>
          </p:cNvSpPr>
          <p:nvPr>
            <p:ph type="ftr" sz="quarter" idx="11"/>
          </p:nvPr>
        </p:nvSpPr>
        <p:spPr/>
        <p:txBody>
          <a:bodyPr/>
          <a:lstStyle>
            <a:lvl1pPr>
              <a:defRPr/>
            </a:lvl1pPr>
          </a:lstStyle>
          <a:p>
            <a:pPr>
              <a:defRPr/>
            </a:pPr>
            <a:endParaRPr lang="en-ZA"/>
          </a:p>
        </p:txBody>
      </p:sp>
      <p:sp>
        <p:nvSpPr>
          <p:cNvPr id="7" name="Slide Number Placeholder 5"/>
          <p:cNvSpPr>
            <a:spLocks noGrp="1"/>
          </p:cNvSpPr>
          <p:nvPr>
            <p:ph type="sldNum" sz="quarter" idx="12"/>
          </p:nvPr>
        </p:nvSpPr>
        <p:spPr/>
        <p:txBody>
          <a:bodyPr/>
          <a:lstStyle>
            <a:lvl1pPr>
              <a:defRPr/>
            </a:lvl1pPr>
          </a:lstStyle>
          <a:p>
            <a:pPr>
              <a:defRPr/>
            </a:pPr>
            <a:fld id="{A9402FD6-C30B-453D-99CA-C297647A7488}" type="slidenum">
              <a:rPr lang="en-ZA"/>
              <a:pPr>
                <a:defRPr/>
              </a:pPr>
              <a:t>‹#›</a:t>
            </a:fld>
            <a:endParaRPr lang="en-Z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D9AA7AA-1D12-4948-BFA0-43C2898656F1}" type="datetime1">
              <a:rPr lang="en-US"/>
              <a:pPr>
                <a:defRPr/>
              </a:pPr>
              <a:t>10/6/2010</a:t>
            </a:fld>
            <a:endParaRPr lang="en-ZA"/>
          </a:p>
        </p:txBody>
      </p:sp>
      <p:sp>
        <p:nvSpPr>
          <p:cNvPr id="8" name="Footer Placeholder 4"/>
          <p:cNvSpPr>
            <a:spLocks noGrp="1"/>
          </p:cNvSpPr>
          <p:nvPr>
            <p:ph type="ftr" sz="quarter" idx="11"/>
          </p:nvPr>
        </p:nvSpPr>
        <p:spPr/>
        <p:txBody>
          <a:bodyPr/>
          <a:lstStyle>
            <a:lvl1pPr>
              <a:defRPr/>
            </a:lvl1pPr>
          </a:lstStyle>
          <a:p>
            <a:pPr>
              <a:defRPr/>
            </a:pPr>
            <a:endParaRPr lang="en-ZA"/>
          </a:p>
        </p:txBody>
      </p:sp>
      <p:sp>
        <p:nvSpPr>
          <p:cNvPr id="9" name="Slide Number Placeholder 5"/>
          <p:cNvSpPr>
            <a:spLocks noGrp="1"/>
          </p:cNvSpPr>
          <p:nvPr>
            <p:ph type="sldNum" sz="quarter" idx="12"/>
          </p:nvPr>
        </p:nvSpPr>
        <p:spPr/>
        <p:txBody>
          <a:bodyPr/>
          <a:lstStyle>
            <a:lvl1pPr>
              <a:defRPr/>
            </a:lvl1pPr>
          </a:lstStyle>
          <a:p>
            <a:pPr>
              <a:defRPr/>
            </a:pPr>
            <a:fld id="{EE9DBD3B-7EDC-4EB1-AD11-099F497A6197}" type="slidenum">
              <a:rPr lang="en-ZA"/>
              <a:pPr>
                <a:defRPr/>
              </a:pPr>
              <a:t>‹#›</a:t>
            </a:fld>
            <a:endParaRPr lang="en-Z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5648537-8CFA-4E86-9741-30F0DF8B0485}" type="datetime1">
              <a:rPr lang="en-US"/>
              <a:pPr>
                <a:defRPr/>
              </a:pPr>
              <a:t>10/6/2010</a:t>
            </a:fld>
            <a:endParaRPr lang="en-ZA"/>
          </a:p>
        </p:txBody>
      </p:sp>
      <p:sp>
        <p:nvSpPr>
          <p:cNvPr id="4" name="Footer Placeholder 4"/>
          <p:cNvSpPr>
            <a:spLocks noGrp="1"/>
          </p:cNvSpPr>
          <p:nvPr>
            <p:ph type="ftr" sz="quarter" idx="11"/>
          </p:nvPr>
        </p:nvSpPr>
        <p:spPr/>
        <p:txBody>
          <a:bodyPr/>
          <a:lstStyle>
            <a:lvl1pPr>
              <a:defRPr/>
            </a:lvl1pPr>
          </a:lstStyle>
          <a:p>
            <a:pPr>
              <a:defRPr/>
            </a:pPr>
            <a:endParaRPr lang="en-ZA"/>
          </a:p>
        </p:txBody>
      </p:sp>
      <p:sp>
        <p:nvSpPr>
          <p:cNvPr id="5" name="Slide Number Placeholder 5"/>
          <p:cNvSpPr>
            <a:spLocks noGrp="1"/>
          </p:cNvSpPr>
          <p:nvPr>
            <p:ph type="sldNum" sz="quarter" idx="12"/>
          </p:nvPr>
        </p:nvSpPr>
        <p:spPr/>
        <p:txBody>
          <a:bodyPr/>
          <a:lstStyle>
            <a:lvl1pPr>
              <a:defRPr/>
            </a:lvl1pPr>
          </a:lstStyle>
          <a:p>
            <a:pPr>
              <a:defRPr/>
            </a:pPr>
            <a:fld id="{73D68B5A-25F2-47B5-8825-E8741014C149}" type="slidenum">
              <a:rPr lang="en-ZA"/>
              <a:pPr>
                <a:defRPr/>
              </a:pPr>
              <a:t>‹#›</a:t>
            </a:fld>
            <a:endParaRPr lang="en-Z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B92E56D-3B6C-4991-94FC-3DF03778E879}" type="datetime1">
              <a:rPr lang="en-US"/>
              <a:pPr>
                <a:defRPr/>
              </a:pPr>
              <a:t>10/6/2010</a:t>
            </a:fld>
            <a:endParaRPr lang="en-ZA"/>
          </a:p>
        </p:txBody>
      </p:sp>
      <p:sp>
        <p:nvSpPr>
          <p:cNvPr id="3" name="Footer Placeholder 4"/>
          <p:cNvSpPr>
            <a:spLocks noGrp="1"/>
          </p:cNvSpPr>
          <p:nvPr>
            <p:ph type="ftr" sz="quarter" idx="11"/>
          </p:nvPr>
        </p:nvSpPr>
        <p:spPr/>
        <p:txBody>
          <a:bodyPr/>
          <a:lstStyle>
            <a:lvl1pPr>
              <a:defRPr/>
            </a:lvl1pPr>
          </a:lstStyle>
          <a:p>
            <a:pPr>
              <a:defRPr/>
            </a:pPr>
            <a:endParaRPr lang="en-ZA"/>
          </a:p>
        </p:txBody>
      </p:sp>
      <p:sp>
        <p:nvSpPr>
          <p:cNvPr id="4" name="Slide Number Placeholder 5"/>
          <p:cNvSpPr>
            <a:spLocks noGrp="1"/>
          </p:cNvSpPr>
          <p:nvPr>
            <p:ph type="sldNum" sz="quarter" idx="12"/>
          </p:nvPr>
        </p:nvSpPr>
        <p:spPr/>
        <p:txBody>
          <a:bodyPr/>
          <a:lstStyle>
            <a:lvl1pPr>
              <a:defRPr/>
            </a:lvl1pPr>
          </a:lstStyle>
          <a:p>
            <a:pPr>
              <a:defRPr/>
            </a:pPr>
            <a:fld id="{5F77D47D-74DE-4580-85C5-B9C1D01D554C}" type="slidenum">
              <a:rPr lang="en-ZA"/>
              <a:pPr>
                <a:defRPr/>
              </a:pPr>
              <a:t>‹#›</a:t>
            </a:fld>
            <a:endParaRPr lang="en-Z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6E493FC-734C-4FB9-BADC-730D12CDF487}" type="datetime1">
              <a:rPr lang="en-US"/>
              <a:pPr>
                <a:defRPr/>
              </a:pPr>
              <a:t>10/6/2010</a:t>
            </a:fld>
            <a:endParaRPr lang="en-ZA"/>
          </a:p>
        </p:txBody>
      </p:sp>
      <p:sp>
        <p:nvSpPr>
          <p:cNvPr id="6" name="Footer Placeholder 4"/>
          <p:cNvSpPr>
            <a:spLocks noGrp="1"/>
          </p:cNvSpPr>
          <p:nvPr>
            <p:ph type="ftr" sz="quarter" idx="11"/>
          </p:nvPr>
        </p:nvSpPr>
        <p:spPr/>
        <p:txBody>
          <a:bodyPr/>
          <a:lstStyle>
            <a:lvl1pPr>
              <a:defRPr/>
            </a:lvl1pPr>
          </a:lstStyle>
          <a:p>
            <a:pPr>
              <a:defRPr/>
            </a:pPr>
            <a:endParaRPr lang="en-ZA"/>
          </a:p>
        </p:txBody>
      </p:sp>
      <p:sp>
        <p:nvSpPr>
          <p:cNvPr id="7" name="Slide Number Placeholder 5"/>
          <p:cNvSpPr>
            <a:spLocks noGrp="1"/>
          </p:cNvSpPr>
          <p:nvPr>
            <p:ph type="sldNum" sz="quarter" idx="12"/>
          </p:nvPr>
        </p:nvSpPr>
        <p:spPr/>
        <p:txBody>
          <a:bodyPr/>
          <a:lstStyle>
            <a:lvl1pPr>
              <a:defRPr/>
            </a:lvl1pPr>
          </a:lstStyle>
          <a:p>
            <a:pPr>
              <a:defRPr/>
            </a:pPr>
            <a:fld id="{6FC13452-DFF4-43E2-ADF8-3A84EF6537F8}" type="slidenum">
              <a:rPr lang="en-ZA"/>
              <a:pPr>
                <a:defRPr/>
              </a:pPr>
              <a:t>‹#›</a:t>
            </a:fld>
            <a:endParaRPr lang="en-Z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602A58A-2459-4E95-9CC6-843172E3EBD9}" type="datetime1">
              <a:rPr lang="en-US"/>
              <a:pPr>
                <a:defRPr/>
              </a:pPr>
              <a:t>10/6/2010</a:t>
            </a:fld>
            <a:endParaRPr lang="en-ZA"/>
          </a:p>
        </p:txBody>
      </p:sp>
      <p:sp>
        <p:nvSpPr>
          <p:cNvPr id="6" name="Footer Placeholder 4"/>
          <p:cNvSpPr>
            <a:spLocks noGrp="1"/>
          </p:cNvSpPr>
          <p:nvPr>
            <p:ph type="ftr" sz="quarter" idx="11"/>
          </p:nvPr>
        </p:nvSpPr>
        <p:spPr/>
        <p:txBody>
          <a:bodyPr/>
          <a:lstStyle>
            <a:lvl1pPr>
              <a:defRPr/>
            </a:lvl1pPr>
          </a:lstStyle>
          <a:p>
            <a:pPr>
              <a:defRPr/>
            </a:pPr>
            <a:endParaRPr lang="en-ZA"/>
          </a:p>
        </p:txBody>
      </p:sp>
      <p:sp>
        <p:nvSpPr>
          <p:cNvPr id="7" name="Slide Number Placeholder 5"/>
          <p:cNvSpPr>
            <a:spLocks noGrp="1"/>
          </p:cNvSpPr>
          <p:nvPr>
            <p:ph type="sldNum" sz="quarter" idx="12"/>
          </p:nvPr>
        </p:nvSpPr>
        <p:spPr/>
        <p:txBody>
          <a:bodyPr/>
          <a:lstStyle>
            <a:lvl1pPr>
              <a:defRPr/>
            </a:lvl1pPr>
          </a:lstStyle>
          <a:p>
            <a:pPr>
              <a:defRPr/>
            </a:pPr>
            <a:fld id="{88647B66-3C87-4D34-BE7A-32A9500019C2}" type="slidenum">
              <a:rPr lang="en-ZA"/>
              <a:pPr>
                <a:defRPr/>
              </a:pPr>
              <a:t>‹#›</a:t>
            </a:fld>
            <a:endParaRPr lang="en-Z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ZA"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i="0">
                <a:solidFill>
                  <a:schemeClr val="tx1"/>
                </a:solidFill>
                <a:latin typeface="+mn-lt"/>
                <a:cs typeface="+mn-cs"/>
              </a:defRPr>
            </a:lvl1pPr>
          </a:lstStyle>
          <a:p>
            <a:pPr>
              <a:defRPr/>
            </a:pPr>
            <a:fld id="{E0957716-B39C-4AC3-A091-224E13846865}" type="datetime1">
              <a:rPr lang="en-US"/>
              <a:pPr>
                <a:defRPr/>
              </a:pPr>
              <a:t>10/6/2010</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i="0">
                <a:solidFill>
                  <a:schemeClr val="tx1"/>
                </a:solidFill>
                <a:latin typeface="+mn-lt"/>
                <a:cs typeface="+mn-cs"/>
              </a:defRPr>
            </a:lvl1pPr>
          </a:lstStyle>
          <a:p>
            <a:pPr>
              <a:defRPr/>
            </a:pPr>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i="0">
                <a:solidFill>
                  <a:schemeClr val="tx1"/>
                </a:solidFill>
                <a:latin typeface="+mn-lt"/>
                <a:cs typeface="+mn-cs"/>
              </a:defRPr>
            </a:lvl1pPr>
          </a:lstStyle>
          <a:p>
            <a:pPr>
              <a:defRPr/>
            </a:pPr>
            <a:fld id="{7E8203AD-010C-4702-BD05-C89A69841035}" type="slidenum">
              <a:rPr lang="en-ZA"/>
              <a:pPr>
                <a:defRPr/>
              </a:pPr>
              <a:t>‹#›</a:t>
            </a:fld>
            <a:endParaRPr lang="en-ZA"/>
          </a:p>
        </p:txBody>
      </p:sp>
      <p:pic>
        <p:nvPicPr>
          <p:cNvPr id="1031" name="Picture 8" descr="greenline.jpg"/>
          <p:cNvPicPr>
            <a:picLocks noChangeAspect="1"/>
          </p:cNvPicPr>
          <p:nvPr userDrawn="1"/>
        </p:nvPicPr>
        <p:blipFill>
          <a:blip r:embed="rId15"/>
          <a:srcRect/>
          <a:stretch>
            <a:fillRect/>
          </a:stretch>
        </p:blipFill>
        <p:spPr bwMode="auto">
          <a:xfrm>
            <a:off x="0" y="6770688"/>
            <a:ext cx="9144000" cy="85725"/>
          </a:xfrm>
          <a:prstGeom prst="rect">
            <a:avLst/>
          </a:prstGeom>
          <a:noFill/>
          <a:ln w="9525">
            <a:noFill/>
            <a:miter lim="800000"/>
            <a:headEnd/>
            <a:tailEnd/>
          </a:ln>
        </p:spPr>
      </p:pic>
      <p:pic>
        <p:nvPicPr>
          <p:cNvPr id="1032" name="Picture 9" descr="greenline.jpg"/>
          <p:cNvPicPr>
            <a:picLocks noChangeAspect="1"/>
          </p:cNvPicPr>
          <p:nvPr userDrawn="1"/>
        </p:nvPicPr>
        <p:blipFill>
          <a:blip r:embed="rId15"/>
          <a:srcRect/>
          <a:stretch>
            <a:fillRect/>
          </a:stretch>
        </p:blipFill>
        <p:spPr bwMode="auto">
          <a:xfrm>
            <a:off x="0" y="0"/>
            <a:ext cx="9144000" cy="85725"/>
          </a:xfrm>
          <a:prstGeom prst="rect">
            <a:avLst/>
          </a:prstGeom>
          <a:noFill/>
          <a:ln w="9525">
            <a:noFill/>
            <a:miter lim="800000"/>
            <a:headEnd/>
            <a:tailEnd/>
          </a:ln>
        </p:spPr>
      </p:pic>
      <p:pic>
        <p:nvPicPr>
          <p:cNvPr id="1033" name="Picture 9" descr="IBM_black.png"/>
          <p:cNvPicPr>
            <a:picLocks noChangeAspect="1"/>
          </p:cNvPicPr>
          <p:nvPr userDrawn="1"/>
        </p:nvPicPr>
        <p:blipFill>
          <a:blip r:embed="rId16"/>
          <a:srcRect/>
          <a:stretch>
            <a:fillRect/>
          </a:stretch>
        </p:blipFill>
        <p:spPr bwMode="auto">
          <a:xfrm>
            <a:off x="8572500" y="5214938"/>
            <a:ext cx="485775" cy="14668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0" r:id="rId1"/>
    <p:sldLayoutId id="2147483699" r:id="rId2"/>
    <p:sldLayoutId id="2147483698" r:id="rId3"/>
    <p:sldLayoutId id="2147483697" r:id="rId4"/>
    <p:sldLayoutId id="2147483696" r:id="rId5"/>
    <p:sldLayoutId id="2147483695" r:id="rId6"/>
    <p:sldLayoutId id="2147483694" r:id="rId7"/>
    <p:sldLayoutId id="2147483693" r:id="rId8"/>
    <p:sldLayoutId id="2147483692" r:id="rId9"/>
    <p:sldLayoutId id="2147483691" r:id="rId10"/>
    <p:sldLayoutId id="2147483690" r:id="rId11"/>
    <p:sldLayoutId id="2147483689" r:id="rId12"/>
    <p:sldLayoutId id="2147483688" r:id="rId13"/>
  </p:sldLayoutIdLst>
  <p:hf hdr="0" ft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cs typeface="Arial" charset="0"/>
        </a:defRPr>
      </a:lvl2pPr>
      <a:lvl3pPr algn="ctr" rtl="0" eaLnBrk="0" fontAlgn="base" hangingPunct="0">
        <a:spcBef>
          <a:spcPct val="0"/>
        </a:spcBef>
        <a:spcAft>
          <a:spcPct val="0"/>
        </a:spcAft>
        <a:defRPr sz="4400">
          <a:solidFill>
            <a:schemeClr val="tx1"/>
          </a:solidFill>
          <a:latin typeface="Calibri" pitchFamily="34" charset="0"/>
          <a:cs typeface="Arial" charset="0"/>
        </a:defRPr>
      </a:lvl3pPr>
      <a:lvl4pPr algn="ctr" rtl="0" eaLnBrk="0" fontAlgn="base" hangingPunct="0">
        <a:spcBef>
          <a:spcPct val="0"/>
        </a:spcBef>
        <a:spcAft>
          <a:spcPct val="0"/>
        </a:spcAft>
        <a:defRPr sz="4400">
          <a:solidFill>
            <a:schemeClr val="tx1"/>
          </a:solidFill>
          <a:latin typeface="Calibri" pitchFamily="34" charset="0"/>
          <a:cs typeface="Arial" charset="0"/>
        </a:defRPr>
      </a:lvl4pPr>
      <a:lvl5pPr algn="ctr" rtl="0" eaLnBrk="0" fontAlgn="base" hangingPunct="0">
        <a:spcBef>
          <a:spcPct val="0"/>
        </a:spcBef>
        <a:spcAft>
          <a:spcPct val="0"/>
        </a:spcAft>
        <a:defRPr sz="4400">
          <a:solidFill>
            <a:schemeClr val="tx1"/>
          </a:solidFill>
          <a:latin typeface="Calibri" pitchFamily="34" charset="0"/>
          <a:cs typeface="Arial" charset="0"/>
        </a:defRPr>
      </a:lvl5pPr>
      <a:lvl6pPr marL="457200" algn="ctr" rtl="0" fontAlgn="base">
        <a:spcBef>
          <a:spcPct val="0"/>
        </a:spcBef>
        <a:spcAft>
          <a:spcPct val="0"/>
        </a:spcAft>
        <a:defRPr sz="4400">
          <a:solidFill>
            <a:schemeClr val="tx1"/>
          </a:solidFill>
          <a:latin typeface="Calibri" pitchFamily="34" charset="0"/>
          <a:cs typeface="Arial" charset="0"/>
        </a:defRPr>
      </a:lvl6pPr>
      <a:lvl7pPr marL="914400" algn="ctr" rtl="0" fontAlgn="base">
        <a:spcBef>
          <a:spcPct val="0"/>
        </a:spcBef>
        <a:spcAft>
          <a:spcPct val="0"/>
        </a:spcAft>
        <a:defRPr sz="4400">
          <a:solidFill>
            <a:schemeClr val="tx1"/>
          </a:solidFill>
          <a:latin typeface="Calibri" pitchFamily="34" charset="0"/>
          <a:cs typeface="Arial" charset="0"/>
        </a:defRPr>
      </a:lvl7pPr>
      <a:lvl8pPr marL="1371600" algn="ctr" rtl="0" fontAlgn="base">
        <a:spcBef>
          <a:spcPct val="0"/>
        </a:spcBef>
        <a:spcAft>
          <a:spcPct val="0"/>
        </a:spcAft>
        <a:defRPr sz="4400">
          <a:solidFill>
            <a:schemeClr val="tx1"/>
          </a:solidFill>
          <a:latin typeface="Calibri" pitchFamily="34" charset="0"/>
          <a:cs typeface="Arial" charset="0"/>
        </a:defRPr>
      </a:lvl8pPr>
      <a:lvl9pPr marL="1828800" algn="ctr" rtl="0" fontAlgn="base">
        <a:spcBef>
          <a:spcPct val="0"/>
        </a:spcBef>
        <a:spcAft>
          <a:spcPct val="0"/>
        </a:spcAft>
        <a:defRPr sz="4400">
          <a:solidFill>
            <a:schemeClr val="tx1"/>
          </a:solidFill>
          <a:latin typeface="Calibri" pitchFamily="34" charset="0"/>
          <a:cs typeface="Arial"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cs typeface="+mn-cs"/>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cs typeface="+mn-cs"/>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cs typeface="+mn-cs"/>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cs typeface="+mn-cs"/>
        </a:defRPr>
      </a:lvl5pPr>
      <a:lvl6pPr marL="2514600" indent="-228600" algn="l" rtl="0" fontAlgn="base">
        <a:spcBef>
          <a:spcPct val="20000"/>
        </a:spcBef>
        <a:spcAft>
          <a:spcPct val="0"/>
        </a:spcAft>
        <a:buFont typeface="Arial" charset="0"/>
        <a:buChar char="»"/>
        <a:defRPr sz="2000">
          <a:solidFill>
            <a:schemeClr val="tx1"/>
          </a:solidFill>
          <a:latin typeface="+mn-lt"/>
          <a:cs typeface="+mn-cs"/>
        </a:defRPr>
      </a:lvl6pPr>
      <a:lvl7pPr marL="2971800" indent="-228600" algn="l" rtl="0" fontAlgn="base">
        <a:spcBef>
          <a:spcPct val="20000"/>
        </a:spcBef>
        <a:spcAft>
          <a:spcPct val="0"/>
        </a:spcAft>
        <a:buFont typeface="Arial" charset="0"/>
        <a:buChar char="»"/>
        <a:defRPr sz="2000">
          <a:solidFill>
            <a:schemeClr val="tx1"/>
          </a:solidFill>
          <a:latin typeface="+mn-lt"/>
          <a:cs typeface="+mn-cs"/>
        </a:defRPr>
      </a:lvl7pPr>
      <a:lvl8pPr marL="3429000" indent="-228600" algn="l" rtl="0" fontAlgn="base">
        <a:spcBef>
          <a:spcPct val="20000"/>
        </a:spcBef>
        <a:spcAft>
          <a:spcPct val="0"/>
        </a:spcAft>
        <a:buFont typeface="Arial" charset="0"/>
        <a:buChar char="»"/>
        <a:defRPr sz="2000">
          <a:solidFill>
            <a:schemeClr val="tx1"/>
          </a:solidFill>
          <a:latin typeface="+mn-lt"/>
          <a:cs typeface="+mn-cs"/>
        </a:defRPr>
      </a:lvl8pPr>
      <a:lvl9pPr marL="3886200" indent="-228600" algn="l" rtl="0" fontAlgn="base">
        <a:spcBef>
          <a:spcPct val="20000"/>
        </a:spcBef>
        <a:spcAft>
          <a:spcPct val="0"/>
        </a:spcAft>
        <a:buFont typeface="Arial"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362" name="Picture 8" descr="greenline.jpg"/>
          <p:cNvPicPr>
            <a:picLocks noChangeAspect="1"/>
          </p:cNvPicPr>
          <p:nvPr userDrawn="1"/>
        </p:nvPicPr>
        <p:blipFill>
          <a:blip r:embed="rId13"/>
          <a:srcRect/>
          <a:stretch>
            <a:fillRect/>
          </a:stretch>
        </p:blipFill>
        <p:spPr bwMode="auto">
          <a:xfrm>
            <a:off x="0" y="6770688"/>
            <a:ext cx="9144000" cy="85725"/>
          </a:xfrm>
          <a:prstGeom prst="rect">
            <a:avLst/>
          </a:prstGeom>
          <a:noFill/>
          <a:ln w="9525">
            <a:noFill/>
            <a:miter lim="800000"/>
            <a:headEnd/>
            <a:tailEnd/>
          </a:ln>
        </p:spPr>
      </p:pic>
      <p:pic>
        <p:nvPicPr>
          <p:cNvPr id="15363" name="Picture 9" descr="greenline.jpg"/>
          <p:cNvPicPr>
            <a:picLocks noChangeAspect="1"/>
          </p:cNvPicPr>
          <p:nvPr userDrawn="1"/>
        </p:nvPicPr>
        <p:blipFill>
          <a:blip r:embed="rId13"/>
          <a:srcRect/>
          <a:stretch>
            <a:fillRect/>
          </a:stretch>
        </p:blipFill>
        <p:spPr bwMode="auto">
          <a:xfrm>
            <a:off x="0" y="0"/>
            <a:ext cx="9144000" cy="85725"/>
          </a:xfrm>
          <a:prstGeom prst="rect">
            <a:avLst/>
          </a:prstGeom>
          <a:noFill/>
          <a:ln w="9525">
            <a:noFill/>
            <a:miter lim="800000"/>
            <a:headEnd/>
            <a:tailEnd/>
          </a:ln>
        </p:spPr>
      </p:pic>
      <p:pic>
        <p:nvPicPr>
          <p:cNvPr id="15364" name="Picture 9" descr="IBM_black.png"/>
          <p:cNvPicPr>
            <a:picLocks noChangeAspect="1"/>
          </p:cNvPicPr>
          <p:nvPr userDrawn="1"/>
        </p:nvPicPr>
        <p:blipFill>
          <a:blip r:embed="rId14"/>
          <a:srcRect/>
          <a:stretch>
            <a:fillRect/>
          </a:stretch>
        </p:blipFill>
        <p:spPr bwMode="auto">
          <a:xfrm>
            <a:off x="8572500" y="5214938"/>
            <a:ext cx="485775" cy="1466850"/>
          </a:xfrm>
          <a:prstGeom prst="rect">
            <a:avLst/>
          </a:prstGeom>
          <a:noFill/>
          <a:ln w="9525">
            <a:noFill/>
            <a:miter lim="800000"/>
            <a:headEnd/>
            <a:tailEnd/>
          </a:ln>
        </p:spPr>
      </p:pic>
      <p:sp>
        <p:nvSpPr>
          <p:cNvPr id="15365"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ZA" smtClean="0"/>
          </a:p>
        </p:txBody>
      </p:sp>
      <p:sp>
        <p:nvSpPr>
          <p:cNvPr id="15366"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smtClean="0"/>
          </a:p>
        </p:txBody>
      </p:sp>
      <p:sp>
        <p:nvSpPr>
          <p:cNvPr id="10"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i="0">
                <a:solidFill>
                  <a:schemeClr val="tx1"/>
                </a:solidFill>
                <a:latin typeface="+mn-lt"/>
                <a:cs typeface="+mn-cs"/>
              </a:defRPr>
            </a:lvl1pPr>
          </a:lstStyle>
          <a:p>
            <a:pPr>
              <a:defRPr/>
            </a:pPr>
            <a:fld id="{85C01F78-DE45-4CF9-9340-DD9BA1C5E79C}" type="datetime1">
              <a:rPr lang="en-US"/>
              <a:pPr>
                <a:defRPr/>
              </a:pPr>
              <a:t>10/6/2010</a:t>
            </a:fld>
            <a:endParaRPr lang="en-ZA" dirty="0"/>
          </a:p>
        </p:txBody>
      </p:sp>
      <p:sp>
        <p:nvSpPr>
          <p:cNvPr id="11"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i="0">
                <a:solidFill>
                  <a:schemeClr val="tx1"/>
                </a:solidFill>
                <a:latin typeface="+mn-lt"/>
                <a:cs typeface="+mn-cs"/>
              </a:defRPr>
            </a:lvl1pPr>
          </a:lstStyle>
          <a:p>
            <a:pPr>
              <a:defRPr/>
            </a:pPr>
            <a:endParaRPr lang="en-ZA"/>
          </a:p>
        </p:txBody>
      </p:sp>
      <p:sp>
        <p:nvSpPr>
          <p:cNvPr id="12" name="Slide Number Placeholder 5"/>
          <p:cNvSpPr>
            <a:spLocks noGrp="1"/>
          </p:cNvSpPr>
          <p:nvPr>
            <p:ph type="sldNum" sz="quarter" idx="4"/>
          </p:nvPr>
        </p:nvSpPr>
        <p:spPr>
          <a:xfrm>
            <a:off x="6553200" y="6356350"/>
            <a:ext cx="1947863" cy="365125"/>
          </a:xfrm>
          <a:prstGeom prst="rect">
            <a:avLst/>
          </a:prstGeom>
        </p:spPr>
        <p:txBody>
          <a:bodyPr vert="horz" lIns="91440" tIns="45720" rIns="91440" bIns="45720" rtlCol="0" anchor="ctr"/>
          <a:lstStyle>
            <a:lvl1pPr algn="r" fontAlgn="auto">
              <a:spcBef>
                <a:spcPts val="0"/>
              </a:spcBef>
              <a:spcAft>
                <a:spcPts val="0"/>
              </a:spcAft>
              <a:defRPr sz="1200" i="0">
                <a:solidFill>
                  <a:schemeClr val="tx1"/>
                </a:solidFill>
                <a:latin typeface="+mn-lt"/>
                <a:cs typeface="+mn-cs"/>
              </a:defRPr>
            </a:lvl1pPr>
          </a:lstStyle>
          <a:p>
            <a:pPr>
              <a:defRPr/>
            </a:pPr>
            <a:fld id="{2851F1F0-5C06-4C20-937A-3D60B7B22198}" type="slidenum">
              <a:rPr lang="en-ZA"/>
              <a:pPr>
                <a:defRPr/>
              </a:pPr>
              <a:t>‹#›</a:t>
            </a:fld>
            <a:endParaRPr lang="en-ZA"/>
          </a:p>
        </p:txBody>
      </p:sp>
    </p:spTree>
  </p:cSld>
  <p:clrMap bg1="lt1" tx1="dk1" bg2="lt2" tx2="dk2" accent1="accent1" accent2="accent2" accent3="accent3" accent4="accent4" accent5="accent5" accent6="accent6" hlink="hlink" folHlink="folHlink"/>
  <p:sldLayoutIdLst>
    <p:sldLayoutId id="2147483711" r:id="rId1"/>
    <p:sldLayoutId id="2147483710" r:id="rId2"/>
    <p:sldLayoutId id="2147483709" r:id="rId3"/>
    <p:sldLayoutId id="2147483708" r:id="rId4"/>
    <p:sldLayoutId id="2147483707" r:id="rId5"/>
    <p:sldLayoutId id="2147483706" r:id="rId6"/>
    <p:sldLayoutId id="2147483705" r:id="rId7"/>
    <p:sldLayoutId id="2147483704" r:id="rId8"/>
    <p:sldLayoutId id="2147483703" r:id="rId9"/>
    <p:sldLayoutId id="2147483702" r:id="rId10"/>
    <p:sldLayoutId id="2147483701" r:id="rId11"/>
  </p:sldLayoutIdLst>
  <p:hf hdr="0" ft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slideLayout" Target="../slideLayouts/slideLayout20.xml"/><Relationship Id="rId7" Type="http://schemas.openxmlformats.org/officeDocument/2006/relationships/oleObject" Target="../embeddings/oleObject6.bin"/><Relationship Id="rId2" Type="http://schemas.openxmlformats.org/officeDocument/2006/relationships/tags" Target="../tags/tag1.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image" Target="../media/image56.png"/><Relationship Id="rId4" Type="http://schemas.openxmlformats.org/officeDocument/2006/relationships/notesSlide" Target="../notesSlides/notesSlide10.xml"/><Relationship Id="rId9" Type="http://schemas.openxmlformats.org/officeDocument/2006/relationships/oleObject" Target="../embeddings/oleObject8.bin"/></Relationships>
</file>

<file path=ppt/slides/_rels/slide11.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notesSlide" Target="../notesSlides/notesSlide11.xml"/><Relationship Id="rId7" Type="http://schemas.openxmlformats.org/officeDocument/2006/relationships/image" Target="../media/image60.png"/><Relationship Id="rId2" Type="http://schemas.openxmlformats.org/officeDocument/2006/relationships/slideLayout" Target="../slideLayouts/slideLayout20.xml"/><Relationship Id="rId1" Type="http://schemas.openxmlformats.org/officeDocument/2006/relationships/tags" Target="../tags/tag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12.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18" Type="http://schemas.openxmlformats.org/officeDocument/2006/relationships/image" Target="../media/image42.png"/><Relationship Id="rId26" Type="http://schemas.openxmlformats.org/officeDocument/2006/relationships/image" Target="../media/image49.png"/><Relationship Id="rId3" Type="http://schemas.openxmlformats.org/officeDocument/2006/relationships/notesSlide" Target="../notesSlides/notesSlide12.xml"/><Relationship Id="rId21" Type="http://schemas.openxmlformats.org/officeDocument/2006/relationships/image" Target="../media/image45.png"/><Relationship Id="rId34" Type="http://schemas.openxmlformats.org/officeDocument/2006/relationships/oleObject" Target="../embeddings/oleObject12.bin"/><Relationship Id="rId7" Type="http://schemas.openxmlformats.org/officeDocument/2006/relationships/image" Target="../media/image65.png"/><Relationship Id="rId12" Type="http://schemas.openxmlformats.org/officeDocument/2006/relationships/image" Target="../media/image36.png"/><Relationship Id="rId17" Type="http://schemas.openxmlformats.org/officeDocument/2006/relationships/image" Target="../media/image41.jpeg"/><Relationship Id="rId25" Type="http://schemas.openxmlformats.org/officeDocument/2006/relationships/image" Target="../media/image48.png"/><Relationship Id="rId33" Type="http://schemas.openxmlformats.org/officeDocument/2006/relationships/image" Target="../media/image54.png"/><Relationship Id="rId2" Type="http://schemas.openxmlformats.org/officeDocument/2006/relationships/slideLayout" Target="../slideLayouts/slideLayout20.xml"/><Relationship Id="rId16" Type="http://schemas.openxmlformats.org/officeDocument/2006/relationships/image" Target="../media/image40.png"/><Relationship Id="rId20" Type="http://schemas.openxmlformats.org/officeDocument/2006/relationships/image" Target="../media/image44.png"/><Relationship Id="rId29" Type="http://schemas.openxmlformats.org/officeDocument/2006/relationships/image" Target="../media/image51.png"/><Relationship Id="rId1" Type="http://schemas.openxmlformats.org/officeDocument/2006/relationships/vmlDrawing" Target="../drawings/vmlDrawing3.vml"/><Relationship Id="rId6" Type="http://schemas.openxmlformats.org/officeDocument/2006/relationships/image" Target="../media/image64.png"/><Relationship Id="rId11" Type="http://schemas.openxmlformats.org/officeDocument/2006/relationships/image" Target="../media/image35.png"/><Relationship Id="rId24" Type="http://schemas.openxmlformats.org/officeDocument/2006/relationships/image" Target="../media/image47.png"/><Relationship Id="rId32" Type="http://schemas.openxmlformats.org/officeDocument/2006/relationships/oleObject" Target="../embeddings/oleObject11.bin"/><Relationship Id="rId5" Type="http://schemas.openxmlformats.org/officeDocument/2006/relationships/image" Target="../media/image63.png"/><Relationship Id="rId15" Type="http://schemas.openxmlformats.org/officeDocument/2006/relationships/image" Target="../media/image39.png"/><Relationship Id="rId23" Type="http://schemas.openxmlformats.org/officeDocument/2006/relationships/oleObject" Target="../embeddings/oleObject9.bin"/><Relationship Id="rId28" Type="http://schemas.openxmlformats.org/officeDocument/2006/relationships/oleObject" Target="../embeddings/oleObject10.bin"/><Relationship Id="rId10" Type="http://schemas.openxmlformats.org/officeDocument/2006/relationships/image" Target="../media/image34.png"/><Relationship Id="rId19" Type="http://schemas.openxmlformats.org/officeDocument/2006/relationships/image" Target="../media/image43.png"/><Relationship Id="rId31" Type="http://schemas.openxmlformats.org/officeDocument/2006/relationships/image" Target="../media/image53.png"/><Relationship Id="rId4" Type="http://schemas.openxmlformats.org/officeDocument/2006/relationships/image" Target="../media/image62.png"/><Relationship Id="rId9" Type="http://schemas.openxmlformats.org/officeDocument/2006/relationships/image" Target="../media/image33.png"/><Relationship Id="rId14" Type="http://schemas.openxmlformats.org/officeDocument/2006/relationships/image" Target="../media/image38.png"/><Relationship Id="rId22" Type="http://schemas.openxmlformats.org/officeDocument/2006/relationships/image" Target="../media/image46.png"/><Relationship Id="rId27" Type="http://schemas.openxmlformats.org/officeDocument/2006/relationships/image" Target="../media/image50.png"/><Relationship Id="rId30" Type="http://schemas.openxmlformats.org/officeDocument/2006/relationships/image" Target="../media/image52.png"/><Relationship Id="rId35" Type="http://schemas.openxmlformats.org/officeDocument/2006/relationships/image" Target="../media/image55.png"/></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5.bin"/><Relationship Id="rId13" Type="http://schemas.openxmlformats.org/officeDocument/2006/relationships/image" Target="../media/image65.png"/><Relationship Id="rId3" Type="http://schemas.openxmlformats.org/officeDocument/2006/relationships/slideLayout" Target="../slideLayouts/slideLayout20.xml"/><Relationship Id="rId7" Type="http://schemas.openxmlformats.org/officeDocument/2006/relationships/oleObject" Target="../embeddings/oleObject14.bin"/><Relationship Id="rId12" Type="http://schemas.openxmlformats.org/officeDocument/2006/relationships/image" Target="../media/image64.png"/><Relationship Id="rId2" Type="http://schemas.openxmlformats.org/officeDocument/2006/relationships/tags" Target="../tags/tag3.xml"/><Relationship Id="rId1" Type="http://schemas.openxmlformats.org/officeDocument/2006/relationships/vmlDrawing" Target="../drawings/vmlDrawing4.vml"/><Relationship Id="rId6" Type="http://schemas.openxmlformats.org/officeDocument/2006/relationships/oleObject" Target="../embeddings/oleObject13.bin"/><Relationship Id="rId11" Type="http://schemas.openxmlformats.org/officeDocument/2006/relationships/image" Target="../media/image63.png"/><Relationship Id="rId5" Type="http://schemas.openxmlformats.org/officeDocument/2006/relationships/image" Target="../media/image56.png"/><Relationship Id="rId10" Type="http://schemas.openxmlformats.org/officeDocument/2006/relationships/image" Target="../media/image62.png"/><Relationship Id="rId4" Type="http://schemas.openxmlformats.org/officeDocument/2006/relationships/notesSlide" Target="../notesSlides/notesSlide13.xml"/><Relationship Id="rId9" Type="http://schemas.openxmlformats.org/officeDocument/2006/relationships/oleObject" Target="../embeddings/oleObject16.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0.xml"/><Relationship Id="rId1" Type="http://schemas.openxmlformats.org/officeDocument/2006/relationships/tags" Target="../tags/tag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0.xml"/><Relationship Id="rId1" Type="http://schemas.openxmlformats.org/officeDocument/2006/relationships/tags" Target="../tags/tag5.xml"/><Relationship Id="rId4" Type="http://schemas.openxmlformats.org/officeDocument/2006/relationships/image" Target="../media/image66.png"/></Relationships>
</file>

<file path=ppt/slides/_rels/slide16.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18" Type="http://schemas.openxmlformats.org/officeDocument/2006/relationships/image" Target="../media/image42.png"/><Relationship Id="rId26" Type="http://schemas.openxmlformats.org/officeDocument/2006/relationships/image" Target="../media/image49.png"/><Relationship Id="rId3" Type="http://schemas.openxmlformats.org/officeDocument/2006/relationships/notesSlide" Target="../notesSlides/notesSlide16.xml"/><Relationship Id="rId21" Type="http://schemas.openxmlformats.org/officeDocument/2006/relationships/image" Target="../media/image45.png"/><Relationship Id="rId34" Type="http://schemas.openxmlformats.org/officeDocument/2006/relationships/oleObject" Target="../embeddings/oleObject20.bin"/><Relationship Id="rId7" Type="http://schemas.openxmlformats.org/officeDocument/2006/relationships/image" Target="../media/image65.png"/><Relationship Id="rId12" Type="http://schemas.openxmlformats.org/officeDocument/2006/relationships/image" Target="../media/image36.png"/><Relationship Id="rId17" Type="http://schemas.openxmlformats.org/officeDocument/2006/relationships/image" Target="../media/image41.jpeg"/><Relationship Id="rId25" Type="http://schemas.openxmlformats.org/officeDocument/2006/relationships/image" Target="../media/image48.png"/><Relationship Id="rId33" Type="http://schemas.openxmlformats.org/officeDocument/2006/relationships/image" Target="../media/image54.png"/><Relationship Id="rId2" Type="http://schemas.openxmlformats.org/officeDocument/2006/relationships/slideLayout" Target="../slideLayouts/slideLayout20.xml"/><Relationship Id="rId16" Type="http://schemas.openxmlformats.org/officeDocument/2006/relationships/image" Target="../media/image40.png"/><Relationship Id="rId20" Type="http://schemas.openxmlformats.org/officeDocument/2006/relationships/image" Target="../media/image44.png"/><Relationship Id="rId29" Type="http://schemas.openxmlformats.org/officeDocument/2006/relationships/image" Target="../media/image51.png"/><Relationship Id="rId1" Type="http://schemas.openxmlformats.org/officeDocument/2006/relationships/vmlDrawing" Target="../drawings/vmlDrawing5.vml"/><Relationship Id="rId6" Type="http://schemas.openxmlformats.org/officeDocument/2006/relationships/image" Target="../media/image64.png"/><Relationship Id="rId11" Type="http://schemas.openxmlformats.org/officeDocument/2006/relationships/image" Target="../media/image35.png"/><Relationship Id="rId24" Type="http://schemas.openxmlformats.org/officeDocument/2006/relationships/image" Target="../media/image47.png"/><Relationship Id="rId32" Type="http://schemas.openxmlformats.org/officeDocument/2006/relationships/oleObject" Target="../embeddings/oleObject19.bin"/><Relationship Id="rId5" Type="http://schemas.openxmlformats.org/officeDocument/2006/relationships/image" Target="../media/image63.png"/><Relationship Id="rId15" Type="http://schemas.openxmlformats.org/officeDocument/2006/relationships/image" Target="../media/image39.png"/><Relationship Id="rId23" Type="http://schemas.openxmlformats.org/officeDocument/2006/relationships/oleObject" Target="../embeddings/oleObject17.bin"/><Relationship Id="rId28" Type="http://schemas.openxmlformats.org/officeDocument/2006/relationships/oleObject" Target="../embeddings/oleObject18.bin"/><Relationship Id="rId36" Type="http://schemas.openxmlformats.org/officeDocument/2006/relationships/image" Target="../media/image67.png"/><Relationship Id="rId10" Type="http://schemas.openxmlformats.org/officeDocument/2006/relationships/image" Target="../media/image34.png"/><Relationship Id="rId19" Type="http://schemas.openxmlformats.org/officeDocument/2006/relationships/image" Target="../media/image43.png"/><Relationship Id="rId31" Type="http://schemas.openxmlformats.org/officeDocument/2006/relationships/image" Target="../media/image53.png"/><Relationship Id="rId4" Type="http://schemas.openxmlformats.org/officeDocument/2006/relationships/image" Target="../media/image62.png"/><Relationship Id="rId9" Type="http://schemas.openxmlformats.org/officeDocument/2006/relationships/image" Target="../media/image33.png"/><Relationship Id="rId14" Type="http://schemas.openxmlformats.org/officeDocument/2006/relationships/image" Target="../media/image38.png"/><Relationship Id="rId22" Type="http://schemas.openxmlformats.org/officeDocument/2006/relationships/image" Target="../media/image46.png"/><Relationship Id="rId27" Type="http://schemas.openxmlformats.org/officeDocument/2006/relationships/image" Target="../media/image50.png"/><Relationship Id="rId30" Type="http://schemas.openxmlformats.org/officeDocument/2006/relationships/image" Target="../media/image52.png"/><Relationship Id="rId35" Type="http://schemas.openxmlformats.org/officeDocument/2006/relationships/image" Target="../media/image55.png"/></Relationships>
</file>

<file path=ppt/slides/_rels/slide17.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8.png"/><Relationship Id="rId7" Type="http://schemas.openxmlformats.org/officeDocument/2006/relationships/hyperlink" Target="http://money.cnn.com/magazines/fortune/fortune500/2009/full_list/" TargetMode="External"/><Relationship Id="rId2" Type="http://schemas.openxmlformats.org/officeDocument/2006/relationships/notesSlide" Target="../notesSlides/notesSlide17.xml"/><Relationship Id="rId1" Type="http://schemas.openxmlformats.org/officeDocument/2006/relationships/slideLayout" Target="../slideLayouts/slideLayout20.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18.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73.png"/><Relationship Id="rId7" Type="http://schemas.openxmlformats.org/officeDocument/2006/relationships/image" Target="../media/image77.png"/><Relationship Id="rId2" Type="http://schemas.openxmlformats.org/officeDocument/2006/relationships/notesSlide" Target="../notesSlides/notesSlide18.xml"/><Relationship Id="rId1" Type="http://schemas.openxmlformats.org/officeDocument/2006/relationships/slideLayout" Target="../slideLayouts/slideLayout20.xml"/><Relationship Id="rId6" Type="http://schemas.openxmlformats.org/officeDocument/2006/relationships/image" Target="../media/image76.png"/><Relationship Id="rId11" Type="http://schemas.openxmlformats.org/officeDocument/2006/relationships/image" Target="../media/image81.png"/><Relationship Id="rId5" Type="http://schemas.openxmlformats.org/officeDocument/2006/relationships/image" Target="../media/image75.png"/><Relationship Id="rId10" Type="http://schemas.openxmlformats.org/officeDocument/2006/relationships/image" Target="../media/image80.png"/><Relationship Id="rId4" Type="http://schemas.openxmlformats.org/officeDocument/2006/relationships/image" Target="../media/image74.png"/><Relationship Id="rId9" Type="http://schemas.openxmlformats.org/officeDocument/2006/relationships/image" Target="../media/image79.png"/></Relationships>
</file>

<file path=ppt/slides/_rels/slide19.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73.png"/><Relationship Id="rId7" Type="http://schemas.openxmlformats.org/officeDocument/2006/relationships/image" Target="../media/image77.png"/><Relationship Id="rId2" Type="http://schemas.openxmlformats.org/officeDocument/2006/relationships/notesSlide" Target="../notesSlides/notesSlide19.xml"/><Relationship Id="rId1" Type="http://schemas.openxmlformats.org/officeDocument/2006/relationships/slideLayout" Target="../slideLayouts/slideLayout20.xml"/><Relationship Id="rId6" Type="http://schemas.openxmlformats.org/officeDocument/2006/relationships/image" Target="../media/image75.png"/><Relationship Id="rId11" Type="http://schemas.openxmlformats.org/officeDocument/2006/relationships/image" Target="../media/image85.png"/><Relationship Id="rId5" Type="http://schemas.openxmlformats.org/officeDocument/2006/relationships/image" Target="../media/image74.png"/><Relationship Id="rId10" Type="http://schemas.openxmlformats.org/officeDocument/2006/relationships/image" Target="../media/image84.png"/><Relationship Id="rId4" Type="http://schemas.openxmlformats.org/officeDocument/2006/relationships/image" Target="../media/image76.png"/><Relationship Id="rId9" Type="http://schemas.openxmlformats.org/officeDocument/2006/relationships/image" Target="../media/image8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0.xml"/><Relationship Id="rId1" Type="http://schemas.openxmlformats.org/officeDocument/2006/relationships/tags" Target="../tags/tag6.xml"/><Relationship Id="rId5" Type="http://schemas.openxmlformats.org/officeDocument/2006/relationships/image" Target="../media/image88.png"/><Relationship Id="rId4" Type="http://schemas.openxmlformats.org/officeDocument/2006/relationships/image" Target="../media/image87.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9.xml"/><Relationship Id="rId1" Type="http://schemas.openxmlformats.org/officeDocument/2006/relationships/tags" Target="../tags/tag7.xml"/><Relationship Id="rId4" Type="http://schemas.openxmlformats.org/officeDocument/2006/relationships/image" Target="../media/image89.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93.png"/><Relationship Id="rId2" Type="http://schemas.openxmlformats.org/officeDocument/2006/relationships/slideLayout" Target="../slideLayouts/slideLayout20.xml"/><Relationship Id="rId1" Type="http://schemas.openxmlformats.org/officeDocument/2006/relationships/tags" Target="../tags/tag8.xml"/><Relationship Id="rId6" Type="http://schemas.openxmlformats.org/officeDocument/2006/relationships/image" Target="../media/image92.jpeg"/><Relationship Id="rId5" Type="http://schemas.openxmlformats.org/officeDocument/2006/relationships/image" Target="../media/image91.jpeg"/><Relationship Id="rId4" Type="http://schemas.openxmlformats.org/officeDocument/2006/relationships/image" Target="../media/image90.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0.xml"/><Relationship Id="rId1" Type="http://schemas.openxmlformats.org/officeDocument/2006/relationships/tags" Target="../tags/tag9.xml"/><Relationship Id="rId6" Type="http://schemas.openxmlformats.org/officeDocument/2006/relationships/image" Target="../media/image96.png"/><Relationship Id="rId5" Type="http://schemas.openxmlformats.org/officeDocument/2006/relationships/image" Target="../media/image95.jpeg"/><Relationship Id="rId4" Type="http://schemas.openxmlformats.org/officeDocument/2006/relationships/image" Target="../media/image94.jpe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20.xml"/><Relationship Id="rId6" Type="http://schemas.openxmlformats.org/officeDocument/2006/relationships/image" Target="../media/image2.png"/><Relationship Id="rId5" Type="http://schemas.openxmlformats.org/officeDocument/2006/relationships/image" Target="../media/image5.jpeg"/><Relationship Id="rId4" Type="http://schemas.openxmlformats.org/officeDocument/2006/relationships/image" Target="../media/image4.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102.png"/><Relationship Id="rId13" Type="http://schemas.openxmlformats.org/officeDocument/2006/relationships/image" Target="../media/image107.png"/><Relationship Id="rId18" Type="http://schemas.openxmlformats.org/officeDocument/2006/relationships/image" Target="../media/image112.png"/><Relationship Id="rId26" Type="http://schemas.openxmlformats.org/officeDocument/2006/relationships/image" Target="../media/image120.png"/><Relationship Id="rId3" Type="http://schemas.openxmlformats.org/officeDocument/2006/relationships/image" Target="../media/image97.png"/><Relationship Id="rId21" Type="http://schemas.openxmlformats.org/officeDocument/2006/relationships/image" Target="../media/image115.png"/><Relationship Id="rId7" Type="http://schemas.openxmlformats.org/officeDocument/2006/relationships/image" Target="../media/image101.png"/><Relationship Id="rId12" Type="http://schemas.openxmlformats.org/officeDocument/2006/relationships/image" Target="../media/image106.png"/><Relationship Id="rId17" Type="http://schemas.openxmlformats.org/officeDocument/2006/relationships/image" Target="../media/image111.png"/><Relationship Id="rId25" Type="http://schemas.openxmlformats.org/officeDocument/2006/relationships/image" Target="../media/image119.png"/><Relationship Id="rId2" Type="http://schemas.openxmlformats.org/officeDocument/2006/relationships/notesSlide" Target="../notesSlides/notesSlide27.xml"/><Relationship Id="rId16" Type="http://schemas.openxmlformats.org/officeDocument/2006/relationships/image" Target="../media/image110.png"/><Relationship Id="rId20" Type="http://schemas.openxmlformats.org/officeDocument/2006/relationships/image" Target="../media/image114.png"/><Relationship Id="rId29" Type="http://schemas.openxmlformats.org/officeDocument/2006/relationships/image" Target="../media/image123.png"/><Relationship Id="rId1" Type="http://schemas.openxmlformats.org/officeDocument/2006/relationships/slideLayout" Target="../slideLayouts/slideLayout12.xml"/><Relationship Id="rId6" Type="http://schemas.openxmlformats.org/officeDocument/2006/relationships/image" Target="../media/image100.png"/><Relationship Id="rId11" Type="http://schemas.openxmlformats.org/officeDocument/2006/relationships/image" Target="../media/image105.png"/><Relationship Id="rId24" Type="http://schemas.openxmlformats.org/officeDocument/2006/relationships/image" Target="../media/image118.png"/><Relationship Id="rId5" Type="http://schemas.openxmlformats.org/officeDocument/2006/relationships/image" Target="../media/image99.png"/><Relationship Id="rId15" Type="http://schemas.openxmlformats.org/officeDocument/2006/relationships/image" Target="../media/image109.png"/><Relationship Id="rId23" Type="http://schemas.openxmlformats.org/officeDocument/2006/relationships/image" Target="../media/image117.png"/><Relationship Id="rId28" Type="http://schemas.openxmlformats.org/officeDocument/2006/relationships/image" Target="../media/image122.png"/><Relationship Id="rId10" Type="http://schemas.openxmlformats.org/officeDocument/2006/relationships/image" Target="../media/image104.png"/><Relationship Id="rId19" Type="http://schemas.openxmlformats.org/officeDocument/2006/relationships/image" Target="../media/image113.png"/><Relationship Id="rId31" Type="http://schemas.openxmlformats.org/officeDocument/2006/relationships/image" Target="../media/image125.png"/><Relationship Id="rId4" Type="http://schemas.openxmlformats.org/officeDocument/2006/relationships/image" Target="../media/image98.png"/><Relationship Id="rId9" Type="http://schemas.openxmlformats.org/officeDocument/2006/relationships/image" Target="../media/image103.png"/><Relationship Id="rId14" Type="http://schemas.openxmlformats.org/officeDocument/2006/relationships/image" Target="../media/image108.png"/><Relationship Id="rId22" Type="http://schemas.openxmlformats.org/officeDocument/2006/relationships/image" Target="../media/image116.png"/><Relationship Id="rId27" Type="http://schemas.openxmlformats.org/officeDocument/2006/relationships/image" Target="../media/image121.png"/><Relationship Id="rId30" Type="http://schemas.openxmlformats.org/officeDocument/2006/relationships/image" Target="../media/image124.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26.png"/><Relationship Id="rId7" Type="http://schemas.openxmlformats.org/officeDocument/2006/relationships/image" Target="../media/image130.png"/><Relationship Id="rId2" Type="http://schemas.openxmlformats.org/officeDocument/2006/relationships/notesSlide" Target="../notesSlides/notesSlide29.xml"/><Relationship Id="rId1" Type="http://schemas.openxmlformats.org/officeDocument/2006/relationships/slideLayout" Target="../slideLayouts/slideLayout20.xml"/><Relationship Id="rId6" Type="http://schemas.openxmlformats.org/officeDocument/2006/relationships/image" Target="../media/image129.png"/><Relationship Id="rId5" Type="http://schemas.openxmlformats.org/officeDocument/2006/relationships/image" Target="../media/image128.png"/><Relationship Id="rId4" Type="http://schemas.openxmlformats.org/officeDocument/2006/relationships/image" Target="../media/image127.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0.xml"/><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8" Type="http://schemas.openxmlformats.org/officeDocument/2006/relationships/image" Target="../media/image135.png"/><Relationship Id="rId3" Type="http://schemas.openxmlformats.org/officeDocument/2006/relationships/image" Target="../media/image131.png"/><Relationship Id="rId7" Type="http://schemas.openxmlformats.org/officeDocument/2006/relationships/image" Target="../media/image84.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134.png"/><Relationship Id="rId5" Type="http://schemas.openxmlformats.org/officeDocument/2006/relationships/image" Target="../media/image133.png"/><Relationship Id="rId4" Type="http://schemas.openxmlformats.org/officeDocument/2006/relationships/image" Target="../media/image132.png"/></Relationships>
</file>

<file path=ppt/slides/_rels/slide31.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137.png"/></Relationships>
</file>

<file path=ppt/slides/_rels/slide32.xml.rels><?xml version="1.0" encoding="UTF-8" standalone="yes"?>
<Relationships xmlns="http://schemas.openxmlformats.org/package/2006/relationships"><Relationship Id="rId8" Type="http://schemas.openxmlformats.org/officeDocument/2006/relationships/image" Target="../media/image141.png"/><Relationship Id="rId3" Type="http://schemas.openxmlformats.org/officeDocument/2006/relationships/image" Target="../media/image131.png"/><Relationship Id="rId7" Type="http://schemas.openxmlformats.org/officeDocument/2006/relationships/image" Target="../media/image140.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139.png"/><Relationship Id="rId5" Type="http://schemas.openxmlformats.org/officeDocument/2006/relationships/image" Target="../media/image138.png"/><Relationship Id="rId10" Type="http://schemas.openxmlformats.org/officeDocument/2006/relationships/image" Target="../media/image143.png"/><Relationship Id="rId4" Type="http://schemas.openxmlformats.org/officeDocument/2006/relationships/image" Target="../media/image132.png"/><Relationship Id="rId9" Type="http://schemas.openxmlformats.org/officeDocument/2006/relationships/image" Target="../media/image142.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0.xml"/><Relationship Id="rId5" Type="http://schemas.openxmlformats.org/officeDocument/2006/relationships/hyperlink" Target="http://www.aiim.org/Edoc/ArticleView.aspx?ID=33445" TargetMode="External"/><Relationship Id="rId4" Type="http://schemas.openxmlformats.org/officeDocument/2006/relationships/hyperlink" Target="http://accenture.tekgroup.com/article_display.cfm?article_id=4484"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0.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9.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jpeg"/><Relationship Id="rId18" Type="http://schemas.openxmlformats.org/officeDocument/2006/relationships/image" Target="../media/image46.png"/><Relationship Id="rId26" Type="http://schemas.openxmlformats.org/officeDocument/2006/relationships/image" Target="../media/image52.png"/><Relationship Id="rId3" Type="http://schemas.openxmlformats.org/officeDocument/2006/relationships/notesSlide" Target="../notesSlides/notesSlide9.xml"/><Relationship Id="rId21" Type="http://schemas.openxmlformats.org/officeDocument/2006/relationships/image" Target="../media/image48.png"/><Relationship Id="rId7" Type="http://schemas.openxmlformats.org/officeDocument/2006/relationships/image" Target="../media/image35.png"/><Relationship Id="rId12" Type="http://schemas.openxmlformats.org/officeDocument/2006/relationships/image" Target="../media/image40.png"/><Relationship Id="rId17" Type="http://schemas.openxmlformats.org/officeDocument/2006/relationships/image" Target="../media/image45.png"/><Relationship Id="rId25" Type="http://schemas.openxmlformats.org/officeDocument/2006/relationships/image" Target="../media/image51.png"/><Relationship Id="rId2" Type="http://schemas.openxmlformats.org/officeDocument/2006/relationships/slideLayout" Target="../slideLayouts/slideLayout20.xml"/><Relationship Id="rId16" Type="http://schemas.openxmlformats.org/officeDocument/2006/relationships/image" Target="../media/image44.png"/><Relationship Id="rId20" Type="http://schemas.openxmlformats.org/officeDocument/2006/relationships/image" Target="../media/image47.png"/><Relationship Id="rId29" Type="http://schemas.openxmlformats.org/officeDocument/2006/relationships/image" Target="../media/image54.png"/><Relationship Id="rId1" Type="http://schemas.openxmlformats.org/officeDocument/2006/relationships/vmlDrawing" Target="../drawings/vmlDrawing1.vml"/><Relationship Id="rId6" Type="http://schemas.openxmlformats.org/officeDocument/2006/relationships/image" Target="../media/image34.png"/><Relationship Id="rId11" Type="http://schemas.openxmlformats.org/officeDocument/2006/relationships/image" Target="../media/image39.png"/><Relationship Id="rId24" Type="http://schemas.openxmlformats.org/officeDocument/2006/relationships/oleObject" Target="../embeddings/oleObject2.bin"/><Relationship Id="rId5" Type="http://schemas.openxmlformats.org/officeDocument/2006/relationships/image" Target="../media/image33.png"/><Relationship Id="rId15" Type="http://schemas.openxmlformats.org/officeDocument/2006/relationships/image" Target="../media/image43.png"/><Relationship Id="rId23" Type="http://schemas.openxmlformats.org/officeDocument/2006/relationships/image" Target="../media/image50.png"/><Relationship Id="rId28" Type="http://schemas.openxmlformats.org/officeDocument/2006/relationships/oleObject" Target="../embeddings/oleObject3.bin"/><Relationship Id="rId10" Type="http://schemas.openxmlformats.org/officeDocument/2006/relationships/image" Target="../media/image38.png"/><Relationship Id="rId19" Type="http://schemas.openxmlformats.org/officeDocument/2006/relationships/oleObject" Target="../embeddings/oleObject1.bin"/><Relationship Id="rId31" Type="http://schemas.openxmlformats.org/officeDocument/2006/relationships/image" Target="../media/image55.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 Id="rId22" Type="http://schemas.openxmlformats.org/officeDocument/2006/relationships/image" Target="../media/image49.png"/><Relationship Id="rId27" Type="http://schemas.openxmlformats.org/officeDocument/2006/relationships/image" Target="../media/image53.png"/><Relationship Id="rId30"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pPr>
              <a:defRPr/>
            </a:pPr>
            <a:fld id="{327B3CDF-FB31-401D-B84D-0639B2AFDD75}" type="slidenum">
              <a:rPr lang="en-ZA"/>
              <a:pPr>
                <a:defRPr/>
              </a:pPr>
              <a:t>1</a:t>
            </a:fld>
            <a:endParaRPr lang="en-ZA"/>
          </a:p>
        </p:txBody>
      </p:sp>
      <p:pic>
        <p:nvPicPr>
          <p:cNvPr id="29698" name="Picture 3" descr="powerpoint_front.png"/>
          <p:cNvPicPr>
            <a:picLocks noChangeAspect="1"/>
          </p:cNvPicPr>
          <p:nvPr/>
        </p:nvPicPr>
        <p:blipFill>
          <a:blip r:embed="rId3"/>
          <a:srcRect/>
          <a:stretch>
            <a:fillRect/>
          </a:stretch>
        </p:blipFill>
        <p:spPr bwMode="auto">
          <a:xfrm>
            <a:off x="0" y="4763"/>
            <a:ext cx="9144000" cy="6848475"/>
          </a:xfrm>
          <a:prstGeom prst="rect">
            <a:avLst/>
          </a:prstGeom>
          <a:noFill/>
          <a:ln w="9525">
            <a:noFill/>
            <a:miter lim="800000"/>
            <a:headEnd/>
            <a:tailEnd/>
          </a:ln>
        </p:spPr>
      </p:pic>
      <p:sp>
        <p:nvSpPr>
          <p:cNvPr id="29699" name="Subtitle 2"/>
          <p:cNvSpPr>
            <a:spLocks noGrp="1"/>
          </p:cNvSpPr>
          <p:nvPr>
            <p:ph type="subTitle" idx="4294967295"/>
          </p:nvPr>
        </p:nvSpPr>
        <p:spPr>
          <a:xfrm>
            <a:off x="1308100" y="2085975"/>
            <a:ext cx="7162800" cy="1181100"/>
          </a:xfrm>
        </p:spPr>
        <p:txBody>
          <a:bodyPr/>
          <a:lstStyle/>
          <a:p>
            <a:pPr marL="0" indent="0" algn="ctr" eaLnBrk="1" hangingPunct="1">
              <a:buFont typeface="Arial" charset="0"/>
              <a:buNone/>
            </a:pPr>
            <a:r>
              <a:rPr lang="en-US" sz="3700" smtClean="0"/>
              <a:t>Customer Centricity:  How the MDM Journey Creates Business Success  </a:t>
            </a:r>
            <a:endParaRPr lang="en-ZA" sz="3700" smtClean="0"/>
          </a:p>
        </p:txBody>
      </p:sp>
      <p:pic>
        <p:nvPicPr>
          <p:cNvPr id="29700" name="Picture 7" descr="IOD.jpg"/>
          <p:cNvPicPr>
            <a:picLocks noChangeAspect="1"/>
          </p:cNvPicPr>
          <p:nvPr/>
        </p:nvPicPr>
        <p:blipFill>
          <a:blip r:embed="rId4"/>
          <a:srcRect/>
          <a:stretch>
            <a:fillRect/>
          </a:stretch>
        </p:blipFill>
        <p:spPr bwMode="auto">
          <a:xfrm>
            <a:off x="1714500" y="357188"/>
            <a:ext cx="4695825" cy="1162050"/>
          </a:xfrm>
          <a:prstGeom prst="rect">
            <a:avLst/>
          </a:prstGeom>
          <a:noFill/>
          <a:ln w="9525">
            <a:noFill/>
            <a:miter lim="800000"/>
            <a:headEnd/>
            <a:tailEnd/>
          </a:ln>
        </p:spPr>
      </p:pic>
      <p:pic>
        <p:nvPicPr>
          <p:cNvPr id="29701" name="Picture 8" descr="create.jpg"/>
          <p:cNvPicPr>
            <a:picLocks noChangeAspect="1"/>
          </p:cNvPicPr>
          <p:nvPr/>
        </p:nvPicPr>
        <p:blipFill>
          <a:blip r:embed="rId5"/>
          <a:srcRect/>
          <a:stretch>
            <a:fillRect/>
          </a:stretch>
        </p:blipFill>
        <p:spPr bwMode="auto">
          <a:xfrm>
            <a:off x="3500438" y="3786188"/>
            <a:ext cx="4752975" cy="371475"/>
          </a:xfrm>
          <a:prstGeom prst="rect">
            <a:avLst/>
          </a:prstGeom>
          <a:noFill/>
          <a:ln w="9525">
            <a:noFill/>
            <a:miter lim="800000"/>
            <a:headEnd/>
            <a:tailEnd/>
          </a:ln>
        </p:spPr>
      </p:pic>
      <p:pic>
        <p:nvPicPr>
          <p:cNvPr id="29702" name="Picture 9" descr="IBM_black.png"/>
          <p:cNvPicPr>
            <a:picLocks noChangeAspect="1"/>
          </p:cNvPicPr>
          <p:nvPr/>
        </p:nvPicPr>
        <p:blipFill>
          <a:blip r:embed="rId6"/>
          <a:srcRect/>
          <a:stretch>
            <a:fillRect/>
          </a:stretch>
        </p:blipFill>
        <p:spPr bwMode="auto">
          <a:xfrm>
            <a:off x="8429625" y="2714625"/>
            <a:ext cx="485775" cy="1466850"/>
          </a:xfrm>
          <a:prstGeom prst="rect">
            <a:avLst/>
          </a:prstGeom>
          <a:noFill/>
          <a:ln w="9525">
            <a:noFill/>
            <a:miter lim="800000"/>
            <a:headEnd/>
            <a:tailEnd/>
          </a:ln>
        </p:spPr>
      </p:pic>
      <p:sp>
        <p:nvSpPr>
          <p:cNvPr id="29703" name="Text Box 9"/>
          <p:cNvSpPr txBox="1">
            <a:spLocks noChangeArrowheads="1"/>
          </p:cNvSpPr>
          <p:nvPr/>
        </p:nvSpPr>
        <p:spPr bwMode="auto">
          <a:xfrm>
            <a:off x="368300" y="4227513"/>
            <a:ext cx="2749550" cy="1401762"/>
          </a:xfrm>
          <a:prstGeom prst="rect">
            <a:avLst/>
          </a:prstGeom>
          <a:noFill/>
          <a:ln w="9525" algn="ctr">
            <a:noFill/>
            <a:miter lim="800000"/>
            <a:headEnd/>
            <a:tailEnd/>
          </a:ln>
        </p:spPr>
        <p:txBody>
          <a:bodyPr/>
          <a:lstStyle/>
          <a:p>
            <a:pPr>
              <a:lnSpc>
                <a:spcPct val="80000"/>
              </a:lnSpc>
              <a:spcBef>
                <a:spcPct val="20000"/>
              </a:spcBef>
              <a:buFont typeface="Arial" charset="0"/>
              <a:buNone/>
            </a:pPr>
            <a:r>
              <a:rPr lang="en-US" sz="2000" b="1" i="0">
                <a:solidFill>
                  <a:schemeClr val="tx2"/>
                </a:solidFill>
                <a:latin typeface="Calibri" pitchFamily="34" charset="0"/>
              </a:rPr>
              <a:t>Anne Ratcliffe</a:t>
            </a:r>
          </a:p>
          <a:p>
            <a:pPr>
              <a:lnSpc>
                <a:spcPct val="80000"/>
              </a:lnSpc>
              <a:spcBef>
                <a:spcPct val="20000"/>
              </a:spcBef>
              <a:buFont typeface="Arial" charset="0"/>
              <a:buNone/>
            </a:pPr>
            <a:r>
              <a:rPr lang="en-US" i="0">
                <a:latin typeface="Calibri" pitchFamily="34" charset="0"/>
              </a:rPr>
              <a:t>WW InfoSphere MDM</a:t>
            </a:r>
            <a:br>
              <a:rPr lang="en-US" i="0">
                <a:latin typeface="Calibri" pitchFamily="34" charset="0"/>
              </a:rPr>
            </a:br>
            <a:r>
              <a:rPr lang="en-US" i="0">
                <a:latin typeface="Calibri" pitchFamily="34" charset="0"/>
              </a:rPr>
              <a:t>Sales Executive</a:t>
            </a:r>
          </a:p>
          <a:p>
            <a:pPr>
              <a:lnSpc>
                <a:spcPct val="80000"/>
              </a:lnSpc>
              <a:spcBef>
                <a:spcPct val="20000"/>
              </a:spcBef>
              <a:buFont typeface="Arial" charset="0"/>
              <a:buNone/>
            </a:pPr>
            <a:r>
              <a:rPr lang="en-US" i="0">
                <a:latin typeface="Calibri" pitchFamily="34" charset="0"/>
              </a:rPr>
              <a:t>Information Management</a:t>
            </a:r>
          </a:p>
          <a:p>
            <a:pPr>
              <a:lnSpc>
                <a:spcPct val="80000"/>
              </a:lnSpc>
              <a:spcBef>
                <a:spcPct val="20000"/>
              </a:spcBef>
              <a:buFont typeface="Arial" charset="0"/>
              <a:buNone/>
            </a:pPr>
            <a:r>
              <a:rPr lang="en-US" i="0">
                <a:latin typeface="Calibri" pitchFamily="34" charset="0"/>
              </a:rPr>
              <a:t>IBM Software Group</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Slide Number Placeholder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D4C42B21-54ED-4E84-975D-351706A48814}" type="slidenum">
              <a:rPr lang="en-ZA" sz="1200" i="0">
                <a:latin typeface="+mn-lt"/>
                <a:cs typeface="+mn-cs"/>
              </a:rPr>
              <a:pPr algn="r" fontAlgn="auto">
                <a:spcBef>
                  <a:spcPts val="0"/>
                </a:spcBef>
                <a:spcAft>
                  <a:spcPts val="0"/>
                </a:spcAft>
                <a:defRPr/>
              </a:pPr>
              <a:t>10</a:t>
            </a:fld>
            <a:endParaRPr lang="en-ZA" sz="1200" i="0">
              <a:latin typeface="+mn-lt"/>
              <a:cs typeface="+mn-cs"/>
            </a:endParaRPr>
          </a:p>
        </p:txBody>
      </p:sp>
      <p:sp>
        <p:nvSpPr>
          <p:cNvPr id="139323" name="Title 12"/>
          <p:cNvSpPr>
            <a:spLocks/>
          </p:cNvSpPr>
          <p:nvPr/>
        </p:nvSpPr>
        <p:spPr bwMode="auto">
          <a:xfrm>
            <a:off x="0" y="66675"/>
            <a:ext cx="9144000" cy="1463675"/>
          </a:xfrm>
          <a:prstGeom prst="rect">
            <a:avLst/>
          </a:prstGeom>
          <a:noFill/>
          <a:ln w="9525" algn="ctr">
            <a:noFill/>
            <a:miter lim="800000"/>
            <a:headEnd/>
            <a:tailEnd/>
          </a:ln>
        </p:spPr>
        <p:txBody>
          <a:bodyPr>
            <a:spAutoFit/>
          </a:bodyPr>
          <a:lstStyle/>
          <a:p>
            <a:pPr algn="ctr">
              <a:lnSpc>
                <a:spcPct val="90000"/>
              </a:lnSpc>
            </a:pPr>
            <a:r>
              <a:rPr lang="en-US" sz="4000" i="0">
                <a:latin typeface="Calibri" pitchFamily="34" charset="0"/>
              </a:rPr>
              <a:t>Non-Trusted Data</a:t>
            </a:r>
            <a:br>
              <a:rPr lang="en-US" sz="4000" i="0">
                <a:latin typeface="Calibri" pitchFamily="34" charset="0"/>
              </a:rPr>
            </a:br>
            <a:r>
              <a:rPr lang="en-US" sz="3000">
                <a:latin typeface="Calibri" pitchFamily="34" charset="0"/>
              </a:rPr>
              <a:t>Common Data in Disparate Systems Cause</a:t>
            </a:r>
            <a:br>
              <a:rPr lang="en-US" sz="3000">
                <a:latin typeface="Calibri" pitchFamily="34" charset="0"/>
              </a:rPr>
            </a:br>
            <a:r>
              <a:rPr lang="en-US" sz="3000">
                <a:latin typeface="Calibri" pitchFamily="34" charset="0"/>
              </a:rPr>
              <a:t>Data Quality Problems…</a:t>
            </a:r>
          </a:p>
        </p:txBody>
      </p:sp>
      <p:sp>
        <p:nvSpPr>
          <p:cNvPr id="568323" name="Text Box 3"/>
          <p:cNvSpPr txBox="1">
            <a:spLocks noChangeArrowheads="1"/>
          </p:cNvSpPr>
          <p:nvPr/>
        </p:nvSpPr>
        <p:spPr bwMode="auto">
          <a:xfrm>
            <a:off x="2600325" y="5256213"/>
            <a:ext cx="4119563" cy="1412875"/>
          </a:xfrm>
          <a:prstGeom prst="rect">
            <a:avLst/>
          </a:prstGeom>
          <a:noFill/>
          <a:ln w="9525" algn="ctr">
            <a:noFill/>
            <a:miter lim="800000"/>
            <a:headEnd/>
            <a:tailEnd/>
          </a:ln>
        </p:spPr>
        <p:txBody>
          <a:bodyPr>
            <a:spAutoFit/>
          </a:bodyPr>
          <a:lstStyle/>
          <a:p>
            <a:pPr marL="119063" indent="-119063">
              <a:lnSpc>
                <a:spcPct val="120000"/>
              </a:lnSpc>
              <a:buFontTx/>
              <a:buChar char="•"/>
            </a:pPr>
            <a:r>
              <a:rPr lang="en-US" i="0"/>
              <a:t>Are they the same person?</a:t>
            </a:r>
          </a:p>
          <a:p>
            <a:pPr marL="119063" indent="-119063">
              <a:lnSpc>
                <a:spcPct val="120000"/>
              </a:lnSpc>
              <a:buFontTx/>
              <a:buChar char="•"/>
            </a:pPr>
            <a:r>
              <a:rPr lang="en-US" i="0"/>
              <a:t>Are they related to other customers?</a:t>
            </a:r>
          </a:p>
          <a:p>
            <a:pPr marL="119063" indent="-119063">
              <a:lnSpc>
                <a:spcPct val="120000"/>
              </a:lnSpc>
              <a:buFontTx/>
              <a:buChar char="•"/>
            </a:pPr>
            <a:r>
              <a:rPr lang="en-US" i="0"/>
              <a:t>Is the customer also an agent</a:t>
            </a:r>
          </a:p>
          <a:p>
            <a:pPr marL="119063" indent="-119063">
              <a:lnSpc>
                <a:spcPct val="120000"/>
              </a:lnSpc>
              <a:buFontTx/>
              <a:buChar char="•"/>
            </a:pPr>
            <a:r>
              <a:rPr lang="en-US" i="0"/>
              <a:t>Which address is correct</a:t>
            </a:r>
          </a:p>
        </p:txBody>
      </p:sp>
      <p:grpSp>
        <p:nvGrpSpPr>
          <p:cNvPr id="2120" name="Group 72"/>
          <p:cNvGrpSpPr>
            <a:grpSpLocks/>
          </p:cNvGrpSpPr>
          <p:nvPr/>
        </p:nvGrpSpPr>
        <p:grpSpPr bwMode="auto">
          <a:xfrm>
            <a:off x="55563" y="1611313"/>
            <a:ext cx="2955925" cy="3578225"/>
            <a:chOff x="35" y="1015"/>
            <a:chExt cx="1862" cy="2254"/>
          </a:xfrm>
        </p:grpSpPr>
        <p:pic>
          <p:nvPicPr>
            <p:cNvPr id="139368" name="Picture 5" descr="base3"/>
            <p:cNvPicPr>
              <a:picLocks noChangeAspect="1" noChangeArrowheads="1"/>
            </p:cNvPicPr>
            <p:nvPr/>
          </p:nvPicPr>
          <p:blipFill>
            <a:blip r:embed="rId5"/>
            <a:srcRect/>
            <a:stretch>
              <a:fillRect/>
            </a:stretch>
          </p:blipFill>
          <p:spPr bwMode="auto">
            <a:xfrm>
              <a:off x="699" y="1583"/>
              <a:ext cx="1181" cy="260"/>
            </a:xfrm>
            <a:prstGeom prst="rect">
              <a:avLst/>
            </a:prstGeom>
            <a:noFill/>
            <a:ln w="9525">
              <a:noFill/>
              <a:miter lim="800000"/>
              <a:headEnd/>
              <a:tailEnd/>
            </a:ln>
          </p:spPr>
        </p:pic>
        <p:sp>
          <p:nvSpPr>
            <p:cNvPr id="139369" name="Rectangle 14"/>
            <p:cNvSpPr>
              <a:spLocks noChangeArrowheads="1"/>
            </p:cNvSpPr>
            <p:nvPr/>
          </p:nvSpPr>
          <p:spPr bwMode="auto">
            <a:xfrm>
              <a:off x="35" y="1629"/>
              <a:ext cx="507" cy="192"/>
            </a:xfrm>
            <a:prstGeom prst="rect">
              <a:avLst/>
            </a:prstGeom>
            <a:noFill/>
            <a:ln w="9525">
              <a:noFill/>
              <a:miter lim="800000"/>
              <a:headEnd/>
              <a:tailEnd/>
            </a:ln>
          </p:spPr>
          <p:txBody>
            <a:bodyPr>
              <a:spAutoFit/>
            </a:bodyPr>
            <a:lstStyle/>
            <a:p>
              <a:r>
                <a:rPr lang="en-US" sz="1400" b="1" i="0"/>
                <a:t>Name:</a:t>
              </a:r>
            </a:p>
          </p:txBody>
        </p:sp>
        <p:graphicFrame>
          <p:nvGraphicFramePr>
            <p:cNvPr id="139272" name="Object 7"/>
            <p:cNvGraphicFramePr>
              <a:graphicFrameLocks noChangeAspect="1"/>
            </p:cNvGraphicFramePr>
            <p:nvPr/>
          </p:nvGraphicFramePr>
          <p:xfrm>
            <a:off x="1094" y="1015"/>
            <a:ext cx="429" cy="432"/>
          </p:xfrm>
          <a:graphic>
            <a:graphicData uri="http://schemas.openxmlformats.org/presentationml/2006/ole">
              <p:oleObj spid="_x0000_s139272" name="Bitmap Image" r:id="rId6" imgW="581106" imgH="638264" progId="PBrush">
                <p:embed/>
              </p:oleObj>
            </a:graphicData>
          </a:graphic>
        </p:graphicFrame>
        <p:sp>
          <p:nvSpPr>
            <p:cNvPr id="139370" name="Rectangle 8"/>
            <p:cNvSpPr>
              <a:spLocks noChangeArrowheads="1"/>
            </p:cNvSpPr>
            <p:nvPr/>
          </p:nvSpPr>
          <p:spPr bwMode="auto">
            <a:xfrm>
              <a:off x="1087" y="1073"/>
              <a:ext cx="409" cy="135"/>
            </a:xfrm>
            <a:prstGeom prst="rect">
              <a:avLst/>
            </a:prstGeom>
            <a:noFill/>
            <a:ln w="9525">
              <a:noFill/>
              <a:miter lim="800000"/>
              <a:headEnd/>
              <a:tailEnd/>
            </a:ln>
          </p:spPr>
          <p:txBody>
            <a:bodyPr wrap="none">
              <a:spAutoFit/>
            </a:bodyPr>
            <a:lstStyle/>
            <a:p>
              <a:pPr algn="ctr" eaLnBrk="0" hangingPunct="0"/>
              <a:r>
                <a:rPr lang="en-US" altLang="ja-JP" sz="800" b="1" i="0">
                  <a:solidFill>
                    <a:schemeClr val="bg1"/>
                  </a:solidFill>
                  <a:ea typeface="MS PGothic" pitchFamily="34" charset="-128"/>
                </a:rPr>
                <a:t>System A</a:t>
              </a:r>
            </a:p>
          </p:txBody>
        </p:sp>
        <p:sp>
          <p:nvSpPr>
            <p:cNvPr id="139371" name="Rectangle 14"/>
            <p:cNvSpPr>
              <a:spLocks noChangeArrowheads="1"/>
            </p:cNvSpPr>
            <p:nvPr/>
          </p:nvSpPr>
          <p:spPr bwMode="auto">
            <a:xfrm>
              <a:off x="691" y="1620"/>
              <a:ext cx="1050" cy="192"/>
            </a:xfrm>
            <a:prstGeom prst="rect">
              <a:avLst/>
            </a:prstGeom>
            <a:noFill/>
            <a:ln w="9525">
              <a:noFill/>
              <a:miter lim="800000"/>
              <a:headEnd/>
              <a:tailEnd/>
            </a:ln>
          </p:spPr>
          <p:txBody>
            <a:bodyPr>
              <a:spAutoFit/>
            </a:bodyPr>
            <a:lstStyle/>
            <a:p>
              <a:r>
                <a:rPr lang="en-US" sz="1400" b="1" i="0">
                  <a:solidFill>
                    <a:srgbClr val="141C2E"/>
                  </a:solidFill>
                </a:rPr>
                <a:t>Nancy Smith</a:t>
              </a:r>
            </a:p>
          </p:txBody>
        </p:sp>
        <p:pic>
          <p:nvPicPr>
            <p:cNvPr id="139372" name="Picture 10" descr="base3"/>
            <p:cNvPicPr>
              <a:picLocks noChangeAspect="1" noChangeArrowheads="1"/>
            </p:cNvPicPr>
            <p:nvPr/>
          </p:nvPicPr>
          <p:blipFill>
            <a:blip r:embed="rId5"/>
            <a:srcRect/>
            <a:stretch>
              <a:fillRect/>
            </a:stretch>
          </p:blipFill>
          <p:spPr bwMode="auto">
            <a:xfrm>
              <a:off x="695" y="1875"/>
              <a:ext cx="1194" cy="236"/>
            </a:xfrm>
            <a:prstGeom prst="rect">
              <a:avLst/>
            </a:prstGeom>
            <a:noFill/>
            <a:ln w="9525">
              <a:noFill/>
              <a:miter lim="800000"/>
              <a:headEnd/>
              <a:tailEnd/>
            </a:ln>
          </p:spPr>
        </p:pic>
        <p:sp>
          <p:nvSpPr>
            <p:cNvPr id="139373" name="Rectangle 14"/>
            <p:cNvSpPr>
              <a:spLocks noChangeArrowheads="1"/>
            </p:cNvSpPr>
            <p:nvPr/>
          </p:nvSpPr>
          <p:spPr bwMode="auto">
            <a:xfrm>
              <a:off x="35" y="1907"/>
              <a:ext cx="574" cy="192"/>
            </a:xfrm>
            <a:prstGeom prst="rect">
              <a:avLst/>
            </a:prstGeom>
            <a:noFill/>
            <a:ln w="9525">
              <a:noFill/>
              <a:miter lim="800000"/>
              <a:headEnd/>
              <a:tailEnd/>
            </a:ln>
          </p:spPr>
          <p:txBody>
            <a:bodyPr>
              <a:spAutoFit/>
            </a:bodyPr>
            <a:lstStyle/>
            <a:p>
              <a:r>
                <a:rPr lang="en-US" sz="1400" b="1" i="0"/>
                <a:t>Gender:</a:t>
              </a:r>
            </a:p>
          </p:txBody>
        </p:sp>
        <p:sp>
          <p:nvSpPr>
            <p:cNvPr id="139374" name="Rectangle 14"/>
            <p:cNvSpPr>
              <a:spLocks noChangeArrowheads="1"/>
            </p:cNvSpPr>
            <p:nvPr/>
          </p:nvSpPr>
          <p:spPr bwMode="auto">
            <a:xfrm>
              <a:off x="682" y="1912"/>
              <a:ext cx="1050" cy="192"/>
            </a:xfrm>
            <a:prstGeom prst="rect">
              <a:avLst/>
            </a:prstGeom>
            <a:noFill/>
            <a:ln w="9525">
              <a:noFill/>
              <a:miter lim="800000"/>
              <a:headEnd/>
              <a:tailEnd/>
            </a:ln>
          </p:spPr>
          <p:txBody>
            <a:bodyPr>
              <a:spAutoFit/>
            </a:bodyPr>
            <a:lstStyle/>
            <a:p>
              <a:r>
                <a:rPr lang="en-US" sz="1400" b="1" i="0">
                  <a:solidFill>
                    <a:srgbClr val="141C2E"/>
                  </a:solidFill>
                </a:rPr>
                <a:t>Female</a:t>
              </a:r>
            </a:p>
          </p:txBody>
        </p:sp>
        <p:pic>
          <p:nvPicPr>
            <p:cNvPr id="139375" name="Picture 13" descr="base3"/>
            <p:cNvPicPr>
              <a:picLocks noChangeAspect="1" noChangeArrowheads="1"/>
            </p:cNvPicPr>
            <p:nvPr/>
          </p:nvPicPr>
          <p:blipFill>
            <a:blip r:embed="rId5"/>
            <a:srcRect/>
            <a:stretch>
              <a:fillRect/>
            </a:stretch>
          </p:blipFill>
          <p:spPr bwMode="auto">
            <a:xfrm>
              <a:off x="695" y="2162"/>
              <a:ext cx="1194" cy="236"/>
            </a:xfrm>
            <a:prstGeom prst="rect">
              <a:avLst/>
            </a:prstGeom>
            <a:noFill/>
            <a:ln w="9525">
              <a:noFill/>
              <a:miter lim="800000"/>
              <a:headEnd/>
              <a:tailEnd/>
            </a:ln>
          </p:spPr>
        </p:pic>
        <p:sp>
          <p:nvSpPr>
            <p:cNvPr id="139376" name="Rectangle 14"/>
            <p:cNvSpPr>
              <a:spLocks noChangeArrowheads="1"/>
            </p:cNvSpPr>
            <p:nvPr/>
          </p:nvSpPr>
          <p:spPr bwMode="auto">
            <a:xfrm>
              <a:off x="35" y="2194"/>
              <a:ext cx="705" cy="192"/>
            </a:xfrm>
            <a:prstGeom prst="rect">
              <a:avLst/>
            </a:prstGeom>
            <a:noFill/>
            <a:ln w="9525">
              <a:noFill/>
              <a:miter lim="800000"/>
              <a:headEnd/>
              <a:tailEnd/>
            </a:ln>
          </p:spPr>
          <p:txBody>
            <a:bodyPr>
              <a:spAutoFit/>
            </a:bodyPr>
            <a:lstStyle/>
            <a:p>
              <a:r>
                <a:rPr lang="en-US" sz="1400" b="1" i="0"/>
                <a:t>Birth Date:</a:t>
              </a:r>
            </a:p>
          </p:txBody>
        </p:sp>
        <p:sp>
          <p:nvSpPr>
            <p:cNvPr id="139377" name="Rectangle 14"/>
            <p:cNvSpPr>
              <a:spLocks noChangeArrowheads="1"/>
            </p:cNvSpPr>
            <p:nvPr/>
          </p:nvSpPr>
          <p:spPr bwMode="auto">
            <a:xfrm>
              <a:off x="682" y="2199"/>
              <a:ext cx="1050" cy="192"/>
            </a:xfrm>
            <a:prstGeom prst="rect">
              <a:avLst/>
            </a:prstGeom>
            <a:noFill/>
            <a:ln w="9525">
              <a:noFill/>
              <a:miter lim="800000"/>
              <a:headEnd/>
              <a:tailEnd/>
            </a:ln>
          </p:spPr>
          <p:txBody>
            <a:bodyPr>
              <a:spAutoFit/>
            </a:bodyPr>
            <a:lstStyle/>
            <a:p>
              <a:r>
                <a:rPr lang="en-US" sz="1400" b="1" i="0">
                  <a:solidFill>
                    <a:srgbClr val="141C2E"/>
                  </a:solidFill>
                </a:rPr>
                <a:t>1 Aug 1980</a:t>
              </a:r>
            </a:p>
          </p:txBody>
        </p:sp>
        <p:pic>
          <p:nvPicPr>
            <p:cNvPr id="139378" name="Picture 16" descr="base3"/>
            <p:cNvPicPr>
              <a:picLocks noChangeAspect="1" noChangeArrowheads="1"/>
            </p:cNvPicPr>
            <p:nvPr/>
          </p:nvPicPr>
          <p:blipFill>
            <a:blip r:embed="rId5"/>
            <a:srcRect/>
            <a:stretch>
              <a:fillRect/>
            </a:stretch>
          </p:blipFill>
          <p:spPr bwMode="auto">
            <a:xfrm>
              <a:off x="693" y="2748"/>
              <a:ext cx="1194" cy="236"/>
            </a:xfrm>
            <a:prstGeom prst="rect">
              <a:avLst/>
            </a:prstGeom>
            <a:noFill/>
            <a:ln w="9525">
              <a:noFill/>
              <a:miter lim="800000"/>
              <a:headEnd/>
              <a:tailEnd/>
            </a:ln>
          </p:spPr>
        </p:pic>
        <p:sp>
          <p:nvSpPr>
            <p:cNvPr id="139379" name="Rectangle 14"/>
            <p:cNvSpPr>
              <a:spLocks noChangeArrowheads="1"/>
            </p:cNvSpPr>
            <p:nvPr/>
          </p:nvSpPr>
          <p:spPr bwMode="auto">
            <a:xfrm>
              <a:off x="35" y="2780"/>
              <a:ext cx="287" cy="192"/>
            </a:xfrm>
            <a:prstGeom prst="rect">
              <a:avLst/>
            </a:prstGeom>
            <a:noFill/>
            <a:ln w="9525">
              <a:noFill/>
              <a:miter lim="800000"/>
              <a:headEnd/>
              <a:tailEnd/>
            </a:ln>
          </p:spPr>
          <p:txBody>
            <a:bodyPr>
              <a:spAutoFit/>
            </a:bodyPr>
            <a:lstStyle/>
            <a:p>
              <a:r>
                <a:rPr lang="en-US" sz="1400" b="1" i="0"/>
                <a:t>ID:</a:t>
              </a:r>
            </a:p>
          </p:txBody>
        </p:sp>
        <p:sp>
          <p:nvSpPr>
            <p:cNvPr id="139380" name="Rectangle 14"/>
            <p:cNvSpPr>
              <a:spLocks noChangeArrowheads="1"/>
            </p:cNvSpPr>
            <p:nvPr/>
          </p:nvSpPr>
          <p:spPr bwMode="auto">
            <a:xfrm>
              <a:off x="680" y="2785"/>
              <a:ext cx="1217" cy="192"/>
            </a:xfrm>
            <a:prstGeom prst="rect">
              <a:avLst/>
            </a:prstGeom>
            <a:noFill/>
            <a:ln w="9525">
              <a:noFill/>
              <a:miter lim="800000"/>
              <a:headEnd/>
              <a:tailEnd/>
            </a:ln>
          </p:spPr>
          <p:txBody>
            <a:bodyPr>
              <a:spAutoFit/>
            </a:bodyPr>
            <a:lstStyle/>
            <a:p>
              <a:r>
                <a:rPr lang="en-US" sz="1400" b="1" i="0">
                  <a:solidFill>
                    <a:srgbClr val="141C2E"/>
                  </a:solidFill>
                </a:rPr>
                <a:t>Passport: BA26355</a:t>
              </a:r>
            </a:p>
          </p:txBody>
        </p:sp>
        <p:pic>
          <p:nvPicPr>
            <p:cNvPr id="139381" name="Picture 19" descr="base3"/>
            <p:cNvPicPr>
              <a:picLocks noChangeAspect="1" noChangeArrowheads="1"/>
            </p:cNvPicPr>
            <p:nvPr/>
          </p:nvPicPr>
          <p:blipFill>
            <a:blip r:embed="rId5"/>
            <a:srcRect/>
            <a:stretch>
              <a:fillRect/>
            </a:stretch>
          </p:blipFill>
          <p:spPr bwMode="auto">
            <a:xfrm>
              <a:off x="691" y="3033"/>
              <a:ext cx="1194" cy="236"/>
            </a:xfrm>
            <a:prstGeom prst="rect">
              <a:avLst/>
            </a:prstGeom>
            <a:noFill/>
            <a:ln w="9525">
              <a:noFill/>
              <a:miter lim="800000"/>
              <a:headEnd/>
              <a:tailEnd/>
            </a:ln>
          </p:spPr>
        </p:pic>
        <p:sp>
          <p:nvSpPr>
            <p:cNvPr id="139382" name="Rectangle 14"/>
            <p:cNvSpPr>
              <a:spLocks noChangeArrowheads="1"/>
            </p:cNvSpPr>
            <p:nvPr/>
          </p:nvSpPr>
          <p:spPr bwMode="auto">
            <a:xfrm>
              <a:off x="35" y="3065"/>
              <a:ext cx="671" cy="192"/>
            </a:xfrm>
            <a:prstGeom prst="rect">
              <a:avLst/>
            </a:prstGeom>
            <a:noFill/>
            <a:ln w="9525">
              <a:noFill/>
              <a:miter lim="800000"/>
              <a:headEnd/>
              <a:tailEnd/>
            </a:ln>
          </p:spPr>
          <p:txBody>
            <a:bodyPr>
              <a:spAutoFit/>
            </a:bodyPr>
            <a:lstStyle/>
            <a:p>
              <a:r>
                <a:rPr lang="en-US" sz="1400" b="1" i="0"/>
                <a:t>Address:</a:t>
              </a:r>
            </a:p>
          </p:txBody>
        </p:sp>
        <p:sp>
          <p:nvSpPr>
            <p:cNvPr id="139383" name="Rectangle 14"/>
            <p:cNvSpPr>
              <a:spLocks noChangeArrowheads="1"/>
            </p:cNvSpPr>
            <p:nvPr/>
          </p:nvSpPr>
          <p:spPr bwMode="auto">
            <a:xfrm>
              <a:off x="678" y="3077"/>
              <a:ext cx="1217" cy="192"/>
            </a:xfrm>
            <a:prstGeom prst="rect">
              <a:avLst/>
            </a:prstGeom>
            <a:noFill/>
            <a:ln w="9525">
              <a:noFill/>
              <a:miter lim="800000"/>
              <a:headEnd/>
              <a:tailEnd/>
            </a:ln>
          </p:spPr>
          <p:txBody>
            <a:bodyPr>
              <a:spAutoFit/>
            </a:bodyPr>
            <a:lstStyle/>
            <a:p>
              <a:r>
                <a:rPr lang="en-US" sz="1400" b="1" i="0">
                  <a:solidFill>
                    <a:srgbClr val="141C2E"/>
                  </a:solidFill>
                </a:rPr>
                <a:t>1 Main St, …</a:t>
              </a:r>
            </a:p>
          </p:txBody>
        </p:sp>
        <p:pic>
          <p:nvPicPr>
            <p:cNvPr id="139384" name="Picture 22" descr="base3"/>
            <p:cNvPicPr>
              <a:picLocks noChangeAspect="1" noChangeArrowheads="1"/>
            </p:cNvPicPr>
            <p:nvPr/>
          </p:nvPicPr>
          <p:blipFill>
            <a:blip r:embed="rId5"/>
            <a:srcRect/>
            <a:stretch>
              <a:fillRect/>
            </a:stretch>
          </p:blipFill>
          <p:spPr bwMode="auto">
            <a:xfrm>
              <a:off x="700" y="2454"/>
              <a:ext cx="1194" cy="236"/>
            </a:xfrm>
            <a:prstGeom prst="rect">
              <a:avLst/>
            </a:prstGeom>
            <a:noFill/>
            <a:ln w="9525">
              <a:noFill/>
              <a:miter lim="800000"/>
              <a:headEnd/>
              <a:tailEnd/>
            </a:ln>
          </p:spPr>
        </p:pic>
        <p:sp>
          <p:nvSpPr>
            <p:cNvPr id="139385" name="Rectangle 14"/>
            <p:cNvSpPr>
              <a:spLocks noChangeArrowheads="1"/>
            </p:cNvSpPr>
            <p:nvPr/>
          </p:nvSpPr>
          <p:spPr bwMode="auto">
            <a:xfrm>
              <a:off x="35" y="2430"/>
              <a:ext cx="532" cy="326"/>
            </a:xfrm>
            <a:prstGeom prst="rect">
              <a:avLst/>
            </a:prstGeom>
            <a:noFill/>
            <a:ln w="9525">
              <a:noFill/>
              <a:miter lim="800000"/>
              <a:headEnd/>
              <a:tailEnd/>
            </a:ln>
          </p:spPr>
          <p:txBody>
            <a:bodyPr>
              <a:spAutoFit/>
            </a:bodyPr>
            <a:lstStyle/>
            <a:p>
              <a:r>
                <a:rPr lang="en-US" sz="1400" b="1" i="0"/>
                <a:t>Marital Status:</a:t>
              </a:r>
            </a:p>
          </p:txBody>
        </p:sp>
        <p:sp>
          <p:nvSpPr>
            <p:cNvPr id="139386" name="Rectangle 14"/>
            <p:cNvSpPr>
              <a:spLocks noChangeArrowheads="1"/>
            </p:cNvSpPr>
            <p:nvPr/>
          </p:nvSpPr>
          <p:spPr bwMode="auto">
            <a:xfrm>
              <a:off x="687" y="2491"/>
              <a:ext cx="1050" cy="192"/>
            </a:xfrm>
            <a:prstGeom prst="rect">
              <a:avLst/>
            </a:prstGeom>
            <a:noFill/>
            <a:ln w="9525">
              <a:noFill/>
              <a:miter lim="800000"/>
              <a:headEnd/>
              <a:tailEnd/>
            </a:ln>
          </p:spPr>
          <p:txBody>
            <a:bodyPr>
              <a:spAutoFit/>
            </a:bodyPr>
            <a:lstStyle/>
            <a:p>
              <a:r>
                <a:rPr lang="en-US" sz="1400" b="1" i="0">
                  <a:solidFill>
                    <a:srgbClr val="141C2E"/>
                  </a:solidFill>
                </a:rPr>
                <a:t>Single</a:t>
              </a:r>
            </a:p>
          </p:txBody>
        </p:sp>
      </p:grpSp>
      <p:grpSp>
        <p:nvGrpSpPr>
          <p:cNvPr id="568320" name="Group 25"/>
          <p:cNvGrpSpPr>
            <a:grpSpLocks/>
          </p:cNvGrpSpPr>
          <p:nvPr/>
        </p:nvGrpSpPr>
        <p:grpSpPr bwMode="auto">
          <a:xfrm>
            <a:off x="3095625" y="1630363"/>
            <a:ext cx="2051050" cy="3567112"/>
            <a:chOff x="1943" y="971"/>
            <a:chExt cx="1292" cy="2247"/>
          </a:xfrm>
        </p:grpSpPr>
        <p:graphicFrame>
          <p:nvGraphicFramePr>
            <p:cNvPr id="139291" name="Object 26"/>
            <p:cNvGraphicFramePr>
              <a:graphicFrameLocks noChangeAspect="1"/>
            </p:cNvGraphicFramePr>
            <p:nvPr/>
          </p:nvGraphicFramePr>
          <p:xfrm>
            <a:off x="2392" y="971"/>
            <a:ext cx="429" cy="432"/>
          </p:xfrm>
          <a:graphic>
            <a:graphicData uri="http://schemas.openxmlformats.org/presentationml/2006/ole">
              <p:oleObj spid="_x0000_s139291" name="Bitmap Image" r:id="rId7" imgW="581106" imgH="638264" progId="PBrush">
                <p:embed/>
              </p:oleObj>
            </a:graphicData>
          </a:graphic>
        </p:graphicFrame>
        <p:sp>
          <p:nvSpPr>
            <p:cNvPr id="139355" name="Rectangle 27"/>
            <p:cNvSpPr>
              <a:spLocks noChangeArrowheads="1"/>
            </p:cNvSpPr>
            <p:nvPr/>
          </p:nvSpPr>
          <p:spPr bwMode="auto">
            <a:xfrm>
              <a:off x="2315" y="1029"/>
              <a:ext cx="491" cy="135"/>
            </a:xfrm>
            <a:prstGeom prst="rect">
              <a:avLst/>
            </a:prstGeom>
            <a:noFill/>
            <a:ln w="9525">
              <a:noFill/>
              <a:miter lim="800000"/>
              <a:headEnd/>
              <a:tailEnd/>
            </a:ln>
          </p:spPr>
          <p:txBody>
            <a:bodyPr>
              <a:spAutoFit/>
            </a:bodyPr>
            <a:lstStyle/>
            <a:p>
              <a:pPr algn="ctr" eaLnBrk="0" hangingPunct="0"/>
              <a:r>
                <a:rPr lang="en-US" altLang="ja-JP" sz="800" b="1" i="0">
                  <a:solidFill>
                    <a:schemeClr val="bg1"/>
                  </a:solidFill>
                  <a:ea typeface="MS PGothic" pitchFamily="34" charset="-128"/>
                </a:rPr>
                <a:t>System B</a:t>
              </a:r>
            </a:p>
          </p:txBody>
        </p:sp>
        <p:pic>
          <p:nvPicPr>
            <p:cNvPr id="139356" name="Picture 28" descr="base3"/>
            <p:cNvPicPr>
              <a:picLocks noChangeAspect="1" noChangeArrowheads="1"/>
            </p:cNvPicPr>
            <p:nvPr/>
          </p:nvPicPr>
          <p:blipFill>
            <a:blip r:embed="rId5"/>
            <a:srcRect/>
            <a:stretch>
              <a:fillRect/>
            </a:stretch>
          </p:blipFill>
          <p:spPr bwMode="auto">
            <a:xfrm>
              <a:off x="1962" y="1546"/>
              <a:ext cx="1233" cy="236"/>
            </a:xfrm>
            <a:prstGeom prst="rect">
              <a:avLst/>
            </a:prstGeom>
            <a:noFill/>
            <a:ln w="9525">
              <a:noFill/>
              <a:miter lim="800000"/>
              <a:headEnd/>
              <a:tailEnd/>
            </a:ln>
          </p:spPr>
        </p:pic>
        <p:sp>
          <p:nvSpPr>
            <p:cNvPr id="139357" name="Rectangle 14"/>
            <p:cNvSpPr>
              <a:spLocks noChangeArrowheads="1"/>
            </p:cNvSpPr>
            <p:nvPr/>
          </p:nvSpPr>
          <p:spPr bwMode="auto">
            <a:xfrm>
              <a:off x="1949" y="1583"/>
              <a:ext cx="1286" cy="192"/>
            </a:xfrm>
            <a:prstGeom prst="rect">
              <a:avLst/>
            </a:prstGeom>
            <a:noFill/>
            <a:ln w="9525">
              <a:noFill/>
              <a:miter lim="800000"/>
              <a:headEnd/>
              <a:tailEnd/>
            </a:ln>
          </p:spPr>
          <p:txBody>
            <a:bodyPr>
              <a:spAutoFit/>
            </a:bodyPr>
            <a:lstStyle/>
            <a:p>
              <a:r>
                <a:rPr lang="en-US" sz="1400" b="1" i="0">
                  <a:solidFill>
                    <a:srgbClr val="141C2E"/>
                  </a:solidFill>
                </a:rPr>
                <a:t>Nancy Jones</a:t>
              </a:r>
            </a:p>
          </p:txBody>
        </p:sp>
        <p:pic>
          <p:nvPicPr>
            <p:cNvPr id="139358" name="Picture 30" descr="base3"/>
            <p:cNvPicPr>
              <a:picLocks noChangeAspect="1" noChangeArrowheads="1"/>
            </p:cNvPicPr>
            <p:nvPr/>
          </p:nvPicPr>
          <p:blipFill>
            <a:blip r:embed="rId5"/>
            <a:srcRect/>
            <a:stretch>
              <a:fillRect/>
            </a:stretch>
          </p:blipFill>
          <p:spPr bwMode="auto">
            <a:xfrm>
              <a:off x="1960" y="1824"/>
              <a:ext cx="1233" cy="236"/>
            </a:xfrm>
            <a:prstGeom prst="rect">
              <a:avLst/>
            </a:prstGeom>
            <a:noFill/>
            <a:ln w="9525">
              <a:noFill/>
              <a:miter lim="800000"/>
              <a:headEnd/>
              <a:tailEnd/>
            </a:ln>
          </p:spPr>
        </p:pic>
        <p:sp>
          <p:nvSpPr>
            <p:cNvPr id="139359" name="Rectangle 14"/>
            <p:cNvSpPr>
              <a:spLocks noChangeArrowheads="1"/>
            </p:cNvSpPr>
            <p:nvPr/>
          </p:nvSpPr>
          <p:spPr bwMode="auto">
            <a:xfrm>
              <a:off x="1947" y="1861"/>
              <a:ext cx="1084" cy="192"/>
            </a:xfrm>
            <a:prstGeom prst="rect">
              <a:avLst/>
            </a:prstGeom>
            <a:noFill/>
            <a:ln w="9525">
              <a:noFill/>
              <a:miter lim="800000"/>
              <a:headEnd/>
              <a:tailEnd/>
            </a:ln>
          </p:spPr>
          <p:txBody>
            <a:bodyPr>
              <a:spAutoFit/>
            </a:bodyPr>
            <a:lstStyle/>
            <a:p>
              <a:r>
                <a:rPr lang="en-US" sz="1400" b="1" i="0">
                  <a:solidFill>
                    <a:srgbClr val="141C2E"/>
                  </a:solidFill>
                </a:rPr>
                <a:t>F</a:t>
              </a:r>
            </a:p>
          </p:txBody>
        </p:sp>
        <p:pic>
          <p:nvPicPr>
            <p:cNvPr id="139360" name="Picture 32" descr="base3"/>
            <p:cNvPicPr>
              <a:picLocks noChangeAspect="1" noChangeArrowheads="1"/>
            </p:cNvPicPr>
            <p:nvPr/>
          </p:nvPicPr>
          <p:blipFill>
            <a:blip r:embed="rId5"/>
            <a:srcRect/>
            <a:stretch>
              <a:fillRect/>
            </a:stretch>
          </p:blipFill>
          <p:spPr bwMode="auto">
            <a:xfrm>
              <a:off x="1960" y="2111"/>
              <a:ext cx="1233" cy="236"/>
            </a:xfrm>
            <a:prstGeom prst="rect">
              <a:avLst/>
            </a:prstGeom>
            <a:noFill/>
            <a:ln w="9525">
              <a:noFill/>
              <a:miter lim="800000"/>
              <a:headEnd/>
              <a:tailEnd/>
            </a:ln>
          </p:spPr>
        </p:pic>
        <p:sp>
          <p:nvSpPr>
            <p:cNvPr id="139361" name="Rectangle 14"/>
            <p:cNvSpPr>
              <a:spLocks noChangeArrowheads="1"/>
            </p:cNvSpPr>
            <p:nvPr/>
          </p:nvSpPr>
          <p:spPr bwMode="auto">
            <a:xfrm>
              <a:off x="1947" y="2148"/>
              <a:ext cx="1084" cy="192"/>
            </a:xfrm>
            <a:prstGeom prst="rect">
              <a:avLst/>
            </a:prstGeom>
            <a:noFill/>
            <a:ln w="9525">
              <a:noFill/>
              <a:miter lim="800000"/>
              <a:headEnd/>
              <a:tailEnd/>
            </a:ln>
          </p:spPr>
          <p:txBody>
            <a:bodyPr>
              <a:spAutoFit/>
            </a:bodyPr>
            <a:lstStyle/>
            <a:p>
              <a:r>
                <a:rPr lang="en-US" sz="1400" b="1" i="0">
                  <a:solidFill>
                    <a:srgbClr val="141C2E"/>
                  </a:solidFill>
                </a:rPr>
                <a:t>1/8/1980</a:t>
              </a:r>
            </a:p>
          </p:txBody>
        </p:sp>
        <p:pic>
          <p:nvPicPr>
            <p:cNvPr id="139362" name="Picture 34" descr="base3"/>
            <p:cNvPicPr>
              <a:picLocks noChangeAspect="1" noChangeArrowheads="1"/>
            </p:cNvPicPr>
            <p:nvPr/>
          </p:nvPicPr>
          <p:blipFill>
            <a:blip r:embed="rId5"/>
            <a:srcRect/>
            <a:stretch>
              <a:fillRect/>
            </a:stretch>
          </p:blipFill>
          <p:spPr bwMode="auto">
            <a:xfrm>
              <a:off x="1958" y="2697"/>
              <a:ext cx="1233" cy="236"/>
            </a:xfrm>
            <a:prstGeom prst="rect">
              <a:avLst/>
            </a:prstGeom>
            <a:noFill/>
            <a:ln w="9525">
              <a:noFill/>
              <a:miter lim="800000"/>
              <a:headEnd/>
              <a:tailEnd/>
            </a:ln>
          </p:spPr>
        </p:pic>
        <p:sp>
          <p:nvSpPr>
            <p:cNvPr id="139363" name="Rectangle 14"/>
            <p:cNvSpPr>
              <a:spLocks noChangeArrowheads="1"/>
            </p:cNvSpPr>
            <p:nvPr/>
          </p:nvSpPr>
          <p:spPr bwMode="auto">
            <a:xfrm>
              <a:off x="1945" y="2734"/>
              <a:ext cx="1257" cy="192"/>
            </a:xfrm>
            <a:prstGeom prst="rect">
              <a:avLst/>
            </a:prstGeom>
            <a:noFill/>
            <a:ln w="9525">
              <a:noFill/>
              <a:miter lim="800000"/>
              <a:headEnd/>
              <a:tailEnd/>
            </a:ln>
          </p:spPr>
          <p:txBody>
            <a:bodyPr>
              <a:spAutoFit/>
            </a:bodyPr>
            <a:lstStyle/>
            <a:p>
              <a:r>
                <a:rPr lang="en-US" sz="1400" b="1" i="0">
                  <a:solidFill>
                    <a:srgbClr val="141C2E"/>
                  </a:solidFill>
                </a:rPr>
                <a:t>DLN:800801-2311711</a:t>
              </a:r>
            </a:p>
          </p:txBody>
        </p:sp>
        <p:pic>
          <p:nvPicPr>
            <p:cNvPr id="139364" name="Picture 36" descr="base3"/>
            <p:cNvPicPr>
              <a:picLocks noChangeAspect="1" noChangeArrowheads="1"/>
            </p:cNvPicPr>
            <p:nvPr/>
          </p:nvPicPr>
          <p:blipFill>
            <a:blip r:embed="rId5"/>
            <a:srcRect/>
            <a:stretch>
              <a:fillRect/>
            </a:stretch>
          </p:blipFill>
          <p:spPr bwMode="auto">
            <a:xfrm>
              <a:off x="1956" y="2982"/>
              <a:ext cx="1233" cy="236"/>
            </a:xfrm>
            <a:prstGeom prst="rect">
              <a:avLst/>
            </a:prstGeom>
            <a:noFill/>
            <a:ln w="9525">
              <a:noFill/>
              <a:miter lim="800000"/>
              <a:headEnd/>
              <a:tailEnd/>
            </a:ln>
          </p:spPr>
        </p:pic>
        <p:sp>
          <p:nvSpPr>
            <p:cNvPr id="139365" name="Rectangle 14"/>
            <p:cNvSpPr>
              <a:spLocks noChangeArrowheads="1"/>
            </p:cNvSpPr>
            <p:nvPr/>
          </p:nvSpPr>
          <p:spPr bwMode="auto">
            <a:xfrm>
              <a:off x="1943" y="3026"/>
              <a:ext cx="1257" cy="192"/>
            </a:xfrm>
            <a:prstGeom prst="rect">
              <a:avLst/>
            </a:prstGeom>
            <a:noFill/>
            <a:ln w="9525">
              <a:noFill/>
              <a:miter lim="800000"/>
              <a:headEnd/>
              <a:tailEnd/>
            </a:ln>
          </p:spPr>
          <p:txBody>
            <a:bodyPr>
              <a:spAutoFit/>
            </a:bodyPr>
            <a:lstStyle/>
            <a:p>
              <a:r>
                <a:rPr lang="en-US" sz="1400" b="1" i="0">
                  <a:solidFill>
                    <a:srgbClr val="141C2E"/>
                  </a:solidFill>
                </a:rPr>
                <a:t>1 Main Street, …</a:t>
              </a:r>
            </a:p>
          </p:txBody>
        </p:sp>
        <p:pic>
          <p:nvPicPr>
            <p:cNvPr id="139366" name="Picture 38" descr="base3"/>
            <p:cNvPicPr>
              <a:picLocks noChangeAspect="1" noChangeArrowheads="1"/>
            </p:cNvPicPr>
            <p:nvPr/>
          </p:nvPicPr>
          <p:blipFill>
            <a:blip r:embed="rId5"/>
            <a:srcRect/>
            <a:stretch>
              <a:fillRect/>
            </a:stretch>
          </p:blipFill>
          <p:spPr bwMode="auto">
            <a:xfrm>
              <a:off x="1965" y="2403"/>
              <a:ext cx="1233" cy="236"/>
            </a:xfrm>
            <a:prstGeom prst="rect">
              <a:avLst/>
            </a:prstGeom>
            <a:noFill/>
            <a:ln w="9525">
              <a:noFill/>
              <a:miter lim="800000"/>
              <a:headEnd/>
              <a:tailEnd/>
            </a:ln>
          </p:spPr>
        </p:pic>
        <p:sp>
          <p:nvSpPr>
            <p:cNvPr id="139367" name="Rectangle 14"/>
            <p:cNvSpPr>
              <a:spLocks noChangeArrowheads="1"/>
            </p:cNvSpPr>
            <p:nvPr/>
          </p:nvSpPr>
          <p:spPr bwMode="auto">
            <a:xfrm>
              <a:off x="1952" y="2440"/>
              <a:ext cx="1084" cy="192"/>
            </a:xfrm>
            <a:prstGeom prst="rect">
              <a:avLst/>
            </a:prstGeom>
            <a:noFill/>
            <a:ln w="9525">
              <a:noFill/>
              <a:miter lim="800000"/>
              <a:headEnd/>
              <a:tailEnd/>
            </a:ln>
          </p:spPr>
          <p:txBody>
            <a:bodyPr>
              <a:spAutoFit/>
            </a:bodyPr>
            <a:lstStyle/>
            <a:p>
              <a:r>
                <a:rPr lang="en-US" sz="1400" b="1" i="0">
                  <a:solidFill>
                    <a:srgbClr val="141C2E"/>
                  </a:solidFill>
                </a:rPr>
                <a:t>Married</a:t>
              </a:r>
            </a:p>
          </p:txBody>
        </p:sp>
      </p:grpSp>
      <p:grpSp>
        <p:nvGrpSpPr>
          <p:cNvPr id="568321" name="Group 40"/>
          <p:cNvGrpSpPr>
            <a:grpSpLocks/>
          </p:cNvGrpSpPr>
          <p:nvPr/>
        </p:nvGrpSpPr>
        <p:grpSpPr bwMode="auto">
          <a:xfrm>
            <a:off x="5148263" y="1639888"/>
            <a:ext cx="2051050" cy="3565525"/>
            <a:chOff x="3243" y="977"/>
            <a:chExt cx="1292" cy="2246"/>
          </a:xfrm>
        </p:grpSpPr>
        <p:graphicFrame>
          <p:nvGraphicFramePr>
            <p:cNvPr id="139306" name="Object 41"/>
            <p:cNvGraphicFramePr>
              <a:graphicFrameLocks noChangeAspect="1"/>
            </p:cNvGraphicFramePr>
            <p:nvPr/>
          </p:nvGraphicFramePr>
          <p:xfrm>
            <a:off x="3669" y="977"/>
            <a:ext cx="429" cy="432"/>
          </p:xfrm>
          <a:graphic>
            <a:graphicData uri="http://schemas.openxmlformats.org/presentationml/2006/ole">
              <p:oleObj spid="_x0000_s139306" name="Bitmap Image" r:id="rId8" imgW="581106" imgH="638264" progId="PBrush">
                <p:embed/>
              </p:oleObj>
            </a:graphicData>
          </a:graphic>
        </p:graphicFrame>
        <p:sp>
          <p:nvSpPr>
            <p:cNvPr id="139342" name="Rectangle 42"/>
            <p:cNvSpPr>
              <a:spLocks noChangeArrowheads="1"/>
            </p:cNvSpPr>
            <p:nvPr/>
          </p:nvSpPr>
          <p:spPr bwMode="auto">
            <a:xfrm>
              <a:off x="3660" y="1035"/>
              <a:ext cx="409" cy="135"/>
            </a:xfrm>
            <a:prstGeom prst="rect">
              <a:avLst/>
            </a:prstGeom>
            <a:noFill/>
            <a:ln w="9525">
              <a:noFill/>
              <a:miter lim="800000"/>
              <a:headEnd/>
              <a:tailEnd/>
            </a:ln>
          </p:spPr>
          <p:txBody>
            <a:bodyPr wrap="none">
              <a:spAutoFit/>
            </a:bodyPr>
            <a:lstStyle/>
            <a:p>
              <a:pPr algn="ctr" eaLnBrk="0" hangingPunct="0"/>
              <a:r>
                <a:rPr lang="en-US" altLang="ja-JP" sz="800" b="1" i="0">
                  <a:solidFill>
                    <a:schemeClr val="bg1"/>
                  </a:solidFill>
                  <a:ea typeface="MS PGothic" pitchFamily="34" charset="-128"/>
                </a:rPr>
                <a:t>System C</a:t>
              </a:r>
            </a:p>
          </p:txBody>
        </p:sp>
        <p:pic>
          <p:nvPicPr>
            <p:cNvPr id="139343" name="Picture 43" descr="base3"/>
            <p:cNvPicPr>
              <a:picLocks noChangeAspect="1" noChangeArrowheads="1"/>
            </p:cNvPicPr>
            <p:nvPr/>
          </p:nvPicPr>
          <p:blipFill>
            <a:blip r:embed="rId5"/>
            <a:srcRect/>
            <a:stretch>
              <a:fillRect/>
            </a:stretch>
          </p:blipFill>
          <p:spPr bwMode="auto">
            <a:xfrm>
              <a:off x="3262" y="1551"/>
              <a:ext cx="1195" cy="236"/>
            </a:xfrm>
            <a:prstGeom prst="rect">
              <a:avLst/>
            </a:prstGeom>
            <a:noFill/>
            <a:ln w="9525">
              <a:noFill/>
              <a:miter lim="800000"/>
              <a:headEnd/>
              <a:tailEnd/>
            </a:ln>
          </p:spPr>
        </p:pic>
        <p:sp>
          <p:nvSpPr>
            <p:cNvPr id="139344" name="Rectangle 14"/>
            <p:cNvSpPr>
              <a:spLocks noChangeArrowheads="1"/>
            </p:cNvSpPr>
            <p:nvPr/>
          </p:nvSpPr>
          <p:spPr bwMode="auto">
            <a:xfrm>
              <a:off x="3249" y="1588"/>
              <a:ext cx="1246" cy="192"/>
            </a:xfrm>
            <a:prstGeom prst="rect">
              <a:avLst/>
            </a:prstGeom>
            <a:noFill/>
            <a:ln w="9525">
              <a:noFill/>
              <a:miter lim="800000"/>
              <a:headEnd/>
              <a:tailEnd/>
            </a:ln>
          </p:spPr>
          <p:txBody>
            <a:bodyPr>
              <a:spAutoFit/>
            </a:bodyPr>
            <a:lstStyle/>
            <a:p>
              <a:r>
                <a:rPr lang="en-US" sz="1400" b="1" i="0">
                  <a:solidFill>
                    <a:srgbClr val="141C2E"/>
                  </a:solidFill>
                </a:rPr>
                <a:t>Mark Jones</a:t>
              </a:r>
            </a:p>
          </p:txBody>
        </p:sp>
        <p:pic>
          <p:nvPicPr>
            <p:cNvPr id="139345" name="Picture 45" descr="base3"/>
            <p:cNvPicPr>
              <a:picLocks noChangeAspect="1" noChangeArrowheads="1"/>
            </p:cNvPicPr>
            <p:nvPr/>
          </p:nvPicPr>
          <p:blipFill>
            <a:blip r:embed="rId5"/>
            <a:srcRect/>
            <a:stretch>
              <a:fillRect/>
            </a:stretch>
          </p:blipFill>
          <p:spPr bwMode="auto">
            <a:xfrm>
              <a:off x="3260" y="1829"/>
              <a:ext cx="1195" cy="236"/>
            </a:xfrm>
            <a:prstGeom prst="rect">
              <a:avLst/>
            </a:prstGeom>
            <a:noFill/>
            <a:ln w="9525">
              <a:noFill/>
              <a:miter lim="800000"/>
              <a:headEnd/>
              <a:tailEnd/>
            </a:ln>
          </p:spPr>
        </p:pic>
        <p:sp>
          <p:nvSpPr>
            <p:cNvPr id="139346" name="Rectangle 14"/>
            <p:cNvSpPr>
              <a:spLocks noChangeArrowheads="1"/>
            </p:cNvSpPr>
            <p:nvPr/>
          </p:nvSpPr>
          <p:spPr bwMode="auto">
            <a:xfrm>
              <a:off x="3247" y="1866"/>
              <a:ext cx="1051" cy="192"/>
            </a:xfrm>
            <a:prstGeom prst="rect">
              <a:avLst/>
            </a:prstGeom>
            <a:noFill/>
            <a:ln w="9525">
              <a:noFill/>
              <a:miter lim="800000"/>
              <a:headEnd/>
              <a:tailEnd/>
            </a:ln>
          </p:spPr>
          <p:txBody>
            <a:bodyPr>
              <a:spAutoFit/>
            </a:bodyPr>
            <a:lstStyle/>
            <a:p>
              <a:r>
                <a:rPr lang="en-US" sz="1400" b="1" i="0">
                  <a:solidFill>
                    <a:srgbClr val="141C2E"/>
                  </a:solidFill>
                </a:rPr>
                <a:t>Male</a:t>
              </a:r>
            </a:p>
          </p:txBody>
        </p:sp>
        <p:pic>
          <p:nvPicPr>
            <p:cNvPr id="139347" name="Picture 47" descr="base3"/>
            <p:cNvPicPr>
              <a:picLocks noChangeAspect="1" noChangeArrowheads="1"/>
            </p:cNvPicPr>
            <p:nvPr/>
          </p:nvPicPr>
          <p:blipFill>
            <a:blip r:embed="rId5"/>
            <a:srcRect/>
            <a:stretch>
              <a:fillRect/>
            </a:stretch>
          </p:blipFill>
          <p:spPr bwMode="auto">
            <a:xfrm>
              <a:off x="3260" y="2116"/>
              <a:ext cx="1195" cy="236"/>
            </a:xfrm>
            <a:prstGeom prst="rect">
              <a:avLst/>
            </a:prstGeom>
            <a:noFill/>
            <a:ln w="9525">
              <a:noFill/>
              <a:miter lim="800000"/>
              <a:headEnd/>
              <a:tailEnd/>
            </a:ln>
          </p:spPr>
        </p:pic>
        <p:sp>
          <p:nvSpPr>
            <p:cNvPr id="139348" name="Rectangle 14"/>
            <p:cNvSpPr>
              <a:spLocks noChangeArrowheads="1"/>
            </p:cNvSpPr>
            <p:nvPr/>
          </p:nvSpPr>
          <p:spPr bwMode="auto">
            <a:xfrm>
              <a:off x="3247" y="2153"/>
              <a:ext cx="1051" cy="192"/>
            </a:xfrm>
            <a:prstGeom prst="rect">
              <a:avLst/>
            </a:prstGeom>
            <a:noFill/>
            <a:ln w="9525">
              <a:noFill/>
              <a:miter lim="800000"/>
              <a:headEnd/>
              <a:tailEnd/>
            </a:ln>
          </p:spPr>
          <p:txBody>
            <a:bodyPr>
              <a:spAutoFit/>
            </a:bodyPr>
            <a:lstStyle/>
            <a:p>
              <a:r>
                <a:rPr lang="en-US" sz="1400" b="1" i="0">
                  <a:solidFill>
                    <a:srgbClr val="141C2E"/>
                  </a:solidFill>
                </a:rPr>
                <a:t>9/2/1963</a:t>
              </a:r>
            </a:p>
          </p:txBody>
        </p:sp>
        <p:pic>
          <p:nvPicPr>
            <p:cNvPr id="139349" name="Picture 49" descr="base3"/>
            <p:cNvPicPr>
              <a:picLocks noChangeAspect="1" noChangeArrowheads="1"/>
            </p:cNvPicPr>
            <p:nvPr/>
          </p:nvPicPr>
          <p:blipFill>
            <a:blip r:embed="rId5"/>
            <a:srcRect/>
            <a:stretch>
              <a:fillRect/>
            </a:stretch>
          </p:blipFill>
          <p:spPr bwMode="auto">
            <a:xfrm>
              <a:off x="3258" y="2702"/>
              <a:ext cx="1195" cy="236"/>
            </a:xfrm>
            <a:prstGeom prst="rect">
              <a:avLst/>
            </a:prstGeom>
            <a:noFill/>
            <a:ln w="9525">
              <a:noFill/>
              <a:miter lim="800000"/>
              <a:headEnd/>
              <a:tailEnd/>
            </a:ln>
          </p:spPr>
        </p:pic>
        <p:sp>
          <p:nvSpPr>
            <p:cNvPr id="139350" name="Rectangle 14"/>
            <p:cNvSpPr>
              <a:spLocks noChangeArrowheads="1"/>
            </p:cNvSpPr>
            <p:nvPr/>
          </p:nvSpPr>
          <p:spPr bwMode="auto">
            <a:xfrm>
              <a:off x="3245" y="2739"/>
              <a:ext cx="1290" cy="192"/>
            </a:xfrm>
            <a:prstGeom prst="rect">
              <a:avLst/>
            </a:prstGeom>
            <a:noFill/>
            <a:ln w="9525">
              <a:noFill/>
              <a:miter lim="800000"/>
              <a:headEnd/>
              <a:tailEnd/>
            </a:ln>
          </p:spPr>
          <p:txBody>
            <a:bodyPr>
              <a:spAutoFit/>
            </a:bodyPr>
            <a:lstStyle/>
            <a:p>
              <a:r>
                <a:rPr lang="en-US" sz="1400" b="1" i="0">
                  <a:solidFill>
                    <a:srgbClr val="141C2E"/>
                  </a:solidFill>
                </a:rPr>
                <a:t>DLN:630902-1212212</a:t>
              </a:r>
            </a:p>
          </p:txBody>
        </p:sp>
        <p:pic>
          <p:nvPicPr>
            <p:cNvPr id="139351" name="Picture 51" descr="base3"/>
            <p:cNvPicPr>
              <a:picLocks noChangeAspect="1" noChangeArrowheads="1"/>
            </p:cNvPicPr>
            <p:nvPr/>
          </p:nvPicPr>
          <p:blipFill>
            <a:blip r:embed="rId5"/>
            <a:srcRect/>
            <a:stretch>
              <a:fillRect/>
            </a:stretch>
          </p:blipFill>
          <p:spPr bwMode="auto">
            <a:xfrm>
              <a:off x="3256" y="2987"/>
              <a:ext cx="1195" cy="236"/>
            </a:xfrm>
            <a:prstGeom prst="rect">
              <a:avLst/>
            </a:prstGeom>
            <a:noFill/>
            <a:ln w="9525">
              <a:noFill/>
              <a:miter lim="800000"/>
              <a:headEnd/>
              <a:tailEnd/>
            </a:ln>
          </p:spPr>
        </p:pic>
        <p:sp>
          <p:nvSpPr>
            <p:cNvPr id="139352" name="Rectangle 14"/>
            <p:cNvSpPr>
              <a:spLocks noChangeArrowheads="1"/>
            </p:cNvSpPr>
            <p:nvPr/>
          </p:nvSpPr>
          <p:spPr bwMode="auto">
            <a:xfrm>
              <a:off x="3243" y="3031"/>
              <a:ext cx="1218" cy="192"/>
            </a:xfrm>
            <a:prstGeom prst="rect">
              <a:avLst/>
            </a:prstGeom>
            <a:noFill/>
            <a:ln w="9525">
              <a:noFill/>
              <a:miter lim="800000"/>
              <a:headEnd/>
              <a:tailEnd/>
            </a:ln>
          </p:spPr>
          <p:txBody>
            <a:bodyPr>
              <a:spAutoFit/>
            </a:bodyPr>
            <a:lstStyle/>
            <a:p>
              <a:r>
                <a:rPr lang="en-US" sz="1400" b="1" i="0">
                  <a:solidFill>
                    <a:srgbClr val="141C2E"/>
                  </a:solidFill>
                </a:rPr>
                <a:t>No 1 Main St, …</a:t>
              </a:r>
            </a:p>
          </p:txBody>
        </p:sp>
        <p:pic>
          <p:nvPicPr>
            <p:cNvPr id="139353" name="Picture 53" descr="base3"/>
            <p:cNvPicPr>
              <a:picLocks noChangeAspect="1" noChangeArrowheads="1"/>
            </p:cNvPicPr>
            <p:nvPr/>
          </p:nvPicPr>
          <p:blipFill>
            <a:blip r:embed="rId5"/>
            <a:srcRect/>
            <a:stretch>
              <a:fillRect/>
            </a:stretch>
          </p:blipFill>
          <p:spPr bwMode="auto">
            <a:xfrm>
              <a:off x="3265" y="2408"/>
              <a:ext cx="1195" cy="236"/>
            </a:xfrm>
            <a:prstGeom prst="rect">
              <a:avLst/>
            </a:prstGeom>
            <a:noFill/>
            <a:ln w="9525">
              <a:noFill/>
              <a:miter lim="800000"/>
              <a:headEnd/>
              <a:tailEnd/>
            </a:ln>
          </p:spPr>
        </p:pic>
        <p:sp>
          <p:nvSpPr>
            <p:cNvPr id="139354" name="Rectangle 14"/>
            <p:cNvSpPr>
              <a:spLocks noChangeArrowheads="1"/>
            </p:cNvSpPr>
            <p:nvPr/>
          </p:nvSpPr>
          <p:spPr bwMode="auto">
            <a:xfrm>
              <a:off x="3252" y="2445"/>
              <a:ext cx="1051" cy="192"/>
            </a:xfrm>
            <a:prstGeom prst="rect">
              <a:avLst/>
            </a:prstGeom>
            <a:noFill/>
            <a:ln w="9525">
              <a:noFill/>
              <a:miter lim="800000"/>
              <a:headEnd/>
              <a:tailEnd/>
            </a:ln>
          </p:spPr>
          <p:txBody>
            <a:bodyPr>
              <a:spAutoFit/>
            </a:bodyPr>
            <a:lstStyle/>
            <a:p>
              <a:r>
                <a:rPr lang="en-US" sz="1400" b="1" i="0">
                  <a:solidFill>
                    <a:srgbClr val="141C2E"/>
                  </a:solidFill>
                </a:rPr>
                <a:t>Married</a:t>
              </a:r>
            </a:p>
          </p:txBody>
        </p:sp>
      </p:grpSp>
      <p:grpSp>
        <p:nvGrpSpPr>
          <p:cNvPr id="568324" name="Group 55"/>
          <p:cNvGrpSpPr>
            <a:grpSpLocks/>
          </p:cNvGrpSpPr>
          <p:nvPr/>
        </p:nvGrpSpPr>
        <p:grpSpPr bwMode="auto">
          <a:xfrm>
            <a:off x="7156450" y="1638300"/>
            <a:ext cx="2139950" cy="3541713"/>
            <a:chOff x="4508" y="976"/>
            <a:chExt cx="1348" cy="2231"/>
          </a:xfrm>
        </p:grpSpPr>
        <p:graphicFrame>
          <p:nvGraphicFramePr>
            <p:cNvPr id="139321" name="Object 56"/>
            <p:cNvGraphicFramePr>
              <a:graphicFrameLocks noChangeAspect="1"/>
            </p:cNvGraphicFramePr>
            <p:nvPr/>
          </p:nvGraphicFramePr>
          <p:xfrm>
            <a:off x="4942" y="976"/>
            <a:ext cx="429" cy="432"/>
          </p:xfrm>
          <a:graphic>
            <a:graphicData uri="http://schemas.openxmlformats.org/presentationml/2006/ole">
              <p:oleObj spid="_x0000_s139321" name="Bitmap Image" r:id="rId9" imgW="581106" imgH="638264" progId="PBrush">
                <p:embed/>
              </p:oleObj>
            </a:graphicData>
          </a:graphic>
        </p:graphicFrame>
        <p:sp>
          <p:nvSpPr>
            <p:cNvPr id="139329" name="Rectangle 57"/>
            <p:cNvSpPr>
              <a:spLocks noChangeArrowheads="1"/>
            </p:cNvSpPr>
            <p:nvPr/>
          </p:nvSpPr>
          <p:spPr bwMode="auto">
            <a:xfrm>
              <a:off x="4935" y="1034"/>
              <a:ext cx="398" cy="366"/>
            </a:xfrm>
            <a:prstGeom prst="rect">
              <a:avLst/>
            </a:prstGeom>
            <a:noFill/>
            <a:ln w="9525">
              <a:noFill/>
              <a:miter lim="800000"/>
              <a:headEnd/>
              <a:tailEnd/>
            </a:ln>
          </p:spPr>
          <p:txBody>
            <a:bodyPr wrap="none">
              <a:spAutoFit/>
            </a:bodyPr>
            <a:lstStyle/>
            <a:p>
              <a:pPr algn="ctr" eaLnBrk="0" hangingPunct="0"/>
              <a:r>
                <a:rPr lang="en-US" altLang="ja-JP" sz="800" b="1" i="0">
                  <a:solidFill>
                    <a:schemeClr val="bg1"/>
                  </a:solidFill>
                  <a:ea typeface="MS PGothic" pitchFamily="34" charset="-128"/>
                </a:rPr>
                <a:t>Sales</a:t>
              </a:r>
            </a:p>
            <a:p>
              <a:pPr algn="ctr" eaLnBrk="0" hangingPunct="0"/>
              <a:r>
                <a:rPr lang="en-US" altLang="ja-JP" sz="800" b="1" i="0">
                  <a:solidFill>
                    <a:schemeClr val="bg1"/>
                  </a:solidFill>
                  <a:ea typeface="MS PGothic" pitchFamily="34" charset="-128"/>
                </a:rPr>
                <a:t>Comp-</a:t>
              </a:r>
            </a:p>
            <a:p>
              <a:pPr algn="ctr" eaLnBrk="0" hangingPunct="0"/>
              <a:r>
                <a:rPr lang="en-US" altLang="ja-JP" sz="800" b="1" i="0">
                  <a:solidFill>
                    <a:schemeClr val="bg1"/>
                  </a:solidFill>
                  <a:ea typeface="MS PGothic" pitchFamily="34" charset="-128"/>
                </a:rPr>
                <a:t>ensation </a:t>
              </a:r>
            </a:p>
            <a:p>
              <a:pPr algn="ctr" eaLnBrk="0" hangingPunct="0"/>
              <a:endParaRPr lang="en-US" altLang="ja-JP" sz="800" b="1" i="0">
                <a:solidFill>
                  <a:schemeClr val="bg1"/>
                </a:solidFill>
                <a:ea typeface="MS PGothic" pitchFamily="34" charset="-128"/>
              </a:endParaRPr>
            </a:p>
          </p:txBody>
        </p:sp>
        <p:pic>
          <p:nvPicPr>
            <p:cNvPr id="139330" name="Picture 58" descr="base3"/>
            <p:cNvPicPr>
              <a:picLocks noChangeAspect="1" noChangeArrowheads="1"/>
            </p:cNvPicPr>
            <p:nvPr/>
          </p:nvPicPr>
          <p:blipFill>
            <a:blip r:embed="rId5"/>
            <a:srcRect/>
            <a:stretch>
              <a:fillRect/>
            </a:stretch>
          </p:blipFill>
          <p:spPr bwMode="auto">
            <a:xfrm>
              <a:off x="4527" y="1535"/>
              <a:ext cx="1195" cy="236"/>
            </a:xfrm>
            <a:prstGeom prst="rect">
              <a:avLst/>
            </a:prstGeom>
            <a:noFill/>
            <a:ln w="9525">
              <a:noFill/>
              <a:miter lim="800000"/>
              <a:headEnd/>
              <a:tailEnd/>
            </a:ln>
          </p:spPr>
        </p:pic>
        <p:sp>
          <p:nvSpPr>
            <p:cNvPr id="139331" name="Rectangle 14"/>
            <p:cNvSpPr>
              <a:spLocks noChangeArrowheads="1"/>
            </p:cNvSpPr>
            <p:nvPr/>
          </p:nvSpPr>
          <p:spPr bwMode="auto">
            <a:xfrm>
              <a:off x="4514" y="1572"/>
              <a:ext cx="1246" cy="192"/>
            </a:xfrm>
            <a:prstGeom prst="rect">
              <a:avLst/>
            </a:prstGeom>
            <a:noFill/>
            <a:ln w="9525">
              <a:noFill/>
              <a:miter lim="800000"/>
              <a:headEnd/>
              <a:tailEnd/>
            </a:ln>
          </p:spPr>
          <p:txBody>
            <a:bodyPr>
              <a:spAutoFit/>
            </a:bodyPr>
            <a:lstStyle/>
            <a:p>
              <a:r>
                <a:rPr lang="en-US" sz="1400" b="1" i="0">
                  <a:solidFill>
                    <a:srgbClr val="141C2E"/>
                  </a:solidFill>
                </a:rPr>
                <a:t>Nancy Jones</a:t>
              </a:r>
            </a:p>
          </p:txBody>
        </p:sp>
        <p:pic>
          <p:nvPicPr>
            <p:cNvPr id="139332" name="Picture 60" descr="base3"/>
            <p:cNvPicPr>
              <a:picLocks noChangeAspect="1" noChangeArrowheads="1"/>
            </p:cNvPicPr>
            <p:nvPr/>
          </p:nvPicPr>
          <p:blipFill>
            <a:blip r:embed="rId5"/>
            <a:srcRect/>
            <a:stretch>
              <a:fillRect/>
            </a:stretch>
          </p:blipFill>
          <p:spPr bwMode="auto">
            <a:xfrm>
              <a:off x="4525" y="1813"/>
              <a:ext cx="1195" cy="236"/>
            </a:xfrm>
            <a:prstGeom prst="rect">
              <a:avLst/>
            </a:prstGeom>
            <a:noFill/>
            <a:ln w="9525">
              <a:noFill/>
              <a:miter lim="800000"/>
              <a:headEnd/>
              <a:tailEnd/>
            </a:ln>
          </p:spPr>
        </p:pic>
        <p:sp>
          <p:nvSpPr>
            <p:cNvPr id="139333" name="Rectangle 14"/>
            <p:cNvSpPr>
              <a:spLocks noChangeArrowheads="1"/>
            </p:cNvSpPr>
            <p:nvPr/>
          </p:nvSpPr>
          <p:spPr bwMode="auto">
            <a:xfrm>
              <a:off x="4512" y="1850"/>
              <a:ext cx="1051" cy="192"/>
            </a:xfrm>
            <a:prstGeom prst="rect">
              <a:avLst/>
            </a:prstGeom>
            <a:noFill/>
            <a:ln w="9525">
              <a:noFill/>
              <a:miter lim="800000"/>
              <a:headEnd/>
              <a:tailEnd/>
            </a:ln>
          </p:spPr>
          <p:txBody>
            <a:bodyPr>
              <a:spAutoFit/>
            </a:bodyPr>
            <a:lstStyle/>
            <a:p>
              <a:r>
                <a:rPr lang="en-US" sz="1400" b="1" i="0">
                  <a:solidFill>
                    <a:srgbClr val="141C2E"/>
                  </a:solidFill>
                </a:rPr>
                <a:t>Female</a:t>
              </a:r>
            </a:p>
          </p:txBody>
        </p:sp>
        <p:pic>
          <p:nvPicPr>
            <p:cNvPr id="139334" name="Picture 62" descr="base3"/>
            <p:cNvPicPr>
              <a:picLocks noChangeAspect="1" noChangeArrowheads="1"/>
            </p:cNvPicPr>
            <p:nvPr/>
          </p:nvPicPr>
          <p:blipFill>
            <a:blip r:embed="rId5"/>
            <a:srcRect/>
            <a:stretch>
              <a:fillRect/>
            </a:stretch>
          </p:blipFill>
          <p:spPr bwMode="auto">
            <a:xfrm>
              <a:off x="4525" y="2100"/>
              <a:ext cx="1195" cy="236"/>
            </a:xfrm>
            <a:prstGeom prst="rect">
              <a:avLst/>
            </a:prstGeom>
            <a:noFill/>
            <a:ln w="9525">
              <a:noFill/>
              <a:miter lim="800000"/>
              <a:headEnd/>
              <a:tailEnd/>
            </a:ln>
          </p:spPr>
        </p:pic>
        <p:sp>
          <p:nvSpPr>
            <p:cNvPr id="139335" name="Rectangle 14"/>
            <p:cNvSpPr>
              <a:spLocks noChangeArrowheads="1"/>
            </p:cNvSpPr>
            <p:nvPr/>
          </p:nvSpPr>
          <p:spPr bwMode="auto">
            <a:xfrm>
              <a:off x="4512" y="2137"/>
              <a:ext cx="1051" cy="192"/>
            </a:xfrm>
            <a:prstGeom prst="rect">
              <a:avLst/>
            </a:prstGeom>
            <a:noFill/>
            <a:ln w="9525">
              <a:noFill/>
              <a:miter lim="800000"/>
              <a:headEnd/>
              <a:tailEnd/>
            </a:ln>
          </p:spPr>
          <p:txBody>
            <a:bodyPr>
              <a:spAutoFit/>
            </a:bodyPr>
            <a:lstStyle/>
            <a:p>
              <a:r>
                <a:rPr lang="en-US" sz="1400" b="1" i="0">
                  <a:solidFill>
                    <a:srgbClr val="141C2E"/>
                  </a:solidFill>
                </a:rPr>
                <a:t>8/1/80</a:t>
              </a:r>
            </a:p>
          </p:txBody>
        </p:sp>
        <p:pic>
          <p:nvPicPr>
            <p:cNvPr id="139336" name="Picture 64" descr="base3"/>
            <p:cNvPicPr>
              <a:picLocks noChangeAspect="1" noChangeArrowheads="1"/>
            </p:cNvPicPr>
            <p:nvPr/>
          </p:nvPicPr>
          <p:blipFill>
            <a:blip r:embed="rId5"/>
            <a:srcRect/>
            <a:stretch>
              <a:fillRect/>
            </a:stretch>
          </p:blipFill>
          <p:spPr bwMode="auto">
            <a:xfrm>
              <a:off x="4523" y="2686"/>
              <a:ext cx="1195" cy="236"/>
            </a:xfrm>
            <a:prstGeom prst="rect">
              <a:avLst/>
            </a:prstGeom>
            <a:noFill/>
            <a:ln w="9525">
              <a:noFill/>
              <a:miter lim="800000"/>
              <a:headEnd/>
              <a:tailEnd/>
            </a:ln>
          </p:spPr>
        </p:pic>
        <p:sp>
          <p:nvSpPr>
            <p:cNvPr id="139337" name="Rectangle 14"/>
            <p:cNvSpPr>
              <a:spLocks noChangeArrowheads="1"/>
            </p:cNvSpPr>
            <p:nvPr/>
          </p:nvSpPr>
          <p:spPr bwMode="auto">
            <a:xfrm>
              <a:off x="4510" y="2723"/>
              <a:ext cx="1346" cy="192"/>
            </a:xfrm>
            <a:prstGeom prst="rect">
              <a:avLst/>
            </a:prstGeom>
            <a:noFill/>
            <a:ln w="9525">
              <a:noFill/>
              <a:miter lim="800000"/>
              <a:headEnd/>
              <a:tailEnd/>
            </a:ln>
          </p:spPr>
          <p:txBody>
            <a:bodyPr>
              <a:spAutoFit/>
            </a:bodyPr>
            <a:lstStyle/>
            <a:p>
              <a:r>
                <a:rPr lang="en-US" sz="1400" b="1" i="0">
                  <a:solidFill>
                    <a:srgbClr val="141C2E"/>
                  </a:solidFill>
                </a:rPr>
                <a:t>DLN: 800801-2311711</a:t>
              </a:r>
            </a:p>
          </p:txBody>
        </p:sp>
        <p:pic>
          <p:nvPicPr>
            <p:cNvPr id="139338" name="Picture 66" descr="base3"/>
            <p:cNvPicPr>
              <a:picLocks noChangeAspect="1" noChangeArrowheads="1"/>
            </p:cNvPicPr>
            <p:nvPr/>
          </p:nvPicPr>
          <p:blipFill>
            <a:blip r:embed="rId5"/>
            <a:srcRect/>
            <a:stretch>
              <a:fillRect/>
            </a:stretch>
          </p:blipFill>
          <p:spPr bwMode="auto">
            <a:xfrm>
              <a:off x="4521" y="2971"/>
              <a:ext cx="1195" cy="236"/>
            </a:xfrm>
            <a:prstGeom prst="rect">
              <a:avLst/>
            </a:prstGeom>
            <a:noFill/>
            <a:ln w="9525">
              <a:noFill/>
              <a:miter lim="800000"/>
              <a:headEnd/>
              <a:tailEnd/>
            </a:ln>
          </p:spPr>
        </p:pic>
        <p:sp>
          <p:nvSpPr>
            <p:cNvPr id="139339" name="Rectangle 14"/>
            <p:cNvSpPr>
              <a:spLocks noChangeArrowheads="1"/>
            </p:cNvSpPr>
            <p:nvPr/>
          </p:nvSpPr>
          <p:spPr bwMode="auto">
            <a:xfrm>
              <a:off x="4508" y="3015"/>
              <a:ext cx="1218" cy="192"/>
            </a:xfrm>
            <a:prstGeom prst="rect">
              <a:avLst/>
            </a:prstGeom>
            <a:noFill/>
            <a:ln w="9525">
              <a:noFill/>
              <a:miter lim="800000"/>
              <a:headEnd/>
              <a:tailEnd/>
            </a:ln>
          </p:spPr>
          <p:txBody>
            <a:bodyPr>
              <a:spAutoFit/>
            </a:bodyPr>
            <a:lstStyle/>
            <a:p>
              <a:r>
                <a:rPr lang="en-US" sz="1400" b="1" i="0">
                  <a:solidFill>
                    <a:srgbClr val="141C2E"/>
                  </a:solidFill>
                </a:rPr>
                <a:t>2 Main Street, …</a:t>
              </a:r>
            </a:p>
          </p:txBody>
        </p:sp>
        <p:pic>
          <p:nvPicPr>
            <p:cNvPr id="139340" name="Picture 68" descr="base3"/>
            <p:cNvPicPr>
              <a:picLocks noChangeAspect="1" noChangeArrowheads="1"/>
            </p:cNvPicPr>
            <p:nvPr/>
          </p:nvPicPr>
          <p:blipFill>
            <a:blip r:embed="rId5"/>
            <a:srcRect/>
            <a:stretch>
              <a:fillRect/>
            </a:stretch>
          </p:blipFill>
          <p:spPr bwMode="auto">
            <a:xfrm>
              <a:off x="4530" y="2392"/>
              <a:ext cx="1195" cy="236"/>
            </a:xfrm>
            <a:prstGeom prst="rect">
              <a:avLst/>
            </a:prstGeom>
            <a:noFill/>
            <a:ln w="9525">
              <a:noFill/>
              <a:miter lim="800000"/>
              <a:headEnd/>
              <a:tailEnd/>
            </a:ln>
          </p:spPr>
        </p:pic>
        <p:sp>
          <p:nvSpPr>
            <p:cNvPr id="139341" name="Rectangle 14"/>
            <p:cNvSpPr>
              <a:spLocks noChangeArrowheads="1"/>
            </p:cNvSpPr>
            <p:nvPr/>
          </p:nvSpPr>
          <p:spPr bwMode="auto">
            <a:xfrm>
              <a:off x="4517" y="2429"/>
              <a:ext cx="1051" cy="192"/>
            </a:xfrm>
            <a:prstGeom prst="rect">
              <a:avLst/>
            </a:prstGeom>
            <a:noFill/>
            <a:ln w="9525">
              <a:noFill/>
              <a:miter lim="800000"/>
              <a:headEnd/>
              <a:tailEnd/>
            </a:ln>
          </p:spPr>
          <p:txBody>
            <a:bodyPr>
              <a:spAutoFit/>
            </a:bodyPr>
            <a:lstStyle/>
            <a:p>
              <a:r>
                <a:rPr lang="en-US" sz="1400" b="1" i="0">
                  <a:solidFill>
                    <a:srgbClr val="141C2E"/>
                  </a:solidFill>
                </a:rPr>
                <a:t>M</a:t>
              </a:r>
            </a:p>
          </p:txBody>
        </p:sp>
      </p:gr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120"/>
                                        </p:tgtEl>
                                        <p:attrNameLst>
                                          <p:attrName>style.visibility</p:attrName>
                                        </p:attrNameLst>
                                      </p:cBhvr>
                                      <p:to>
                                        <p:strVal val="visible"/>
                                      </p:to>
                                    </p:set>
                                    <p:animEffect transition="in" filter="blinds(horizontal)">
                                      <p:cBhvr>
                                        <p:cTn id="7" dur="500"/>
                                        <p:tgtEl>
                                          <p:spTgt spid="212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68320"/>
                                        </p:tgtEl>
                                        <p:attrNameLst>
                                          <p:attrName>style.visibility</p:attrName>
                                        </p:attrNameLst>
                                      </p:cBhvr>
                                      <p:to>
                                        <p:strVal val="visible"/>
                                      </p:to>
                                    </p:set>
                                    <p:animEffect transition="in" filter="blinds(horizontal)">
                                      <p:cBhvr>
                                        <p:cTn id="12" dur="500"/>
                                        <p:tgtEl>
                                          <p:spTgt spid="56832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68321"/>
                                        </p:tgtEl>
                                        <p:attrNameLst>
                                          <p:attrName>style.visibility</p:attrName>
                                        </p:attrNameLst>
                                      </p:cBhvr>
                                      <p:to>
                                        <p:strVal val="visible"/>
                                      </p:to>
                                    </p:set>
                                    <p:animEffect transition="in" filter="blinds(horizontal)">
                                      <p:cBhvr>
                                        <p:cTn id="17" dur="500"/>
                                        <p:tgtEl>
                                          <p:spTgt spid="56832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68324"/>
                                        </p:tgtEl>
                                        <p:attrNameLst>
                                          <p:attrName>style.visibility</p:attrName>
                                        </p:attrNameLst>
                                      </p:cBhvr>
                                      <p:to>
                                        <p:strVal val="visible"/>
                                      </p:to>
                                    </p:set>
                                    <p:animEffect transition="in" filter="blinds(horizontal)">
                                      <p:cBhvr>
                                        <p:cTn id="22" dur="500"/>
                                        <p:tgtEl>
                                          <p:spTgt spid="568324"/>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68323"/>
                                        </p:tgtEl>
                                        <p:attrNameLst>
                                          <p:attrName>style.visibility</p:attrName>
                                        </p:attrNameLst>
                                      </p:cBhvr>
                                      <p:to>
                                        <p:strVal val="visible"/>
                                      </p:to>
                                    </p:set>
                                    <p:anim calcmode="lin" valueType="num">
                                      <p:cBhvr additive="base">
                                        <p:cTn id="27" dur="500" fill="hold"/>
                                        <p:tgtEl>
                                          <p:spTgt spid="568323"/>
                                        </p:tgtEl>
                                        <p:attrNameLst>
                                          <p:attrName>ppt_x</p:attrName>
                                        </p:attrNameLst>
                                      </p:cBhvr>
                                      <p:tavLst>
                                        <p:tav tm="0">
                                          <p:val>
                                            <p:strVal val="#ppt_x"/>
                                          </p:val>
                                        </p:tav>
                                        <p:tav tm="100000">
                                          <p:val>
                                            <p:strVal val="#ppt_x"/>
                                          </p:val>
                                        </p:tav>
                                      </p:tavLst>
                                    </p:anim>
                                    <p:anim calcmode="lin" valueType="num">
                                      <p:cBhvr additive="base">
                                        <p:cTn id="28" dur="500" fill="hold"/>
                                        <p:tgtEl>
                                          <p:spTgt spid="5683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83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2148258B-55EF-47FA-9D08-5CF8817BCC43}" type="slidenum">
              <a:rPr lang="en-ZA" sz="1200" i="0">
                <a:latin typeface="+mn-lt"/>
                <a:cs typeface="+mn-cs"/>
              </a:rPr>
              <a:pPr algn="r" fontAlgn="auto">
                <a:spcBef>
                  <a:spcPts val="0"/>
                </a:spcBef>
                <a:spcAft>
                  <a:spcPts val="0"/>
                </a:spcAft>
                <a:defRPr/>
              </a:pPr>
              <a:t>11</a:t>
            </a:fld>
            <a:endParaRPr lang="en-ZA" sz="1200" i="0">
              <a:latin typeface="+mn-lt"/>
              <a:cs typeface="+mn-cs"/>
            </a:endParaRPr>
          </a:p>
        </p:txBody>
      </p:sp>
      <p:grpSp>
        <p:nvGrpSpPr>
          <p:cNvPr id="2" name="Group 2"/>
          <p:cNvGrpSpPr>
            <a:grpSpLocks/>
          </p:cNvGrpSpPr>
          <p:nvPr/>
        </p:nvGrpSpPr>
        <p:grpSpPr bwMode="auto">
          <a:xfrm>
            <a:off x="2938463" y="2882900"/>
            <a:ext cx="5568950" cy="1179513"/>
            <a:chOff x="2124" y="1767"/>
            <a:chExt cx="3508" cy="743"/>
          </a:xfrm>
        </p:grpSpPr>
        <p:sp>
          <p:nvSpPr>
            <p:cNvPr id="570371" name="Rectangle 3"/>
            <p:cNvSpPr>
              <a:spLocks noChangeArrowheads="1"/>
            </p:cNvSpPr>
            <p:nvPr/>
          </p:nvSpPr>
          <p:spPr bwMode="auto">
            <a:xfrm>
              <a:off x="2124" y="1767"/>
              <a:ext cx="3497" cy="696"/>
            </a:xfrm>
            <a:prstGeom prst="rect">
              <a:avLst/>
            </a:prstGeom>
            <a:gradFill rotWithShape="1">
              <a:gsLst>
                <a:gs pos="0">
                  <a:schemeClr val="accent1">
                    <a:alpha val="0"/>
                  </a:schemeClr>
                </a:gs>
                <a:gs pos="100000">
                  <a:schemeClr val="accent1">
                    <a:gamma/>
                    <a:shade val="96471"/>
                    <a:invGamma/>
                  </a:schemeClr>
                </a:gs>
              </a:gsLst>
              <a:lin ang="0" scaled="1"/>
            </a:gradFill>
            <a:ln w="57150" algn="ctr">
              <a:noFill/>
              <a:miter lim="800000"/>
              <a:headEnd/>
              <a:tailEnd/>
            </a:ln>
            <a:effectLst/>
          </p:spPr>
          <p:txBody>
            <a:bodyPr lIns="685800"/>
            <a:lstStyle/>
            <a:p>
              <a:pPr algn="r">
                <a:defRPr/>
              </a:pPr>
              <a:r>
                <a:rPr lang="en-US" sz="2000" b="1" i="0">
                  <a:solidFill>
                    <a:srgbClr val="FEB737"/>
                  </a:solidFill>
                </a:rPr>
                <a:t>In Context</a:t>
              </a:r>
            </a:p>
            <a:p>
              <a:pPr algn="r">
                <a:defRPr/>
              </a:pPr>
              <a:endParaRPr lang="en-US" sz="2000" b="1" i="0">
                <a:solidFill>
                  <a:srgbClr val="FEB737"/>
                </a:solidFill>
              </a:endParaRPr>
            </a:p>
            <a:p>
              <a:pPr algn="r">
                <a:defRPr/>
              </a:pPr>
              <a:endParaRPr lang="en-US" b="1" i="0">
                <a:solidFill>
                  <a:schemeClr val="bg1"/>
                </a:solidFill>
              </a:endParaRPr>
            </a:p>
            <a:p>
              <a:pPr algn="r">
                <a:defRPr/>
              </a:pPr>
              <a:endParaRPr lang="en-US" sz="1400" i="0">
                <a:solidFill>
                  <a:schemeClr val="bg1"/>
                </a:solidFill>
                <a:effectLst>
                  <a:outerShdw blurRad="38100" dist="38100" dir="2700000" algn="tl">
                    <a:srgbClr val="000000"/>
                  </a:outerShdw>
                </a:effectLst>
              </a:endParaRPr>
            </a:p>
          </p:txBody>
        </p:sp>
        <p:pic>
          <p:nvPicPr>
            <p:cNvPr id="141330" name="Picture 4" descr="PPP_IBUSI_CLP_ClockatMidnight_c"/>
            <p:cNvPicPr>
              <a:picLocks noChangeAspect="1" noChangeArrowheads="1"/>
            </p:cNvPicPr>
            <p:nvPr/>
          </p:nvPicPr>
          <p:blipFill>
            <a:blip r:embed="rId4"/>
            <a:srcRect/>
            <a:stretch>
              <a:fillRect/>
            </a:stretch>
          </p:blipFill>
          <p:spPr bwMode="auto">
            <a:xfrm>
              <a:off x="2980" y="1813"/>
              <a:ext cx="697" cy="697"/>
            </a:xfrm>
            <a:prstGeom prst="rect">
              <a:avLst/>
            </a:prstGeom>
            <a:noFill/>
            <a:ln w="57150" algn="ctr">
              <a:noFill/>
              <a:miter lim="800000"/>
              <a:headEnd/>
              <a:tailEnd/>
            </a:ln>
          </p:spPr>
        </p:pic>
        <p:sp>
          <p:nvSpPr>
            <p:cNvPr id="141331" name="Text Box 5"/>
            <p:cNvSpPr txBox="1">
              <a:spLocks noChangeArrowheads="1"/>
            </p:cNvSpPr>
            <p:nvPr/>
          </p:nvSpPr>
          <p:spPr bwMode="auto">
            <a:xfrm>
              <a:off x="3814" y="1970"/>
              <a:ext cx="1818" cy="460"/>
            </a:xfrm>
            <a:prstGeom prst="rect">
              <a:avLst/>
            </a:prstGeom>
            <a:noFill/>
            <a:ln w="9525" algn="ctr">
              <a:noFill/>
              <a:miter lim="800000"/>
              <a:headEnd/>
              <a:tailEnd/>
            </a:ln>
          </p:spPr>
          <p:txBody>
            <a:bodyPr>
              <a:spAutoFit/>
            </a:bodyPr>
            <a:lstStyle/>
            <a:p>
              <a:pPr algn="r"/>
              <a:r>
                <a:rPr lang="en-US" sz="1400" i="0"/>
                <a:t>Real-time delivery of relevant information when and where it’s needed</a:t>
              </a:r>
            </a:p>
          </p:txBody>
        </p:sp>
      </p:grpSp>
      <p:grpSp>
        <p:nvGrpSpPr>
          <p:cNvPr id="3" name="Group 6"/>
          <p:cNvGrpSpPr>
            <a:grpSpLocks/>
          </p:cNvGrpSpPr>
          <p:nvPr/>
        </p:nvGrpSpPr>
        <p:grpSpPr bwMode="auto">
          <a:xfrm>
            <a:off x="2011363" y="4059238"/>
            <a:ext cx="6480175" cy="1223962"/>
            <a:chOff x="1540" y="2508"/>
            <a:chExt cx="4082" cy="771"/>
          </a:xfrm>
        </p:grpSpPr>
        <p:sp>
          <p:nvSpPr>
            <p:cNvPr id="570375" name="Rectangle 7"/>
            <p:cNvSpPr>
              <a:spLocks noChangeArrowheads="1"/>
            </p:cNvSpPr>
            <p:nvPr/>
          </p:nvSpPr>
          <p:spPr bwMode="auto">
            <a:xfrm>
              <a:off x="1540" y="2508"/>
              <a:ext cx="4081" cy="696"/>
            </a:xfrm>
            <a:prstGeom prst="rect">
              <a:avLst/>
            </a:prstGeom>
            <a:gradFill rotWithShape="1">
              <a:gsLst>
                <a:gs pos="0">
                  <a:schemeClr val="accent1">
                    <a:alpha val="0"/>
                  </a:schemeClr>
                </a:gs>
                <a:gs pos="100000">
                  <a:schemeClr val="accent1">
                    <a:gamma/>
                    <a:shade val="96471"/>
                    <a:invGamma/>
                  </a:schemeClr>
                </a:gs>
              </a:gsLst>
              <a:lin ang="0" scaled="1"/>
            </a:gradFill>
            <a:ln w="57150" algn="ctr">
              <a:noFill/>
              <a:miter lim="800000"/>
              <a:headEnd/>
              <a:tailEnd/>
            </a:ln>
            <a:effectLst/>
          </p:spPr>
          <p:txBody>
            <a:bodyPr lIns="1143000"/>
            <a:lstStyle/>
            <a:p>
              <a:pPr algn="r">
                <a:defRPr/>
              </a:pPr>
              <a:r>
                <a:rPr lang="en-US" sz="2000" b="1" i="0">
                  <a:solidFill>
                    <a:srgbClr val="FEB737"/>
                  </a:solidFill>
                </a:rPr>
                <a:t>Complete</a:t>
              </a:r>
            </a:p>
            <a:p>
              <a:pPr algn="r">
                <a:defRPr/>
              </a:pPr>
              <a:r>
                <a:rPr lang="en-US" i="0"/>
                <a:t> </a:t>
              </a:r>
            </a:p>
            <a:p>
              <a:pPr algn="r">
                <a:defRPr/>
              </a:pPr>
              <a:endParaRPr lang="en-US" sz="2000" i="0">
                <a:solidFill>
                  <a:schemeClr val="bg1"/>
                </a:solidFill>
                <a:effectLst>
                  <a:outerShdw blurRad="38100" dist="38100" dir="2700000" algn="tl">
                    <a:srgbClr val="000000"/>
                  </a:outerShdw>
                </a:effectLst>
              </a:endParaRPr>
            </a:p>
          </p:txBody>
        </p:sp>
        <p:pic>
          <p:nvPicPr>
            <p:cNvPr id="141327" name="Picture 8" descr="j0435245"/>
            <p:cNvPicPr>
              <a:picLocks noChangeAspect="1" noChangeArrowheads="1"/>
            </p:cNvPicPr>
            <p:nvPr/>
          </p:nvPicPr>
          <p:blipFill>
            <a:blip r:embed="rId5"/>
            <a:srcRect/>
            <a:stretch>
              <a:fillRect/>
            </a:stretch>
          </p:blipFill>
          <p:spPr bwMode="auto">
            <a:xfrm>
              <a:off x="2587" y="2582"/>
              <a:ext cx="697" cy="697"/>
            </a:xfrm>
            <a:prstGeom prst="rect">
              <a:avLst/>
            </a:prstGeom>
            <a:noFill/>
            <a:ln w="9525">
              <a:noFill/>
              <a:miter lim="800000"/>
              <a:headEnd/>
              <a:tailEnd/>
            </a:ln>
          </p:spPr>
        </p:pic>
        <p:sp>
          <p:nvSpPr>
            <p:cNvPr id="141328" name="Text Box 9"/>
            <p:cNvSpPr txBox="1">
              <a:spLocks noChangeArrowheads="1"/>
            </p:cNvSpPr>
            <p:nvPr/>
          </p:nvSpPr>
          <p:spPr bwMode="auto">
            <a:xfrm>
              <a:off x="3481" y="2755"/>
              <a:ext cx="2141" cy="326"/>
            </a:xfrm>
            <a:prstGeom prst="rect">
              <a:avLst/>
            </a:prstGeom>
            <a:noFill/>
            <a:ln w="9525" algn="ctr">
              <a:noFill/>
              <a:miter lim="800000"/>
              <a:headEnd/>
              <a:tailEnd/>
            </a:ln>
          </p:spPr>
          <p:txBody>
            <a:bodyPr>
              <a:spAutoFit/>
            </a:bodyPr>
            <a:lstStyle/>
            <a:p>
              <a:pPr algn="r"/>
              <a:r>
                <a:rPr lang="en-US" sz="1400" i="0"/>
                <a:t>Related information reconciled into a single and holistic view</a:t>
              </a:r>
            </a:p>
          </p:txBody>
        </p:sp>
      </p:grpSp>
      <p:grpSp>
        <p:nvGrpSpPr>
          <p:cNvPr id="4" name="Group 10"/>
          <p:cNvGrpSpPr>
            <a:grpSpLocks/>
          </p:cNvGrpSpPr>
          <p:nvPr/>
        </p:nvGrpSpPr>
        <p:grpSpPr bwMode="auto">
          <a:xfrm>
            <a:off x="1085850" y="5229225"/>
            <a:ext cx="7405688" cy="1250950"/>
            <a:chOff x="957" y="3245"/>
            <a:chExt cx="4665" cy="788"/>
          </a:xfrm>
        </p:grpSpPr>
        <p:sp>
          <p:nvSpPr>
            <p:cNvPr id="570379" name="Rectangle 11"/>
            <p:cNvSpPr>
              <a:spLocks noChangeArrowheads="1"/>
            </p:cNvSpPr>
            <p:nvPr/>
          </p:nvSpPr>
          <p:spPr bwMode="auto">
            <a:xfrm>
              <a:off x="957" y="3245"/>
              <a:ext cx="4664" cy="696"/>
            </a:xfrm>
            <a:prstGeom prst="rect">
              <a:avLst/>
            </a:prstGeom>
            <a:gradFill rotWithShape="1">
              <a:gsLst>
                <a:gs pos="0">
                  <a:schemeClr val="accent1">
                    <a:alpha val="0"/>
                  </a:schemeClr>
                </a:gs>
                <a:gs pos="100000">
                  <a:schemeClr val="accent1">
                    <a:gamma/>
                    <a:shade val="96471"/>
                    <a:invGamma/>
                  </a:schemeClr>
                </a:gs>
              </a:gsLst>
              <a:lin ang="0" scaled="1"/>
            </a:gradFill>
            <a:ln w="57150" algn="ctr">
              <a:noFill/>
              <a:miter lim="800000"/>
              <a:headEnd/>
              <a:tailEnd/>
            </a:ln>
            <a:effectLst/>
          </p:spPr>
          <p:txBody>
            <a:bodyPr lIns="1143000"/>
            <a:lstStyle/>
            <a:p>
              <a:pPr algn="r">
                <a:defRPr/>
              </a:pPr>
              <a:r>
                <a:rPr lang="en-US" sz="2000" b="1" i="0">
                  <a:solidFill>
                    <a:srgbClr val="FEB737"/>
                  </a:solidFill>
                </a:rPr>
                <a:t>Accurate</a:t>
              </a:r>
            </a:p>
          </p:txBody>
        </p:sp>
        <p:pic>
          <p:nvPicPr>
            <p:cNvPr id="141324" name="Picture 12" descr="j0435244"/>
            <p:cNvPicPr>
              <a:picLocks noChangeAspect="1" noChangeArrowheads="1"/>
            </p:cNvPicPr>
            <p:nvPr/>
          </p:nvPicPr>
          <p:blipFill>
            <a:blip r:embed="rId6"/>
            <a:srcRect/>
            <a:stretch>
              <a:fillRect/>
            </a:stretch>
          </p:blipFill>
          <p:spPr bwMode="auto">
            <a:xfrm>
              <a:off x="2197" y="3336"/>
              <a:ext cx="697" cy="697"/>
            </a:xfrm>
            <a:prstGeom prst="rect">
              <a:avLst/>
            </a:prstGeom>
            <a:noFill/>
            <a:ln w="9525">
              <a:noFill/>
              <a:miter lim="800000"/>
              <a:headEnd/>
              <a:tailEnd/>
            </a:ln>
          </p:spPr>
        </p:pic>
        <p:sp>
          <p:nvSpPr>
            <p:cNvPr id="141325" name="Text Box 13"/>
            <p:cNvSpPr txBox="1">
              <a:spLocks noChangeArrowheads="1"/>
            </p:cNvSpPr>
            <p:nvPr/>
          </p:nvSpPr>
          <p:spPr bwMode="auto">
            <a:xfrm>
              <a:off x="3047" y="3517"/>
              <a:ext cx="2575" cy="326"/>
            </a:xfrm>
            <a:prstGeom prst="rect">
              <a:avLst/>
            </a:prstGeom>
            <a:noFill/>
            <a:ln w="9525" algn="ctr">
              <a:noFill/>
              <a:miter lim="800000"/>
              <a:headEnd/>
              <a:tailEnd/>
            </a:ln>
          </p:spPr>
          <p:txBody>
            <a:bodyPr>
              <a:spAutoFit/>
            </a:bodyPr>
            <a:lstStyle/>
            <a:p>
              <a:pPr algn="r"/>
              <a:r>
                <a:rPr lang="en-US" sz="1400" i="0"/>
                <a:t>Complex and disparate data transformed, cleansed and delivered</a:t>
              </a:r>
              <a:endParaRPr lang="en-US" sz="1000" i="0"/>
            </a:p>
          </p:txBody>
        </p:sp>
      </p:grpSp>
      <p:grpSp>
        <p:nvGrpSpPr>
          <p:cNvPr id="5" name="Group 14"/>
          <p:cNvGrpSpPr>
            <a:grpSpLocks/>
          </p:cNvGrpSpPr>
          <p:nvPr/>
        </p:nvGrpSpPr>
        <p:grpSpPr bwMode="auto">
          <a:xfrm>
            <a:off x="3863975" y="1692275"/>
            <a:ext cx="4656138" cy="1231900"/>
            <a:chOff x="2707" y="1017"/>
            <a:chExt cx="2933" cy="776"/>
          </a:xfrm>
        </p:grpSpPr>
        <p:sp>
          <p:nvSpPr>
            <p:cNvPr id="570383" name="Rectangle 15"/>
            <p:cNvSpPr>
              <a:spLocks noChangeArrowheads="1"/>
            </p:cNvSpPr>
            <p:nvPr/>
          </p:nvSpPr>
          <p:spPr bwMode="auto">
            <a:xfrm>
              <a:off x="2707" y="1017"/>
              <a:ext cx="2914" cy="696"/>
            </a:xfrm>
            <a:prstGeom prst="rect">
              <a:avLst/>
            </a:prstGeom>
            <a:gradFill rotWithShape="1">
              <a:gsLst>
                <a:gs pos="0">
                  <a:schemeClr val="accent1">
                    <a:alpha val="0"/>
                  </a:schemeClr>
                </a:gs>
                <a:gs pos="100000">
                  <a:schemeClr val="accent1">
                    <a:gamma/>
                    <a:shade val="96471"/>
                    <a:invGamma/>
                  </a:schemeClr>
                </a:gs>
              </a:gsLst>
              <a:lin ang="0" scaled="1"/>
            </a:gradFill>
            <a:ln w="57150" algn="ctr">
              <a:noFill/>
              <a:miter lim="800000"/>
              <a:headEnd/>
              <a:tailEnd/>
            </a:ln>
            <a:effectLst/>
          </p:spPr>
          <p:txBody>
            <a:bodyPr lIns="685800"/>
            <a:lstStyle/>
            <a:p>
              <a:pPr algn="r">
                <a:defRPr/>
              </a:pPr>
              <a:r>
                <a:rPr lang="en-US" sz="2000" b="1" i="0">
                  <a:solidFill>
                    <a:srgbClr val="FEB737"/>
                  </a:solidFill>
                </a:rPr>
                <a:t>Insightful</a:t>
              </a:r>
            </a:p>
            <a:p>
              <a:pPr algn="r">
                <a:defRPr/>
              </a:pPr>
              <a:endParaRPr lang="en-US" sz="2000" b="1" i="0">
                <a:solidFill>
                  <a:srgbClr val="FEB737"/>
                </a:solidFill>
              </a:endParaRPr>
            </a:p>
            <a:p>
              <a:pPr algn="r">
                <a:defRPr/>
              </a:pPr>
              <a:endParaRPr lang="en-US" b="1" i="0">
                <a:solidFill>
                  <a:schemeClr val="bg1"/>
                </a:solidFill>
              </a:endParaRPr>
            </a:p>
          </p:txBody>
        </p:sp>
        <p:sp>
          <p:nvSpPr>
            <p:cNvPr id="141321" name="Text Box 16"/>
            <p:cNvSpPr txBox="1">
              <a:spLocks noChangeArrowheads="1"/>
            </p:cNvSpPr>
            <p:nvPr/>
          </p:nvSpPr>
          <p:spPr bwMode="auto">
            <a:xfrm>
              <a:off x="4115" y="1242"/>
              <a:ext cx="1525" cy="422"/>
            </a:xfrm>
            <a:prstGeom prst="rect">
              <a:avLst/>
            </a:prstGeom>
            <a:noFill/>
            <a:ln w="9525" algn="ctr">
              <a:noFill/>
              <a:miter lim="800000"/>
              <a:headEnd/>
              <a:tailEnd/>
            </a:ln>
          </p:spPr>
          <p:txBody>
            <a:bodyPr>
              <a:spAutoFit/>
            </a:bodyPr>
            <a:lstStyle/>
            <a:p>
              <a:pPr algn="r"/>
              <a:r>
                <a:rPr lang="en-US" sz="1400" i="0"/>
                <a:t>Derive meaning from information changes</a:t>
              </a:r>
              <a:endParaRPr lang="en-US" sz="1000" i="0"/>
            </a:p>
            <a:p>
              <a:pPr algn="r"/>
              <a:endParaRPr lang="en-US" sz="1000"/>
            </a:p>
          </p:txBody>
        </p:sp>
        <p:pic>
          <p:nvPicPr>
            <p:cNvPr id="141322" name="Picture 17" descr="PPP_IBUSI_CLP_LookingAhead_C"/>
            <p:cNvPicPr>
              <a:picLocks noChangeAspect="1" noChangeArrowheads="1"/>
            </p:cNvPicPr>
            <p:nvPr/>
          </p:nvPicPr>
          <p:blipFill>
            <a:blip r:embed="rId7"/>
            <a:srcRect/>
            <a:stretch>
              <a:fillRect/>
            </a:stretch>
          </p:blipFill>
          <p:spPr bwMode="auto">
            <a:xfrm>
              <a:off x="3355" y="1096"/>
              <a:ext cx="697" cy="697"/>
            </a:xfrm>
            <a:prstGeom prst="rect">
              <a:avLst/>
            </a:prstGeom>
            <a:noFill/>
            <a:ln w="9525">
              <a:noFill/>
              <a:miter lim="800000"/>
              <a:headEnd/>
              <a:tailEnd/>
            </a:ln>
          </p:spPr>
        </p:pic>
      </p:grpSp>
      <p:pic>
        <p:nvPicPr>
          <p:cNvPr id="141318" name="Picture 18" descr="trust"/>
          <p:cNvPicPr>
            <a:picLocks noGrp="1" noChangeAspect="1" noChangeArrowheads="1"/>
          </p:cNvPicPr>
          <p:nvPr>
            <p:ph idx="4294967295"/>
          </p:nvPr>
        </p:nvPicPr>
        <p:blipFill>
          <a:blip r:embed="rId8"/>
          <a:srcRect/>
          <a:stretch>
            <a:fillRect/>
          </a:stretch>
        </p:blipFill>
        <p:spPr>
          <a:xfrm>
            <a:off x="415925" y="2241550"/>
            <a:ext cx="2320925" cy="3171825"/>
          </a:xfrm>
        </p:spPr>
      </p:pic>
      <p:sp>
        <p:nvSpPr>
          <p:cNvPr id="141319" name="Title 12"/>
          <p:cNvSpPr>
            <a:spLocks/>
          </p:cNvSpPr>
          <p:nvPr/>
        </p:nvSpPr>
        <p:spPr bwMode="auto">
          <a:xfrm>
            <a:off x="0" y="88900"/>
            <a:ext cx="9144000" cy="1419225"/>
          </a:xfrm>
          <a:prstGeom prst="rect">
            <a:avLst/>
          </a:prstGeom>
          <a:noFill/>
          <a:ln w="9525" algn="ctr">
            <a:noFill/>
            <a:miter lim="800000"/>
            <a:headEnd/>
            <a:tailEnd/>
          </a:ln>
        </p:spPr>
        <p:txBody>
          <a:bodyPr>
            <a:spAutoFit/>
          </a:bodyPr>
          <a:lstStyle/>
          <a:p>
            <a:pPr algn="ctr">
              <a:lnSpc>
                <a:spcPct val="80000"/>
              </a:lnSpc>
            </a:pPr>
            <a:r>
              <a:rPr lang="en-US" sz="4000" i="0">
                <a:latin typeface="Calibri" pitchFamily="34" charset="0"/>
              </a:rPr>
              <a:t>Leaders Investing to Optimize</a:t>
            </a:r>
            <a:br>
              <a:rPr lang="en-US" sz="4000" i="0">
                <a:latin typeface="Calibri" pitchFamily="34" charset="0"/>
              </a:rPr>
            </a:br>
            <a:r>
              <a:rPr lang="en-US" sz="4000" i="0">
                <a:latin typeface="Calibri" pitchFamily="34" charset="0"/>
              </a:rPr>
              <a:t>Information Assets</a:t>
            </a:r>
            <a:r>
              <a:rPr lang="en-US" sz="3000">
                <a:latin typeface="Calibri" pitchFamily="34" charset="0"/>
              </a:rPr>
              <a:t> </a:t>
            </a:r>
            <a:br>
              <a:rPr lang="en-US" sz="3000">
                <a:latin typeface="Calibri" pitchFamily="34" charset="0"/>
              </a:rPr>
            </a:br>
            <a:r>
              <a:rPr lang="en-US" sz="2900">
                <a:latin typeface="Calibri" pitchFamily="34" charset="0"/>
              </a:rPr>
              <a:t>Clients Tell Us What They Are Looking for…Trusted Data</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lide Number Placeholder 4"/>
          <p:cNvSpPr txBox="1">
            <a:spLocks noGrp="1"/>
          </p:cNvSpPr>
          <p:nvPr/>
        </p:nvSpPr>
        <p:spPr>
          <a:xfrm>
            <a:off x="8045450" y="6356350"/>
            <a:ext cx="641350" cy="365125"/>
          </a:xfrm>
          <a:prstGeom prst="rect">
            <a:avLst/>
          </a:prstGeom>
          <a:noFill/>
        </p:spPr>
        <p:txBody>
          <a:bodyPr anchor="ctr"/>
          <a:lstStyle/>
          <a:p>
            <a:pPr algn="r" fontAlgn="auto">
              <a:spcBef>
                <a:spcPts val="0"/>
              </a:spcBef>
              <a:spcAft>
                <a:spcPts val="0"/>
              </a:spcAft>
              <a:defRPr/>
            </a:pPr>
            <a:fld id="{0C1FA7E1-BBD5-4D64-9867-F482E59B6259}" type="slidenum">
              <a:rPr lang="en-ZA" sz="1200" i="0">
                <a:latin typeface="+mn-lt"/>
                <a:cs typeface="+mn-cs"/>
              </a:rPr>
              <a:pPr algn="r" fontAlgn="auto">
                <a:spcBef>
                  <a:spcPts val="0"/>
                </a:spcBef>
                <a:spcAft>
                  <a:spcPts val="0"/>
                </a:spcAft>
                <a:defRPr/>
              </a:pPr>
              <a:t>12</a:t>
            </a:fld>
            <a:endParaRPr lang="en-ZA" sz="1200" i="0">
              <a:latin typeface="+mn-lt"/>
              <a:cs typeface="+mn-cs"/>
            </a:endParaRPr>
          </a:p>
        </p:txBody>
      </p:sp>
      <p:grpSp>
        <p:nvGrpSpPr>
          <p:cNvPr id="2" name="Group 2"/>
          <p:cNvGrpSpPr>
            <a:grpSpLocks/>
          </p:cNvGrpSpPr>
          <p:nvPr/>
        </p:nvGrpSpPr>
        <p:grpSpPr bwMode="auto">
          <a:xfrm>
            <a:off x="2390775" y="3333750"/>
            <a:ext cx="6340475" cy="3424238"/>
            <a:chOff x="0" y="1935"/>
            <a:chExt cx="3994" cy="2157"/>
          </a:xfrm>
        </p:grpSpPr>
        <p:sp>
          <p:nvSpPr>
            <p:cNvPr id="572419" name="AutoShape 3"/>
            <p:cNvSpPr>
              <a:spLocks noChangeAspect="1" noChangeArrowheads="1"/>
            </p:cNvSpPr>
            <p:nvPr/>
          </p:nvSpPr>
          <p:spPr bwMode="auto">
            <a:xfrm>
              <a:off x="1120" y="3537"/>
              <a:ext cx="1920" cy="519"/>
            </a:xfrm>
            <a:prstGeom prst="roundRect">
              <a:avLst>
                <a:gd name="adj" fmla="val 14769"/>
              </a:avLst>
            </a:prstGeom>
            <a:gradFill rotWithShape="1">
              <a:gsLst>
                <a:gs pos="0">
                  <a:srgbClr val="8EA0CC"/>
                </a:gs>
                <a:gs pos="100000">
                  <a:srgbClr val="8EA0CC">
                    <a:gamma/>
                    <a:tint val="34118"/>
                    <a:invGamma/>
                  </a:srgbClr>
                </a:gs>
              </a:gsLst>
              <a:lin ang="5400000" scaled="1"/>
            </a:gradFill>
            <a:ln w="9525" algn="ctr">
              <a:solidFill>
                <a:srgbClr val="90A2CE"/>
              </a:solidFill>
              <a:round/>
              <a:headEnd/>
              <a:tailEnd/>
            </a:ln>
            <a:effectLst>
              <a:outerShdw dist="81320" dir="18519588" algn="ctr" rotWithShape="0">
                <a:srgbClr val="788DC2"/>
              </a:outerShdw>
            </a:effectLst>
          </p:spPr>
          <p:txBody>
            <a:bodyPr wrap="none" anchor="ctr"/>
            <a:lstStyle/>
            <a:p>
              <a:pPr algn="ctr">
                <a:defRPr/>
              </a:pPr>
              <a:endParaRPr lang="en-US"/>
            </a:p>
          </p:txBody>
        </p:sp>
        <p:grpSp>
          <p:nvGrpSpPr>
            <p:cNvPr id="143662" name="Group 4"/>
            <p:cNvGrpSpPr>
              <a:grpSpLocks/>
            </p:cNvGrpSpPr>
            <p:nvPr/>
          </p:nvGrpSpPr>
          <p:grpSpPr bwMode="auto">
            <a:xfrm flipV="1">
              <a:off x="0" y="3216"/>
              <a:ext cx="3994" cy="464"/>
              <a:chOff x="661" y="3608"/>
              <a:chExt cx="4138" cy="396"/>
            </a:xfrm>
          </p:grpSpPr>
          <p:sp>
            <p:nvSpPr>
              <p:cNvPr id="143675" name="AutoShape 5"/>
              <p:cNvSpPr>
                <a:spLocks noChangeArrowheads="1"/>
              </p:cNvSpPr>
              <p:nvPr/>
            </p:nvSpPr>
            <p:spPr bwMode="auto">
              <a:xfrm>
                <a:off x="3327" y="3608"/>
                <a:ext cx="1472" cy="396"/>
              </a:xfrm>
              <a:prstGeom prst="rtTriangle">
                <a:avLst/>
              </a:prstGeom>
              <a:gradFill rotWithShape="1">
                <a:gsLst>
                  <a:gs pos="0">
                    <a:srgbClr val="71709E"/>
                  </a:gs>
                  <a:gs pos="100000">
                    <a:srgbClr val="FFFFFF"/>
                  </a:gs>
                </a:gsLst>
                <a:lin ang="5400000" scaled="1"/>
              </a:gradFill>
              <a:ln w="9525" algn="ctr">
                <a:noFill/>
                <a:miter lim="800000"/>
                <a:headEnd/>
                <a:tailEnd/>
              </a:ln>
            </p:spPr>
            <p:txBody>
              <a:bodyPr rot="10800000" wrap="none" anchor="ctr"/>
              <a:lstStyle/>
              <a:p>
                <a:pPr algn="ctr"/>
                <a:endParaRPr lang="en-GB"/>
              </a:p>
            </p:txBody>
          </p:sp>
          <p:sp>
            <p:nvSpPr>
              <p:cNvPr id="143676" name="AutoShape 6"/>
              <p:cNvSpPr>
                <a:spLocks noChangeArrowheads="1"/>
              </p:cNvSpPr>
              <p:nvPr/>
            </p:nvSpPr>
            <p:spPr bwMode="auto">
              <a:xfrm flipH="1">
                <a:off x="661" y="3608"/>
                <a:ext cx="1472" cy="396"/>
              </a:xfrm>
              <a:prstGeom prst="rtTriangle">
                <a:avLst/>
              </a:prstGeom>
              <a:gradFill rotWithShape="1">
                <a:gsLst>
                  <a:gs pos="0">
                    <a:srgbClr val="71709E"/>
                  </a:gs>
                  <a:gs pos="100000">
                    <a:srgbClr val="FFFFFF"/>
                  </a:gs>
                </a:gsLst>
                <a:lin ang="5400000" scaled="1"/>
              </a:gradFill>
              <a:ln w="9525" algn="ctr">
                <a:noFill/>
                <a:miter lim="800000"/>
                <a:headEnd/>
                <a:tailEnd/>
              </a:ln>
            </p:spPr>
            <p:txBody>
              <a:bodyPr rot="10800000" wrap="none" anchor="ctr"/>
              <a:lstStyle/>
              <a:p>
                <a:pPr algn="ctr"/>
                <a:endParaRPr lang="en-GB"/>
              </a:p>
            </p:txBody>
          </p:sp>
          <p:sp>
            <p:nvSpPr>
              <p:cNvPr id="143677" name="Rectangle 7"/>
              <p:cNvSpPr>
                <a:spLocks noChangeArrowheads="1"/>
              </p:cNvSpPr>
              <p:nvPr/>
            </p:nvSpPr>
            <p:spPr bwMode="auto">
              <a:xfrm>
                <a:off x="2133" y="3608"/>
                <a:ext cx="1202" cy="396"/>
              </a:xfrm>
              <a:prstGeom prst="rect">
                <a:avLst/>
              </a:prstGeom>
              <a:gradFill rotWithShape="1">
                <a:gsLst>
                  <a:gs pos="0">
                    <a:srgbClr val="71709E"/>
                  </a:gs>
                  <a:gs pos="100000">
                    <a:schemeClr val="bg1"/>
                  </a:gs>
                </a:gsLst>
                <a:lin ang="5400000" scaled="1"/>
              </a:gradFill>
              <a:ln w="9525" algn="ctr">
                <a:noFill/>
                <a:miter lim="800000"/>
                <a:headEnd/>
                <a:tailEnd/>
              </a:ln>
            </p:spPr>
            <p:txBody>
              <a:bodyPr rot="10800000" wrap="none" anchor="ctr"/>
              <a:lstStyle/>
              <a:p>
                <a:pPr algn="ctr"/>
                <a:endParaRPr lang="en-GB"/>
              </a:p>
            </p:txBody>
          </p:sp>
        </p:grpSp>
        <p:sp>
          <p:nvSpPr>
            <p:cNvPr id="143663" name="AutoShape 8"/>
            <p:cNvSpPr>
              <a:spLocks noChangeAspect="1" noChangeArrowheads="1"/>
            </p:cNvSpPr>
            <p:nvPr/>
          </p:nvSpPr>
          <p:spPr bwMode="auto">
            <a:xfrm flipH="1" flipV="1">
              <a:off x="2073" y="1935"/>
              <a:ext cx="87" cy="1905"/>
            </a:xfrm>
            <a:prstGeom prst="can">
              <a:avLst>
                <a:gd name="adj" fmla="val 89715"/>
              </a:avLst>
            </a:prstGeom>
            <a:gradFill rotWithShape="1">
              <a:gsLst>
                <a:gs pos="0">
                  <a:srgbClr val="808080"/>
                </a:gs>
                <a:gs pos="50000">
                  <a:srgbClr val="C0C0C0"/>
                </a:gs>
                <a:gs pos="100000">
                  <a:srgbClr val="808080"/>
                </a:gs>
              </a:gsLst>
              <a:lin ang="0" scaled="1"/>
            </a:gradFill>
            <a:ln w="9525">
              <a:noFill/>
              <a:round/>
              <a:headEnd/>
              <a:tailEnd/>
            </a:ln>
          </p:spPr>
          <p:txBody>
            <a:bodyPr rot="10800000" wrap="none" anchor="ctr"/>
            <a:lstStyle/>
            <a:p>
              <a:pPr algn="ctr"/>
              <a:endParaRPr lang="en-GB"/>
            </a:p>
          </p:txBody>
        </p:sp>
        <p:sp>
          <p:nvSpPr>
            <p:cNvPr id="572425" name="AutoShape 9"/>
            <p:cNvSpPr>
              <a:spLocks noChangeAspect="1" noChangeArrowheads="1"/>
            </p:cNvSpPr>
            <p:nvPr/>
          </p:nvSpPr>
          <p:spPr bwMode="auto">
            <a:xfrm>
              <a:off x="1120" y="3553"/>
              <a:ext cx="1920" cy="407"/>
            </a:xfrm>
            <a:prstGeom prst="roundRect">
              <a:avLst>
                <a:gd name="adj" fmla="val 14769"/>
              </a:avLst>
            </a:prstGeom>
            <a:gradFill rotWithShape="1">
              <a:gsLst>
                <a:gs pos="0">
                  <a:srgbClr val="8EA0CC"/>
                </a:gs>
                <a:gs pos="100000">
                  <a:srgbClr val="8EA0CC">
                    <a:gamma/>
                    <a:tint val="34118"/>
                    <a:invGamma/>
                  </a:srgbClr>
                </a:gs>
              </a:gsLst>
              <a:lin ang="5400000" scaled="1"/>
            </a:gradFill>
            <a:ln w="9525" algn="ctr">
              <a:solidFill>
                <a:srgbClr val="90A2CE"/>
              </a:solidFill>
              <a:round/>
              <a:headEnd/>
              <a:tailEnd/>
            </a:ln>
            <a:effectLst>
              <a:outerShdw dist="81320" dir="18519588" algn="ctr" rotWithShape="0">
                <a:srgbClr val="788DC2"/>
              </a:outerShdw>
            </a:effectLst>
          </p:spPr>
          <p:txBody>
            <a:bodyPr wrap="none" anchor="ctr"/>
            <a:lstStyle/>
            <a:p>
              <a:pPr algn="ctr">
                <a:defRPr/>
              </a:pPr>
              <a:endParaRPr lang="en-US"/>
            </a:p>
          </p:txBody>
        </p:sp>
        <p:sp>
          <p:nvSpPr>
            <p:cNvPr id="143665" name="Text Box 10"/>
            <p:cNvSpPr txBox="1">
              <a:spLocks noChangeAspect="1" noChangeArrowheads="1"/>
            </p:cNvSpPr>
            <p:nvPr/>
          </p:nvSpPr>
          <p:spPr bwMode="auto">
            <a:xfrm>
              <a:off x="1056" y="3551"/>
              <a:ext cx="2016" cy="170"/>
            </a:xfrm>
            <a:prstGeom prst="rect">
              <a:avLst/>
            </a:prstGeom>
            <a:noFill/>
            <a:ln w="9525" algn="ctr">
              <a:noFill/>
              <a:miter lim="800000"/>
              <a:headEnd/>
              <a:tailEnd/>
            </a:ln>
          </p:spPr>
          <p:txBody>
            <a:bodyPr lIns="0" tIns="0" rIns="0" bIns="0"/>
            <a:lstStyle/>
            <a:p>
              <a:pPr algn="ctr">
                <a:lnSpc>
                  <a:spcPct val="80000"/>
                </a:lnSpc>
                <a:spcBef>
                  <a:spcPct val="50000"/>
                </a:spcBef>
              </a:pPr>
              <a:r>
                <a:rPr lang="en-US" altLang="ja-JP" sz="1000" b="1" i="0">
                  <a:solidFill>
                    <a:srgbClr val="000000"/>
                  </a:solidFill>
                  <a:ea typeface="MS PGothic" pitchFamily="34" charset="-128"/>
                  <a:cs typeface="Arial Unicode MS"/>
                </a:rPr>
                <a:t>INFOSPHERE INFORMATION SERVER</a:t>
              </a:r>
              <a:endParaRPr lang="en-US" sz="1000" b="1" i="0">
                <a:solidFill>
                  <a:srgbClr val="000000"/>
                </a:solidFill>
                <a:ea typeface="MS PGothic" pitchFamily="34" charset="-128"/>
                <a:cs typeface="Arial Unicode MS"/>
              </a:endParaRPr>
            </a:p>
          </p:txBody>
        </p:sp>
        <p:sp>
          <p:nvSpPr>
            <p:cNvPr id="143666" name="Rectangle 11"/>
            <p:cNvSpPr>
              <a:spLocks noChangeArrowheads="1"/>
            </p:cNvSpPr>
            <p:nvPr/>
          </p:nvSpPr>
          <p:spPr bwMode="auto">
            <a:xfrm>
              <a:off x="1148" y="3837"/>
              <a:ext cx="472" cy="135"/>
            </a:xfrm>
            <a:prstGeom prst="rect">
              <a:avLst/>
            </a:prstGeom>
            <a:noFill/>
            <a:ln w="28575" algn="ctr">
              <a:noFill/>
              <a:miter lim="800000"/>
              <a:headEnd/>
              <a:tailEnd/>
            </a:ln>
          </p:spPr>
          <p:txBody>
            <a:bodyPr wrap="none">
              <a:spAutoFit/>
            </a:bodyPr>
            <a:lstStyle/>
            <a:p>
              <a:pPr marL="342900" indent="-342900" algn="ctr"/>
              <a:r>
                <a:rPr lang="en-US" sz="800" b="1" i="0"/>
                <a:t>Understand</a:t>
              </a:r>
            </a:p>
          </p:txBody>
        </p:sp>
        <p:sp>
          <p:nvSpPr>
            <p:cNvPr id="143667" name="Rectangle 12"/>
            <p:cNvSpPr>
              <a:spLocks noChangeArrowheads="1"/>
            </p:cNvSpPr>
            <p:nvPr/>
          </p:nvSpPr>
          <p:spPr bwMode="auto">
            <a:xfrm>
              <a:off x="1751" y="3837"/>
              <a:ext cx="363" cy="135"/>
            </a:xfrm>
            <a:prstGeom prst="rect">
              <a:avLst/>
            </a:prstGeom>
            <a:noFill/>
            <a:ln w="28575" algn="ctr">
              <a:noFill/>
              <a:miter lim="800000"/>
              <a:headEnd/>
              <a:tailEnd/>
            </a:ln>
          </p:spPr>
          <p:txBody>
            <a:bodyPr wrap="none">
              <a:spAutoFit/>
            </a:bodyPr>
            <a:lstStyle/>
            <a:p>
              <a:pPr marL="342900" indent="-342900" algn="ctr"/>
              <a:r>
                <a:rPr lang="en-US" sz="800" b="1" i="0"/>
                <a:t>Cleanse</a:t>
              </a:r>
            </a:p>
          </p:txBody>
        </p:sp>
        <p:sp>
          <p:nvSpPr>
            <p:cNvPr id="143668" name="Rectangle 13"/>
            <p:cNvSpPr>
              <a:spLocks noChangeArrowheads="1"/>
            </p:cNvSpPr>
            <p:nvPr/>
          </p:nvSpPr>
          <p:spPr bwMode="auto">
            <a:xfrm>
              <a:off x="2187" y="3837"/>
              <a:ext cx="433" cy="135"/>
            </a:xfrm>
            <a:prstGeom prst="rect">
              <a:avLst/>
            </a:prstGeom>
            <a:noFill/>
            <a:ln w="28575" algn="ctr">
              <a:noFill/>
              <a:miter lim="800000"/>
              <a:headEnd/>
              <a:tailEnd/>
            </a:ln>
          </p:spPr>
          <p:txBody>
            <a:bodyPr wrap="none">
              <a:spAutoFit/>
            </a:bodyPr>
            <a:lstStyle/>
            <a:p>
              <a:pPr marL="342900" indent="-342900" algn="ctr"/>
              <a:r>
                <a:rPr lang="en-US" sz="800" b="1" i="0"/>
                <a:t>Transform</a:t>
              </a:r>
            </a:p>
          </p:txBody>
        </p:sp>
        <p:pic>
          <p:nvPicPr>
            <p:cNvPr id="143669" name="Picture 14" descr="Understand"/>
            <p:cNvPicPr>
              <a:picLocks noChangeAspect="1" noChangeArrowheads="1"/>
            </p:cNvPicPr>
            <p:nvPr/>
          </p:nvPicPr>
          <p:blipFill>
            <a:blip r:embed="rId4"/>
            <a:srcRect/>
            <a:stretch>
              <a:fillRect/>
            </a:stretch>
          </p:blipFill>
          <p:spPr bwMode="auto">
            <a:xfrm>
              <a:off x="1252" y="3620"/>
              <a:ext cx="259" cy="259"/>
            </a:xfrm>
            <a:prstGeom prst="rect">
              <a:avLst/>
            </a:prstGeom>
            <a:noFill/>
            <a:ln w="9525">
              <a:noFill/>
              <a:miter lim="800000"/>
              <a:headEnd/>
              <a:tailEnd/>
            </a:ln>
          </p:spPr>
        </p:pic>
        <p:pic>
          <p:nvPicPr>
            <p:cNvPr id="143670" name="Picture 15" descr="Cleanse"/>
            <p:cNvPicPr>
              <a:picLocks noChangeAspect="1" noChangeArrowheads="1"/>
            </p:cNvPicPr>
            <p:nvPr/>
          </p:nvPicPr>
          <p:blipFill>
            <a:blip r:embed="rId5"/>
            <a:srcRect/>
            <a:stretch>
              <a:fillRect/>
            </a:stretch>
          </p:blipFill>
          <p:spPr bwMode="auto">
            <a:xfrm>
              <a:off x="1812" y="3620"/>
              <a:ext cx="265" cy="259"/>
            </a:xfrm>
            <a:prstGeom prst="rect">
              <a:avLst/>
            </a:prstGeom>
            <a:noFill/>
            <a:ln w="9525">
              <a:noFill/>
              <a:miter lim="800000"/>
              <a:headEnd/>
              <a:tailEnd/>
            </a:ln>
          </p:spPr>
        </p:pic>
        <p:pic>
          <p:nvPicPr>
            <p:cNvPr id="143671" name="Picture 16" descr="Transform"/>
            <p:cNvPicPr>
              <a:picLocks noChangeAspect="1" noChangeArrowheads="1"/>
            </p:cNvPicPr>
            <p:nvPr/>
          </p:nvPicPr>
          <p:blipFill>
            <a:blip r:embed="rId6"/>
            <a:srcRect/>
            <a:stretch>
              <a:fillRect/>
            </a:stretch>
          </p:blipFill>
          <p:spPr bwMode="auto">
            <a:xfrm>
              <a:off x="2277" y="3620"/>
              <a:ext cx="261" cy="259"/>
            </a:xfrm>
            <a:prstGeom prst="rect">
              <a:avLst/>
            </a:prstGeom>
            <a:noFill/>
            <a:ln w="9525">
              <a:noFill/>
              <a:miter lim="800000"/>
              <a:headEnd/>
              <a:tailEnd/>
            </a:ln>
          </p:spPr>
        </p:pic>
        <p:pic>
          <p:nvPicPr>
            <p:cNvPr id="143672" name="Picture 17" descr="Federate2"/>
            <p:cNvPicPr>
              <a:picLocks noChangeAspect="1" noChangeArrowheads="1"/>
            </p:cNvPicPr>
            <p:nvPr/>
          </p:nvPicPr>
          <p:blipFill>
            <a:blip r:embed="rId7"/>
            <a:srcRect/>
            <a:stretch>
              <a:fillRect/>
            </a:stretch>
          </p:blipFill>
          <p:spPr bwMode="auto">
            <a:xfrm>
              <a:off x="2735" y="3620"/>
              <a:ext cx="265" cy="259"/>
            </a:xfrm>
            <a:prstGeom prst="rect">
              <a:avLst/>
            </a:prstGeom>
            <a:noFill/>
            <a:ln w="9525">
              <a:noFill/>
              <a:miter lim="800000"/>
              <a:headEnd/>
              <a:tailEnd/>
            </a:ln>
          </p:spPr>
        </p:pic>
        <p:sp>
          <p:nvSpPr>
            <p:cNvPr id="143673" name="Rectangle 18"/>
            <p:cNvSpPr>
              <a:spLocks noChangeArrowheads="1"/>
            </p:cNvSpPr>
            <p:nvPr/>
          </p:nvSpPr>
          <p:spPr bwMode="auto">
            <a:xfrm>
              <a:off x="2689" y="3837"/>
              <a:ext cx="331" cy="135"/>
            </a:xfrm>
            <a:prstGeom prst="rect">
              <a:avLst/>
            </a:prstGeom>
            <a:noFill/>
            <a:ln w="28575" algn="ctr">
              <a:noFill/>
              <a:miter lim="800000"/>
              <a:headEnd/>
              <a:tailEnd/>
            </a:ln>
          </p:spPr>
          <p:txBody>
            <a:bodyPr wrap="none">
              <a:spAutoFit/>
            </a:bodyPr>
            <a:lstStyle/>
            <a:p>
              <a:pPr marL="342900" indent="-342900" algn="ctr"/>
              <a:r>
                <a:rPr lang="en-US" sz="800" b="1" i="0"/>
                <a:t>Deliver</a:t>
              </a:r>
            </a:p>
          </p:txBody>
        </p:sp>
        <p:sp>
          <p:nvSpPr>
            <p:cNvPr id="143674" name="Text Box 19"/>
            <p:cNvSpPr txBox="1">
              <a:spLocks noChangeArrowheads="1"/>
            </p:cNvSpPr>
            <p:nvPr/>
          </p:nvSpPr>
          <p:spPr bwMode="auto">
            <a:xfrm>
              <a:off x="1598" y="3957"/>
              <a:ext cx="808" cy="135"/>
            </a:xfrm>
            <a:prstGeom prst="rect">
              <a:avLst/>
            </a:prstGeom>
            <a:noFill/>
            <a:ln w="9525">
              <a:noFill/>
              <a:miter lim="800000"/>
              <a:headEnd/>
              <a:tailEnd/>
            </a:ln>
          </p:spPr>
          <p:txBody>
            <a:bodyPr wrap="none">
              <a:spAutoFit/>
            </a:bodyPr>
            <a:lstStyle/>
            <a:p>
              <a:r>
                <a:rPr lang="en-US" sz="800" b="1" i="0"/>
                <a:t>COMMON META DATA</a:t>
              </a:r>
            </a:p>
          </p:txBody>
        </p:sp>
      </p:grpSp>
      <p:sp>
        <p:nvSpPr>
          <p:cNvPr id="143521" name="AutoShape 20"/>
          <p:cNvSpPr>
            <a:spLocks noChangeAspect="1" noChangeArrowheads="1"/>
          </p:cNvSpPr>
          <p:nvPr/>
        </p:nvSpPr>
        <p:spPr bwMode="auto">
          <a:xfrm>
            <a:off x="8181975" y="2852738"/>
            <a:ext cx="163513" cy="400050"/>
          </a:xfrm>
          <a:prstGeom prst="can">
            <a:avLst>
              <a:gd name="adj" fmla="val 61165"/>
            </a:avLst>
          </a:prstGeom>
          <a:gradFill rotWithShape="1">
            <a:gsLst>
              <a:gs pos="0">
                <a:srgbClr val="808080"/>
              </a:gs>
              <a:gs pos="50000">
                <a:srgbClr val="C0C0C0"/>
              </a:gs>
              <a:gs pos="100000">
                <a:srgbClr val="808080"/>
              </a:gs>
            </a:gsLst>
            <a:lin ang="0" scaled="1"/>
          </a:gradFill>
          <a:ln w="9525">
            <a:noFill/>
            <a:round/>
            <a:headEnd/>
            <a:tailEnd/>
          </a:ln>
        </p:spPr>
        <p:txBody>
          <a:bodyPr wrap="none" anchor="ctr"/>
          <a:lstStyle/>
          <a:p>
            <a:pPr algn="ctr"/>
            <a:endParaRPr lang="en-GB"/>
          </a:p>
        </p:txBody>
      </p:sp>
      <p:sp>
        <p:nvSpPr>
          <p:cNvPr id="143522" name="Rectangle 21"/>
          <p:cNvSpPr>
            <a:spLocks noChangeArrowheads="1"/>
          </p:cNvSpPr>
          <p:nvPr/>
        </p:nvSpPr>
        <p:spPr bwMode="auto">
          <a:xfrm>
            <a:off x="0" y="77788"/>
            <a:ext cx="8901113" cy="1079500"/>
          </a:xfrm>
          <a:prstGeom prst="rect">
            <a:avLst/>
          </a:prstGeom>
          <a:noFill/>
          <a:ln w="9525" algn="ctr">
            <a:noFill/>
            <a:miter lim="800000"/>
            <a:headEnd/>
            <a:tailEnd/>
          </a:ln>
        </p:spPr>
        <p:txBody>
          <a:bodyPr>
            <a:spAutoFit/>
          </a:bodyPr>
          <a:lstStyle/>
          <a:p>
            <a:pPr algn="ctr">
              <a:lnSpc>
                <a:spcPct val="90000"/>
              </a:lnSpc>
            </a:pPr>
            <a:r>
              <a:rPr lang="en-US" sz="3600" i="0">
                <a:latin typeface="Calibri" pitchFamily="34" charset="0"/>
              </a:rPr>
              <a:t>IBM® InfoSphere™ Solutions to Provide Trusted Data to Drive Business Optimization…</a:t>
            </a:r>
          </a:p>
        </p:txBody>
      </p:sp>
      <p:sp>
        <p:nvSpPr>
          <p:cNvPr id="143523" name="AutoShape 22"/>
          <p:cNvSpPr>
            <a:spLocks noChangeAspect="1" noChangeArrowheads="1"/>
          </p:cNvSpPr>
          <p:nvPr/>
        </p:nvSpPr>
        <p:spPr bwMode="auto">
          <a:xfrm flipV="1">
            <a:off x="7472363" y="3568700"/>
            <a:ext cx="109537" cy="1036638"/>
          </a:xfrm>
          <a:prstGeom prst="can">
            <a:avLst>
              <a:gd name="adj" fmla="val 104190"/>
            </a:avLst>
          </a:prstGeom>
          <a:gradFill rotWithShape="1">
            <a:gsLst>
              <a:gs pos="0">
                <a:srgbClr val="808080"/>
              </a:gs>
              <a:gs pos="50000">
                <a:srgbClr val="C0C0C0"/>
              </a:gs>
              <a:gs pos="100000">
                <a:srgbClr val="808080"/>
              </a:gs>
            </a:gsLst>
            <a:lin ang="0" scaled="1"/>
          </a:gradFill>
          <a:ln w="9525">
            <a:noFill/>
            <a:round/>
            <a:headEnd/>
            <a:tailEnd/>
          </a:ln>
        </p:spPr>
        <p:txBody>
          <a:bodyPr rot="10800000" wrap="none" anchor="ctr"/>
          <a:lstStyle/>
          <a:p>
            <a:pPr algn="ctr"/>
            <a:endParaRPr lang="en-GB"/>
          </a:p>
        </p:txBody>
      </p:sp>
      <p:grpSp>
        <p:nvGrpSpPr>
          <p:cNvPr id="143524" name="Group 23"/>
          <p:cNvGrpSpPr>
            <a:grpSpLocks/>
          </p:cNvGrpSpPr>
          <p:nvPr/>
        </p:nvGrpSpPr>
        <p:grpSpPr bwMode="auto">
          <a:xfrm>
            <a:off x="7402513" y="4224338"/>
            <a:ext cx="301625" cy="449262"/>
            <a:chOff x="3801" y="2586"/>
            <a:chExt cx="285" cy="358"/>
          </a:xfrm>
        </p:grpSpPr>
        <p:pic>
          <p:nvPicPr>
            <p:cNvPr id="143659" name="Picture 24" descr="database"/>
            <p:cNvPicPr>
              <a:picLocks noChangeAspect="1" noChangeArrowheads="1"/>
            </p:cNvPicPr>
            <p:nvPr/>
          </p:nvPicPr>
          <p:blipFill>
            <a:blip r:embed="rId8"/>
            <a:srcRect/>
            <a:stretch>
              <a:fillRect/>
            </a:stretch>
          </p:blipFill>
          <p:spPr bwMode="auto">
            <a:xfrm>
              <a:off x="3801" y="2586"/>
              <a:ext cx="285" cy="358"/>
            </a:xfrm>
            <a:prstGeom prst="rect">
              <a:avLst/>
            </a:prstGeom>
            <a:noFill/>
            <a:ln w="9525">
              <a:noFill/>
              <a:miter lim="800000"/>
              <a:headEnd/>
              <a:tailEnd/>
            </a:ln>
          </p:spPr>
        </p:pic>
        <p:pic>
          <p:nvPicPr>
            <p:cNvPr id="143660" name="Picture 25" descr="1"/>
            <p:cNvPicPr>
              <a:picLocks noChangeAspect="1" noChangeArrowheads="1"/>
            </p:cNvPicPr>
            <p:nvPr/>
          </p:nvPicPr>
          <p:blipFill>
            <a:blip r:embed="rId9"/>
            <a:srcRect/>
            <a:stretch>
              <a:fillRect/>
            </a:stretch>
          </p:blipFill>
          <p:spPr bwMode="auto">
            <a:xfrm>
              <a:off x="3828" y="2673"/>
              <a:ext cx="204" cy="244"/>
            </a:xfrm>
            <a:prstGeom prst="rect">
              <a:avLst/>
            </a:prstGeom>
            <a:noFill/>
            <a:ln w="9525">
              <a:noFill/>
              <a:miter lim="800000"/>
              <a:headEnd/>
              <a:tailEnd/>
            </a:ln>
          </p:spPr>
        </p:pic>
      </p:grpSp>
      <p:pic>
        <p:nvPicPr>
          <p:cNvPr id="143525" name="Picture 26" descr="Docs"/>
          <p:cNvPicPr>
            <a:picLocks noChangeAspect="1" noChangeArrowheads="1"/>
          </p:cNvPicPr>
          <p:nvPr/>
        </p:nvPicPr>
        <p:blipFill>
          <a:blip r:embed="rId10"/>
          <a:srcRect/>
          <a:stretch>
            <a:fillRect/>
          </a:stretch>
        </p:blipFill>
        <p:spPr bwMode="auto">
          <a:xfrm>
            <a:off x="7478713" y="4445000"/>
            <a:ext cx="371475" cy="381000"/>
          </a:xfrm>
          <a:prstGeom prst="rect">
            <a:avLst/>
          </a:prstGeom>
          <a:noFill/>
          <a:ln w="9525">
            <a:noFill/>
            <a:miter lim="800000"/>
            <a:headEnd/>
            <a:tailEnd/>
          </a:ln>
        </p:spPr>
      </p:pic>
      <p:sp>
        <p:nvSpPr>
          <p:cNvPr id="143526" name="Text Box 27"/>
          <p:cNvSpPr txBox="1">
            <a:spLocks noChangeArrowheads="1"/>
          </p:cNvSpPr>
          <p:nvPr/>
        </p:nvSpPr>
        <p:spPr bwMode="auto">
          <a:xfrm>
            <a:off x="7115175" y="4824413"/>
            <a:ext cx="990600" cy="361950"/>
          </a:xfrm>
          <a:prstGeom prst="rect">
            <a:avLst/>
          </a:prstGeom>
          <a:noFill/>
          <a:ln w="9525" algn="ctr">
            <a:noFill/>
            <a:miter lim="800000"/>
            <a:headEnd/>
            <a:tailEnd/>
          </a:ln>
        </p:spPr>
        <p:txBody>
          <a:bodyPr>
            <a:spAutoFit/>
          </a:bodyPr>
          <a:lstStyle/>
          <a:p>
            <a:pPr algn="ctr">
              <a:spcBef>
                <a:spcPct val="5000"/>
              </a:spcBef>
              <a:spcAft>
                <a:spcPct val="15000"/>
              </a:spcAft>
              <a:buClr>
                <a:schemeClr val="tx2"/>
              </a:buClr>
              <a:buFont typeface="Arial" charset="0"/>
              <a:buNone/>
            </a:pPr>
            <a:r>
              <a:rPr lang="en-US" sz="800" b="1" i="0"/>
              <a:t>Security,</a:t>
            </a:r>
          </a:p>
          <a:p>
            <a:pPr algn="ctr">
              <a:spcBef>
                <a:spcPct val="5000"/>
              </a:spcBef>
              <a:spcAft>
                <a:spcPct val="15000"/>
              </a:spcAft>
              <a:buClr>
                <a:schemeClr val="tx2"/>
              </a:buClr>
              <a:buFont typeface="Arial" charset="0"/>
              <a:buNone/>
            </a:pPr>
            <a:r>
              <a:rPr lang="en-US" sz="800" b="1" i="0"/>
              <a:t> Mail, etc</a:t>
            </a:r>
          </a:p>
        </p:txBody>
      </p:sp>
      <p:sp>
        <p:nvSpPr>
          <p:cNvPr id="143527" name="AutoShape 28"/>
          <p:cNvSpPr>
            <a:spLocks noChangeAspect="1" noChangeArrowheads="1"/>
          </p:cNvSpPr>
          <p:nvPr/>
        </p:nvSpPr>
        <p:spPr bwMode="auto">
          <a:xfrm flipV="1">
            <a:off x="6200775" y="3386138"/>
            <a:ext cx="107950" cy="1036637"/>
          </a:xfrm>
          <a:prstGeom prst="can">
            <a:avLst>
              <a:gd name="adj" fmla="val 49526"/>
            </a:avLst>
          </a:prstGeom>
          <a:gradFill rotWithShape="1">
            <a:gsLst>
              <a:gs pos="0">
                <a:srgbClr val="808080"/>
              </a:gs>
              <a:gs pos="50000">
                <a:srgbClr val="C0C0C0"/>
              </a:gs>
              <a:gs pos="100000">
                <a:srgbClr val="808080"/>
              </a:gs>
            </a:gsLst>
            <a:lin ang="0" scaled="1"/>
          </a:gradFill>
          <a:ln w="9525">
            <a:noFill/>
            <a:round/>
            <a:headEnd/>
            <a:tailEnd/>
          </a:ln>
        </p:spPr>
        <p:txBody>
          <a:bodyPr rot="10800000" wrap="none" anchor="ctr"/>
          <a:lstStyle/>
          <a:p>
            <a:pPr algn="ctr"/>
            <a:endParaRPr lang="en-GB"/>
          </a:p>
        </p:txBody>
      </p:sp>
      <p:sp>
        <p:nvSpPr>
          <p:cNvPr id="143528" name="AutoShape 29"/>
          <p:cNvSpPr>
            <a:spLocks noChangeAspect="1" noChangeArrowheads="1"/>
          </p:cNvSpPr>
          <p:nvPr/>
        </p:nvSpPr>
        <p:spPr bwMode="auto">
          <a:xfrm flipV="1">
            <a:off x="6869113" y="3386138"/>
            <a:ext cx="107950" cy="979487"/>
          </a:xfrm>
          <a:prstGeom prst="can">
            <a:avLst>
              <a:gd name="adj" fmla="val 46796"/>
            </a:avLst>
          </a:prstGeom>
          <a:gradFill rotWithShape="1">
            <a:gsLst>
              <a:gs pos="0">
                <a:srgbClr val="808080"/>
              </a:gs>
              <a:gs pos="50000">
                <a:srgbClr val="C0C0C0"/>
              </a:gs>
              <a:gs pos="100000">
                <a:srgbClr val="808080"/>
              </a:gs>
            </a:gsLst>
            <a:lin ang="0" scaled="1"/>
          </a:gradFill>
          <a:ln w="9525">
            <a:noFill/>
            <a:round/>
            <a:headEnd/>
            <a:tailEnd/>
          </a:ln>
        </p:spPr>
        <p:txBody>
          <a:bodyPr rot="10800000" wrap="none" anchor="ctr"/>
          <a:lstStyle/>
          <a:p>
            <a:pPr algn="ctr"/>
            <a:endParaRPr lang="en-GB"/>
          </a:p>
        </p:txBody>
      </p:sp>
      <p:sp>
        <p:nvSpPr>
          <p:cNvPr id="143529" name="AutoShape 30"/>
          <p:cNvSpPr>
            <a:spLocks noChangeAspect="1" noChangeArrowheads="1"/>
          </p:cNvSpPr>
          <p:nvPr/>
        </p:nvSpPr>
        <p:spPr bwMode="auto">
          <a:xfrm flipV="1">
            <a:off x="8167688" y="3386138"/>
            <a:ext cx="107950" cy="979487"/>
          </a:xfrm>
          <a:prstGeom prst="can">
            <a:avLst>
              <a:gd name="adj" fmla="val 46796"/>
            </a:avLst>
          </a:prstGeom>
          <a:gradFill rotWithShape="1">
            <a:gsLst>
              <a:gs pos="0">
                <a:srgbClr val="808080"/>
              </a:gs>
              <a:gs pos="50000">
                <a:srgbClr val="C0C0C0"/>
              </a:gs>
              <a:gs pos="100000">
                <a:srgbClr val="808080"/>
              </a:gs>
            </a:gsLst>
            <a:lin ang="0" scaled="1"/>
          </a:gradFill>
          <a:ln w="9525">
            <a:noFill/>
            <a:round/>
            <a:headEnd/>
            <a:tailEnd/>
          </a:ln>
        </p:spPr>
        <p:txBody>
          <a:bodyPr rot="10800000" wrap="none" anchor="ctr"/>
          <a:lstStyle/>
          <a:p>
            <a:pPr algn="ctr"/>
            <a:endParaRPr lang="en-GB"/>
          </a:p>
        </p:txBody>
      </p:sp>
      <p:sp>
        <p:nvSpPr>
          <p:cNvPr id="143530" name="AutoShape 31"/>
          <p:cNvSpPr>
            <a:spLocks noChangeAspect="1" noChangeArrowheads="1"/>
          </p:cNvSpPr>
          <p:nvPr/>
        </p:nvSpPr>
        <p:spPr bwMode="auto">
          <a:xfrm flipV="1">
            <a:off x="2924175" y="3386138"/>
            <a:ext cx="107950" cy="1036637"/>
          </a:xfrm>
          <a:prstGeom prst="can">
            <a:avLst>
              <a:gd name="adj" fmla="val 49526"/>
            </a:avLst>
          </a:prstGeom>
          <a:gradFill rotWithShape="1">
            <a:gsLst>
              <a:gs pos="0">
                <a:srgbClr val="808080"/>
              </a:gs>
              <a:gs pos="50000">
                <a:srgbClr val="C0C0C0"/>
              </a:gs>
              <a:gs pos="100000">
                <a:srgbClr val="808080"/>
              </a:gs>
            </a:gsLst>
            <a:lin ang="0" scaled="1"/>
          </a:gradFill>
          <a:ln w="9525">
            <a:noFill/>
            <a:round/>
            <a:headEnd/>
            <a:tailEnd/>
          </a:ln>
        </p:spPr>
        <p:txBody>
          <a:bodyPr rot="10800000" wrap="none" anchor="ctr"/>
          <a:lstStyle/>
          <a:p>
            <a:pPr algn="ctr"/>
            <a:endParaRPr lang="en-GB"/>
          </a:p>
        </p:txBody>
      </p:sp>
      <p:sp>
        <p:nvSpPr>
          <p:cNvPr id="143531" name="AutoShape 32"/>
          <p:cNvSpPr>
            <a:spLocks noChangeAspect="1" noChangeArrowheads="1"/>
          </p:cNvSpPr>
          <p:nvPr/>
        </p:nvSpPr>
        <p:spPr bwMode="auto">
          <a:xfrm flipV="1">
            <a:off x="3751263" y="3386138"/>
            <a:ext cx="107950" cy="979487"/>
          </a:xfrm>
          <a:prstGeom prst="can">
            <a:avLst>
              <a:gd name="adj" fmla="val 46796"/>
            </a:avLst>
          </a:prstGeom>
          <a:gradFill rotWithShape="1">
            <a:gsLst>
              <a:gs pos="0">
                <a:srgbClr val="808080"/>
              </a:gs>
              <a:gs pos="50000">
                <a:srgbClr val="C0C0C0"/>
              </a:gs>
              <a:gs pos="100000">
                <a:srgbClr val="808080"/>
              </a:gs>
            </a:gsLst>
            <a:lin ang="0" scaled="1"/>
          </a:gradFill>
          <a:ln w="9525">
            <a:noFill/>
            <a:round/>
            <a:headEnd/>
            <a:tailEnd/>
          </a:ln>
        </p:spPr>
        <p:txBody>
          <a:bodyPr rot="10800000" wrap="none" anchor="ctr"/>
          <a:lstStyle/>
          <a:p>
            <a:pPr algn="ctr"/>
            <a:endParaRPr lang="en-GB"/>
          </a:p>
        </p:txBody>
      </p:sp>
      <p:sp>
        <p:nvSpPr>
          <p:cNvPr id="143532" name="AutoShape 33"/>
          <p:cNvSpPr>
            <a:spLocks noChangeAspect="1" noChangeArrowheads="1"/>
          </p:cNvSpPr>
          <p:nvPr/>
        </p:nvSpPr>
        <p:spPr bwMode="auto">
          <a:xfrm flipV="1">
            <a:off x="4489450" y="3386138"/>
            <a:ext cx="107950" cy="979487"/>
          </a:xfrm>
          <a:prstGeom prst="can">
            <a:avLst>
              <a:gd name="adj" fmla="val 46796"/>
            </a:avLst>
          </a:prstGeom>
          <a:gradFill rotWithShape="1">
            <a:gsLst>
              <a:gs pos="0">
                <a:srgbClr val="808080"/>
              </a:gs>
              <a:gs pos="50000">
                <a:srgbClr val="C0C0C0"/>
              </a:gs>
              <a:gs pos="100000">
                <a:srgbClr val="808080"/>
              </a:gs>
            </a:gsLst>
            <a:lin ang="0" scaled="1"/>
          </a:gradFill>
          <a:ln w="9525">
            <a:noFill/>
            <a:round/>
            <a:headEnd/>
            <a:tailEnd/>
          </a:ln>
        </p:spPr>
        <p:txBody>
          <a:bodyPr rot="10800000" wrap="none" anchor="ctr"/>
          <a:lstStyle/>
          <a:p>
            <a:pPr algn="ctr"/>
            <a:endParaRPr lang="en-GB"/>
          </a:p>
        </p:txBody>
      </p:sp>
      <p:sp>
        <p:nvSpPr>
          <p:cNvPr id="143533" name="AutoShape 34"/>
          <p:cNvSpPr>
            <a:spLocks noChangeAspect="1" noChangeArrowheads="1"/>
          </p:cNvSpPr>
          <p:nvPr/>
        </p:nvSpPr>
        <p:spPr bwMode="auto">
          <a:xfrm>
            <a:off x="7424738" y="3005138"/>
            <a:ext cx="158750" cy="228600"/>
          </a:xfrm>
          <a:prstGeom prst="can">
            <a:avLst>
              <a:gd name="adj" fmla="val 36000"/>
            </a:avLst>
          </a:prstGeom>
          <a:gradFill rotWithShape="1">
            <a:gsLst>
              <a:gs pos="0">
                <a:srgbClr val="808080"/>
              </a:gs>
              <a:gs pos="50000">
                <a:srgbClr val="C0C0C0"/>
              </a:gs>
              <a:gs pos="100000">
                <a:srgbClr val="808080"/>
              </a:gs>
            </a:gsLst>
            <a:lin ang="0" scaled="1"/>
          </a:gradFill>
          <a:ln w="9525">
            <a:noFill/>
            <a:round/>
            <a:headEnd/>
            <a:tailEnd/>
          </a:ln>
        </p:spPr>
        <p:txBody>
          <a:bodyPr wrap="none" anchor="ctr"/>
          <a:lstStyle/>
          <a:p>
            <a:pPr algn="ctr"/>
            <a:endParaRPr lang="en-GB"/>
          </a:p>
        </p:txBody>
      </p:sp>
      <p:sp>
        <p:nvSpPr>
          <p:cNvPr id="143534" name="Rectangle 35"/>
          <p:cNvSpPr>
            <a:spLocks noChangeArrowheads="1"/>
          </p:cNvSpPr>
          <p:nvPr/>
        </p:nvSpPr>
        <p:spPr bwMode="auto">
          <a:xfrm>
            <a:off x="6169025" y="4410075"/>
            <a:ext cx="331788" cy="241300"/>
          </a:xfrm>
          <a:prstGeom prst="rect">
            <a:avLst/>
          </a:prstGeom>
          <a:solidFill>
            <a:srgbClr val="8791D7"/>
          </a:solidFill>
          <a:ln w="9525" algn="ctr">
            <a:noFill/>
            <a:miter lim="800000"/>
            <a:headEnd/>
            <a:tailEnd/>
          </a:ln>
        </p:spPr>
        <p:txBody>
          <a:bodyPr wrap="none" anchor="ctr"/>
          <a:lstStyle/>
          <a:p>
            <a:pPr algn="ctr"/>
            <a:endParaRPr lang="en-GB"/>
          </a:p>
        </p:txBody>
      </p:sp>
      <p:sp>
        <p:nvSpPr>
          <p:cNvPr id="143535" name="AutoShape 36"/>
          <p:cNvSpPr>
            <a:spLocks noChangeAspect="1" noChangeArrowheads="1"/>
          </p:cNvSpPr>
          <p:nvPr/>
        </p:nvSpPr>
        <p:spPr bwMode="auto">
          <a:xfrm>
            <a:off x="3678238" y="1820863"/>
            <a:ext cx="84137" cy="1692275"/>
          </a:xfrm>
          <a:prstGeom prst="can">
            <a:avLst>
              <a:gd name="adj" fmla="val 502833"/>
            </a:avLst>
          </a:prstGeom>
          <a:gradFill rotWithShape="1">
            <a:gsLst>
              <a:gs pos="0">
                <a:srgbClr val="808080"/>
              </a:gs>
              <a:gs pos="50000">
                <a:srgbClr val="C0C0C0"/>
              </a:gs>
              <a:gs pos="100000">
                <a:srgbClr val="808080"/>
              </a:gs>
            </a:gsLst>
            <a:lin ang="0" scaled="1"/>
          </a:gradFill>
          <a:ln w="9525">
            <a:noFill/>
            <a:round/>
            <a:headEnd/>
            <a:tailEnd/>
          </a:ln>
        </p:spPr>
        <p:txBody>
          <a:bodyPr wrap="none" anchor="ctr"/>
          <a:lstStyle/>
          <a:p>
            <a:pPr algn="ctr"/>
            <a:endParaRPr lang="en-GB"/>
          </a:p>
        </p:txBody>
      </p:sp>
      <p:pic>
        <p:nvPicPr>
          <p:cNvPr id="143536" name="Picture 37"/>
          <p:cNvPicPr>
            <a:picLocks noChangeAspect="1" noChangeArrowheads="1"/>
          </p:cNvPicPr>
          <p:nvPr/>
        </p:nvPicPr>
        <p:blipFill>
          <a:blip r:embed="rId11"/>
          <a:srcRect/>
          <a:stretch>
            <a:fillRect/>
          </a:stretch>
        </p:blipFill>
        <p:spPr bwMode="auto">
          <a:xfrm>
            <a:off x="3368675" y="2103438"/>
            <a:ext cx="542925" cy="374650"/>
          </a:xfrm>
          <a:prstGeom prst="rect">
            <a:avLst/>
          </a:prstGeom>
          <a:noFill/>
          <a:ln w="9525" algn="ctr">
            <a:noFill/>
            <a:miter lim="800000"/>
            <a:headEnd/>
            <a:tailEnd/>
          </a:ln>
        </p:spPr>
      </p:pic>
      <p:sp>
        <p:nvSpPr>
          <p:cNvPr id="143537" name="AutoShape 38"/>
          <p:cNvSpPr>
            <a:spLocks noChangeAspect="1" noChangeArrowheads="1"/>
          </p:cNvSpPr>
          <p:nvPr/>
        </p:nvSpPr>
        <p:spPr bwMode="auto">
          <a:xfrm>
            <a:off x="4448175" y="1797050"/>
            <a:ext cx="84138" cy="1692275"/>
          </a:xfrm>
          <a:prstGeom prst="can">
            <a:avLst>
              <a:gd name="adj" fmla="val 502827"/>
            </a:avLst>
          </a:prstGeom>
          <a:gradFill rotWithShape="1">
            <a:gsLst>
              <a:gs pos="0">
                <a:srgbClr val="808080"/>
              </a:gs>
              <a:gs pos="50000">
                <a:srgbClr val="C0C0C0"/>
              </a:gs>
              <a:gs pos="100000">
                <a:srgbClr val="808080"/>
              </a:gs>
            </a:gsLst>
            <a:lin ang="0" scaled="1"/>
          </a:gradFill>
          <a:ln w="9525">
            <a:noFill/>
            <a:round/>
            <a:headEnd/>
            <a:tailEnd/>
          </a:ln>
        </p:spPr>
        <p:txBody>
          <a:bodyPr wrap="none" anchor="ctr"/>
          <a:lstStyle/>
          <a:p>
            <a:pPr algn="ctr"/>
            <a:endParaRPr lang="en-GB"/>
          </a:p>
        </p:txBody>
      </p:sp>
      <p:grpSp>
        <p:nvGrpSpPr>
          <p:cNvPr id="143538" name="Group 39"/>
          <p:cNvGrpSpPr>
            <a:grpSpLocks noChangeAspect="1"/>
          </p:cNvGrpSpPr>
          <p:nvPr/>
        </p:nvGrpSpPr>
        <p:grpSpPr bwMode="auto">
          <a:xfrm>
            <a:off x="4246563" y="2095500"/>
            <a:ext cx="406400" cy="438150"/>
            <a:chOff x="3504" y="3120"/>
            <a:chExt cx="576" cy="716"/>
          </a:xfrm>
        </p:grpSpPr>
        <p:pic>
          <p:nvPicPr>
            <p:cNvPr id="143657" name="Picture 40" descr="database"/>
            <p:cNvPicPr>
              <a:picLocks noChangeAspect="1" noChangeArrowheads="1"/>
            </p:cNvPicPr>
            <p:nvPr/>
          </p:nvPicPr>
          <p:blipFill>
            <a:blip r:embed="rId8"/>
            <a:srcRect/>
            <a:stretch>
              <a:fillRect/>
            </a:stretch>
          </p:blipFill>
          <p:spPr bwMode="auto">
            <a:xfrm>
              <a:off x="3608" y="3120"/>
              <a:ext cx="472" cy="688"/>
            </a:xfrm>
            <a:prstGeom prst="rect">
              <a:avLst/>
            </a:prstGeom>
            <a:noFill/>
            <a:ln w="9525">
              <a:noFill/>
              <a:miter lim="800000"/>
              <a:headEnd/>
              <a:tailEnd/>
            </a:ln>
          </p:spPr>
        </p:pic>
        <p:pic>
          <p:nvPicPr>
            <p:cNvPr id="143658" name="Picture 41" descr="application"/>
            <p:cNvPicPr>
              <a:picLocks noChangeAspect="1" noChangeArrowheads="1"/>
            </p:cNvPicPr>
            <p:nvPr/>
          </p:nvPicPr>
          <p:blipFill>
            <a:blip r:embed="rId12"/>
            <a:srcRect/>
            <a:stretch>
              <a:fillRect/>
            </a:stretch>
          </p:blipFill>
          <p:spPr bwMode="auto">
            <a:xfrm>
              <a:off x="3504" y="3408"/>
              <a:ext cx="553" cy="428"/>
            </a:xfrm>
            <a:prstGeom prst="rect">
              <a:avLst/>
            </a:prstGeom>
            <a:noFill/>
            <a:ln w="9525">
              <a:noFill/>
              <a:miter lim="800000"/>
              <a:headEnd/>
              <a:tailEnd/>
            </a:ln>
          </p:spPr>
        </p:pic>
      </p:grpSp>
      <p:sp>
        <p:nvSpPr>
          <p:cNvPr id="143539" name="AutoShape 42"/>
          <p:cNvSpPr>
            <a:spLocks noChangeAspect="1" noChangeArrowheads="1"/>
          </p:cNvSpPr>
          <p:nvPr/>
        </p:nvSpPr>
        <p:spPr bwMode="auto">
          <a:xfrm>
            <a:off x="5245100" y="1789113"/>
            <a:ext cx="84138" cy="1692275"/>
          </a:xfrm>
          <a:prstGeom prst="can">
            <a:avLst>
              <a:gd name="adj" fmla="val 502827"/>
            </a:avLst>
          </a:prstGeom>
          <a:gradFill rotWithShape="1">
            <a:gsLst>
              <a:gs pos="0">
                <a:srgbClr val="808080"/>
              </a:gs>
              <a:gs pos="50000">
                <a:srgbClr val="C0C0C0"/>
              </a:gs>
              <a:gs pos="100000">
                <a:srgbClr val="808080"/>
              </a:gs>
            </a:gsLst>
            <a:lin ang="0" scaled="1"/>
          </a:gradFill>
          <a:ln w="9525">
            <a:noFill/>
            <a:round/>
            <a:headEnd/>
            <a:tailEnd/>
          </a:ln>
        </p:spPr>
        <p:txBody>
          <a:bodyPr wrap="none" anchor="ctr"/>
          <a:lstStyle/>
          <a:p>
            <a:pPr algn="ctr"/>
            <a:endParaRPr lang="en-GB"/>
          </a:p>
        </p:txBody>
      </p:sp>
      <p:sp>
        <p:nvSpPr>
          <p:cNvPr id="143540" name="AutoShape 43"/>
          <p:cNvSpPr>
            <a:spLocks noChangeAspect="1" noChangeArrowheads="1"/>
          </p:cNvSpPr>
          <p:nvPr/>
        </p:nvSpPr>
        <p:spPr bwMode="auto">
          <a:xfrm>
            <a:off x="6069013" y="1787525"/>
            <a:ext cx="84137" cy="1692275"/>
          </a:xfrm>
          <a:prstGeom prst="can">
            <a:avLst>
              <a:gd name="adj" fmla="val 502833"/>
            </a:avLst>
          </a:prstGeom>
          <a:gradFill rotWithShape="1">
            <a:gsLst>
              <a:gs pos="0">
                <a:srgbClr val="808080"/>
              </a:gs>
              <a:gs pos="50000">
                <a:srgbClr val="C0C0C0"/>
              </a:gs>
              <a:gs pos="100000">
                <a:srgbClr val="808080"/>
              </a:gs>
            </a:gsLst>
            <a:lin ang="0" scaled="1"/>
          </a:gradFill>
          <a:ln w="9525">
            <a:noFill/>
            <a:round/>
            <a:headEnd/>
            <a:tailEnd/>
          </a:ln>
        </p:spPr>
        <p:txBody>
          <a:bodyPr wrap="none" anchor="ctr"/>
          <a:lstStyle/>
          <a:p>
            <a:pPr algn="ctr"/>
            <a:endParaRPr lang="en-GB"/>
          </a:p>
        </p:txBody>
      </p:sp>
      <p:pic>
        <p:nvPicPr>
          <p:cNvPr id="143541" name="Picture 44" descr="1"/>
          <p:cNvPicPr>
            <a:picLocks noChangeAspect="1" noChangeArrowheads="1"/>
          </p:cNvPicPr>
          <p:nvPr/>
        </p:nvPicPr>
        <p:blipFill>
          <a:blip r:embed="rId13"/>
          <a:srcRect/>
          <a:stretch>
            <a:fillRect/>
          </a:stretch>
        </p:blipFill>
        <p:spPr bwMode="auto">
          <a:xfrm>
            <a:off x="5756275" y="2103438"/>
            <a:ext cx="522288" cy="388937"/>
          </a:xfrm>
          <a:prstGeom prst="rect">
            <a:avLst/>
          </a:prstGeom>
          <a:noFill/>
          <a:ln w="9525">
            <a:noFill/>
            <a:miter lim="800000"/>
            <a:headEnd/>
            <a:tailEnd/>
          </a:ln>
        </p:spPr>
      </p:pic>
      <p:sp>
        <p:nvSpPr>
          <p:cNvPr id="143542" name="AutoShape 45"/>
          <p:cNvSpPr>
            <a:spLocks noChangeAspect="1" noChangeArrowheads="1"/>
          </p:cNvSpPr>
          <p:nvPr/>
        </p:nvSpPr>
        <p:spPr bwMode="auto">
          <a:xfrm>
            <a:off x="6921500" y="1785938"/>
            <a:ext cx="84138" cy="1692275"/>
          </a:xfrm>
          <a:prstGeom prst="can">
            <a:avLst>
              <a:gd name="adj" fmla="val 502827"/>
            </a:avLst>
          </a:prstGeom>
          <a:gradFill rotWithShape="1">
            <a:gsLst>
              <a:gs pos="0">
                <a:srgbClr val="808080"/>
              </a:gs>
              <a:gs pos="50000">
                <a:srgbClr val="C0C0C0"/>
              </a:gs>
              <a:gs pos="100000">
                <a:srgbClr val="808080"/>
              </a:gs>
            </a:gsLst>
            <a:lin ang="0" scaled="1"/>
          </a:gradFill>
          <a:ln w="9525">
            <a:noFill/>
            <a:round/>
            <a:headEnd/>
            <a:tailEnd/>
          </a:ln>
        </p:spPr>
        <p:txBody>
          <a:bodyPr wrap="none" anchor="ctr"/>
          <a:lstStyle/>
          <a:p>
            <a:pPr algn="ctr"/>
            <a:endParaRPr lang="en-GB"/>
          </a:p>
        </p:txBody>
      </p:sp>
      <p:pic>
        <p:nvPicPr>
          <p:cNvPr id="143543" name="Picture 46" descr="8"/>
          <p:cNvPicPr>
            <a:picLocks noChangeAspect="1" noChangeArrowheads="1"/>
          </p:cNvPicPr>
          <p:nvPr/>
        </p:nvPicPr>
        <p:blipFill>
          <a:blip r:embed="rId14"/>
          <a:srcRect/>
          <a:stretch>
            <a:fillRect/>
          </a:stretch>
        </p:blipFill>
        <p:spPr bwMode="auto">
          <a:xfrm>
            <a:off x="6681788" y="2090738"/>
            <a:ext cx="530225" cy="488950"/>
          </a:xfrm>
          <a:prstGeom prst="rect">
            <a:avLst/>
          </a:prstGeom>
          <a:noFill/>
          <a:ln w="9525">
            <a:noFill/>
            <a:miter lim="800000"/>
            <a:headEnd/>
            <a:tailEnd/>
          </a:ln>
        </p:spPr>
      </p:pic>
      <p:sp>
        <p:nvSpPr>
          <p:cNvPr id="143544" name="Line 47"/>
          <p:cNvSpPr>
            <a:spLocks noChangeShapeType="1"/>
          </p:cNvSpPr>
          <p:nvPr/>
        </p:nvSpPr>
        <p:spPr bwMode="auto">
          <a:xfrm>
            <a:off x="2860675" y="4452938"/>
            <a:ext cx="0" cy="746125"/>
          </a:xfrm>
          <a:prstGeom prst="line">
            <a:avLst/>
          </a:prstGeom>
          <a:noFill/>
          <a:ln w="28575">
            <a:solidFill>
              <a:schemeClr val="bg2"/>
            </a:solidFill>
            <a:round/>
            <a:headEnd/>
            <a:tailEnd/>
          </a:ln>
        </p:spPr>
        <p:txBody>
          <a:bodyPr/>
          <a:lstStyle/>
          <a:p>
            <a:endParaRPr lang="en-US"/>
          </a:p>
        </p:txBody>
      </p:sp>
      <p:sp>
        <p:nvSpPr>
          <p:cNvPr id="143545" name="Line 48"/>
          <p:cNvSpPr>
            <a:spLocks noChangeShapeType="1"/>
          </p:cNvSpPr>
          <p:nvPr/>
        </p:nvSpPr>
        <p:spPr bwMode="auto">
          <a:xfrm>
            <a:off x="6218238" y="4681538"/>
            <a:ext cx="1587" cy="625475"/>
          </a:xfrm>
          <a:prstGeom prst="line">
            <a:avLst/>
          </a:prstGeom>
          <a:noFill/>
          <a:ln w="28575">
            <a:solidFill>
              <a:schemeClr val="bg2"/>
            </a:solidFill>
            <a:round/>
            <a:headEnd/>
            <a:tailEnd/>
          </a:ln>
        </p:spPr>
        <p:txBody>
          <a:bodyPr/>
          <a:lstStyle/>
          <a:p>
            <a:endParaRPr lang="en-US"/>
          </a:p>
        </p:txBody>
      </p:sp>
      <p:sp>
        <p:nvSpPr>
          <p:cNvPr id="143546" name="Line 49"/>
          <p:cNvSpPr>
            <a:spLocks noChangeShapeType="1"/>
          </p:cNvSpPr>
          <p:nvPr/>
        </p:nvSpPr>
        <p:spPr bwMode="auto">
          <a:xfrm>
            <a:off x="3657600" y="4500563"/>
            <a:ext cx="0" cy="777875"/>
          </a:xfrm>
          <a:prstGeom prst="line">
            <a:avLst/>
          </a:prstGeom>
          <a:noFill/>
          <a:ln w="28575">
            <a:solidFill>
              <a:schemeClr val="bg2"/>
            </a:solidFill>
            <a:round/>
            <a:headEnd/>
            <a:tailEnd/>
          </a:ln>
        </p:spPr>
        <p:txBody>
          <a:bodyPr/>
          <a:lstStyle/>
          <a:p>
            <a:endParaRPr lang="en-US"/>
          </a:p>
        </p:txBody>
      </p:sp>
      <p:sp>
        <p:nvSpPr>
          <p:cNvPr id="143547" name="AutoShape 50"/>
          <p:cNvSpPr>
            <a:spLocks noChangeAspect="1" noChangeArrowheads="1"/>
          </p:cNvSpPr>
          <p:nvPr/>
        </p:nvSpPr>
        <p:spPr bwMode="auto">
          <a:xfrm>
            <a:off x="2916238" y="1793875"/>
            <a:ext cx="84137" cy="1692275"/>
          </a:xfrm>
          <a:prstGeom prst="can">
            <a:avLst>
              <a:gd name="adj" fmla="val 502833"/>
            </a:avLst>
          </a:prstGeom>
          <a:gradFill rotWithShape="1">
            <a:gsLst>
              <a:gs pos="0">
                <a:srgbClr val="808080"/>
              </a:gs>
              <a:gs pos="50000">
                <a:srgbClr val="C0C0C0"/>
              </a:gs>
              <a:gs pos="100000">
                <a:srgbClr val="808080"/>
              </a:gs>
            </a:gsLst>
            <a:lin ang="0" scaled="1"/>
          </a:gradFill>
          <a:ln w="9525">
            <a:noFill/>
            <a:round/>
            <a:headEnd/>
            <a:tailEnd/>
          </a:ln>
        </p:spPr>
        <p:txBody>
          <a:bodyPr wrap="none" anchor="ctr"/>
          <a:lstStyle/>
          <a:p>
            <a:pPr algn="ctr"/>
            <a:endParaRPr lang="en-GB"/>
          </a:p>
        </p:txBody>
      </p:sp>
      <p:pic>
        <p:nvPicPr>
          <p:cNvPr id="143548" name="Picture 51"/>
          <p:cNvPicPr>
            <a:picLocks noChangeAspect="1" noChangeArrowheads="1"/>
          </p:cNvPicPr>
          <p:nvPr/>
        </p:nvPicPr>
        <p:blipFill>
          <a:blip r:embed="rId15"/>
          <a:srcRect/>
          <a:stretch>
            <a:fillRect/>
          </a:stretch>
        </p:blipFill>
        <p:spPr bwMode="auto">
          <a:xfrm>
            <a:off x="5105400" y="2095500"/>
            <a:ext cx="400050" cy="492125"/>
          </a:xfrm>
          <a:prstGeom prst="rect">
            <a:avLst/>
          </a:prstGeom>
          <a:noFill/>
          <a:ln w="9525">
            <a:noFill/>
            <a:miter lim="800000"/>
            <a:headEnd/>
            <a:tailEnd/>
          </a:ln>
        </p:spPr>
      </p:pic>
      <p:sp>
        <p:nvSpPr>
          <p:cNvPr id="143549" name="AutoShape 52"/>
          <p:cNvSpPr>
            <a:spLocks noChangeAspect="1" noChangeArrowheads="1"/>
          </p:cNvSpPr>
          <p:nvPr/>
        </p:nvSpPr>
        <p:spPr bwMode="auto">
          <a:xfrm flipV="1">
            <a:off x="5238750" y="3398838"/>
            <a:ext cx="107950" cy="1231900"/>
          </a:xfrm>
          <a:prstGeom prst="can">
            <a:avLst>
              <a:gd name="adj" fmla="val 58855"/>
            </a:avLst>
          </a:prstGeom>
          <a:gradFill rotWithShape="1">
            <a:gsLst>
              <a:gs pos="0">
                <a:srgbClr val="808080"/>
              </a:gs>
              <a:gs pos="50000">
                <a:srgbClr val="C0C0C0"/>
              </a:gs>
              <a:gs pos="100000">
                <a:srgbClr val="808080"/>
              </a:gs>
            </a:gsLst>
            <a:lin ang="0" scaled="1"/>
          </a:gradFill>
          <a:ln w="9525">
            <a:noFill/>
            <a:round/>
            <a:headEnd/>
            <a:tailEnd/>
          </a:ln>
        </p:spPr>
        <p:txBody>
          <a:bodyPr rot="10800000" wrap="none" anchor="ctr"/>
          <a:lstStyle/>
          <a:p>
            <a:pPr algn="ctr"/>
            <a:endParaRPr lang="en-GB"/>
          </a:p>
        </p:txBody>
      </p:sp>
      <p:sp>
        <p:nvSpPr>
          <p:cNvPr id="143550" name="AutoShape 53"/>
          <p:cNvSpPr>
            <a:spLocks noChangeAspect="1" noChangeArrowheads="1"/>
          </p:cNvSpPr>
          <p:nvPr/>
        </p:nvSpPr>
        <p:spPr bwMode="auto">
          <a:xfrm rot="5400000">
            <a:off x="5546725" y="228600"/>
            <a:ext cx="434975" cy="6359525"/>
          </a:xfrm>
          <a:prstGeom prst="can">
            <a:avLst>
              <a:gd name="adj" fmla="val 25721"/>
            </a:avLst>
          </a:prstGeom>
          <a:gradFill rotWithShape="1">
            <a:gsLst>
              <a:gs pos="0">
                <a:srgbClr val="808080"/>
              </a:gs>
              <a:gs pos="50000">
                <a:srgbClr val="D2D2D2"/>
              </a:gs>
              <a:gs pos="100000">
                <a:srgbClr val="808080"/>
              </a:gs>
            </a:gsLst>
            <a:lin ang="0" scaled="1"/>
          </a:gradFill>
          <a:ln w="9525">
            <a:noFill/>
            <a:round/>
            <a:headEnd/>
            <a:tailEnd/>
          </a:ln>
        </p:spPr>
        <p:txBody>
          <a:bodyPr rot="10800000" vert="eaVert" wrap="none" anchor="ctr"/>
          <a:lstStyle/>
          <a:p>
            <a:pPr algn="ctr"/>
            <a:endParaRPr lang="en-GB"/>
          </a:p>
        </p:txBody>
      </p:sp>
      <p:sp>
        <p:nvSpPr>
          <p:cNvPr id="143551" name="Text Box 54"/>
          <p:cNvSpPr txBox="1">
            <a:spLocks noChangeAspect="1" noChangeArrowheads="1"/>
          </p:cNvSpPr>
          <p:nvPr/>
        </p:nvSpPr>
        <p:spPr bwMode="auto">
          <a:xfrm>
            <a:off x="2801938" y="3309938"/>
            <a:ext cx="5303837" cy="215900"/>
          </a:xfrm>
          <a:prstGeom prst="rect">
            <a:avLst/>
          </a:prstGeom>
          <a:noFill/>
          <a:ln w="9525" algn="ctr">
            <a:noFill/>
            <a:miter lim="800000"/>
            <a:headEnd/>
            <a:tailEnd/>
          </a:ln>
        </p:spPr>
        <p:txBody>
          <a:bodyPr lIns="64284" tIns="32142" rIns="64284" bIns="32142">
            <a:spAutoFit/>
          </a:bodyPr>
          <a:lstStyle/>
          <a:p>
            <a:pPr algn="ctr">
              <a:spcBef>
                <a:spcPct val="50000"/>
              </a:spcBef>
            </a:pPr>
            <a:r>
              <a:rPr lang="en-US" altLang="ja-JP" sz="1000" b="1" i="0">
                <a:solidFill>
                  <a:srgbClr val="000000"/>
                </a:solidFill>
                <a:ea typeface="MS PGothic" pitchFamily="34" charset="-128"/>
                <a:cs typeface="Arial Unicode MS"/>
              </a:rPr>
              <a:t>Real-time/Near-Real-Time Connectivity Services (ESB, EAI, Web Services, MQ, etc.)</a:t>
            </a:r>
            <a:endParaRPr lang="en-US" sz="1000" b="1" i="0">
              <a:solidFill>
                <a:srgbClr val="000000"/>
              </a:solidFill>
              <a:ea typeface="MS PGothic" pitchFamily="34" charset="-128"/>
              <a:cs typeface="Arial Unicode MS"/>
            </a:endParaRPr>
          </a:p>
        </p:txBody>
      </p:sp>
      <p:pic>
        <p:nvPicPr>
          <p:cNvPr id="143552" name="Picture 55" descr="world"/>
          <p:cNvPicPr>
            <a:picLocks noChangeAspect="1" noChangeArrowheads="1"/>
          </p:cNvPicPr>
          <p:nvPr/>
        </p:nvPicPr>
        <p:blipFill>
          <a:blip r:embed="rId16"/>
          <a:srcRect/>
          <a:stretch>
            <a:fillRect/>
          </a:stretch>
        </p:blipFill>
        <p:spPr bwMode="auto">
          <a:xfrm>
            <a:off x="6696075" y="4224338"/>
            <a:ext cx="425450" cy="363537"/>
          </a:xfrm>
          <a:prstGeom prst="rect">
            <a:avLst/>
          </a:prstGeom>
          <a:noFill/>
          <a:ln w="9525">
            <a:noFill/>
            <a:miter lim="800000"/>
            <a:headEnd/>
            <a:tailEnd/>
          </a:ln>
        </p:spPr>
      </p:pic>
      <p:pic>
        <p:nvPicPr>
          <p:cNvPr id="143553" name="Picture 56" descr="Web_browser"/>
          <p:cNvPicPr>
            <a:picLocks noChangeAspect="1" noChangeArrowheads="1"/>
          </p:cNvPicPr>
          <p:nvPr/>
        </p:nvPicPr>
        <p:blipFill>
          <a:blip r:embed="rId17"/>
          <a:srcRect/>
          <a:stretch>
            <a:fillRect/>
          </a:stretch>
        </p:blipFill>
        <p:spPr bwMode="auto">
          <a:xfrm>
            <a:off x="6848475" y="4425950"/>
            <a:ext cx="412750" cy="268288"/>
          </a:xfrm>
          <a:prstGeom prst="rect">
            <a:avLst/>
          </a:prstGeom>
          <a:noFill/>
          <a:ln w="9525">
            <a:noFill/>
            <a:miter lim="800000"/>
            <a:headEnd/>
            <a:tailEnd/>
          </a:ln>
        </p:spPr>
      </p:pic>
      <p:pic>
        <p:nvPicPr>
          <p:cNvPr id="143554" name="Picture 57" descr="db_xml"/>
          <p:cNvPicPr>
            <a:picLocks noChangeAspect="1" noChangeArrowheads="1"/>
          </p:cNvPicPr>
          <p:nvPr/>
        </p:nvPicPr>
        <p:blipFill>
          <a:blip r:embed="rId18"/>
          <a:srcRect/>
          <a:stretch>
            <a:fillRect/>
          </a:stretch>
        </p:blipFill>
        <p:spPr bwMode="auto">
          <a:xfrm>
            <a:off x="6000750" y="5062538"/>
            <a:ext cx="463550" cy="573087"/>
          </a:xfrm>
          <a:prstGeom prst="rect">
            <a:avLst/>
          </a:prstGeom>
          <a:noFill/>
          <a:ln w="9525">
            <a:noFill/>
            <a:miter lim="800000"/>
            <a:headEnd/>
            <a:tailEnd/>
          </a:ln>
        </p:spPr>
      </p:pic>
      <p:pic>
        <p:nvPicPr>
          <p:cNvPr id="143555" name="Picture 58" descr="csr"/>
          <p:cNvPicPr>
            <a:picLocks noChangeAspect="1" noChangeArrowheads="1"/>
          </p:cNvPicPr>
          <p:nvPr/>
        </p:nvPicPr>
        <p:blipFill>
          <a:blip r:embed="rId19"/>
          <a:srcRect/>
          <a:stretch>
            <a:fillRect/>
          </a:stretch>
        </p:blipFill>
        <p:spPr bwMode="auto">
          <a:xfrm>
            <a:off x="4225925" y="1454150"/>
            <a:ext cx="547688" cy="547688"/>
          </a:xfrm>
          <a:prstGeom prst="rect">
            <a:avLst/>
          </a:prstGeom>
          <a:noFill/>
          <a:ln w="9525">
            <a:noFill/>
            <a:miter lim="800000"/>
            <a:headEnd/>
            <a:tailEnd/>
          </a:ln>
        </p:spPr>
      </p:pic>
      <p:pic>
        <p:nvPicPr>
          <p:cNvPr id="143556" name="Picture 59" descr="customer small"/>
          <p:cNvPicPr>
            <a:picLocks noChangeAspect="1" noChangeArrowheads="1"/>
          </p:cNvPicPr>
          <p:nvPr/>
        </p:nvPicPr>
        <p:blipFill>
          <a:blip r:embed="rId20"/>
          <a:srcRect/>
          <a:stretch>
            <a:fillRect/>
          </a:stretch>
        </p:blipFill>
        <p:spPr bwMode="auto">
          <a:xfrm>
            <a:off x="6637338" y="1435100"/>
            <a:ext cx="579437" cy="579438"/>
          </a:xfrm>
          <a:prstGeom prst="rect">
            <a:avLst/>
          </a:prstGeom>
          <a:noFill/>
          <a:ln w="9525">
            <a:noFill/>
            <a:miter lim="800000"/>
            <a:headEnd/>
            <a:tailEnd/>
          </a:ln>
        </p:spPr>
      </p:pic>
      <p:pic>
        <p:nvPicPr>
          <p:cNvPr id="143557" name="Picture 60" descr="phone"/>
          <p:cNvPicPr>
            <a:picLocks noChangeAspect="1" noChangeArrowheads="1"/>
          </p:cNvPicPr>
          <p:nvPr/>
        </p:nvPicPr>
        <p:blipFill>
          <a:blip r:embed="rId21"/>
          <a:srcRect/>
          <a:stretch>
            <a:fillRect/>
          </a:stretch>
        </p:blipFill>
        <p:spPr bwMode="auto">
          <a:xfrm>
            <a:off x="3440113" y="1454150"/>
            <a:ext cx="552450" cy="552450"/>
          </a:xfrm>
          <a:prstGeom prst="rect">
            <a:avLst/>
          </a:prstGeom>
          <a:noFill/>
          <a:ln w="9525">
            <a:noFill/>
            <a:miter lim="800000"/>
            <a:headEnd/>
            <a:tailEnd/>
          </a:ln>
        </p:spPr>
      </p:pic>
      <p:pic>
        <p:nvPicPr>
          <p:cNvPr id="143558" name="Picture 61" descr="web self service"/>
          <p:cNvPicPr>
            <a:picLocks noChangeAspect="1" noChangeArrowheads="1"/>
          </p:cNvPicPr>
          <p:nvPr/>
        </p:nvPicPr>
        <p:blipFill>
          <a:blip r:embed="rId22"/>
          <a:srcRect/>
          <a:stretch>
            <a:fillRect/>
          </a:stretch>
        </p:blipFill>
        <p:spPr bwMode="auto">
          <a:xfrm>
            <a:off x="2682875" y="1479550"/>
            <a:ext cx="546100" cy="546100"/>
          </a:xfrm>
          <a:prstGeom prst="rect">
            <a:avLst/>
          </a:prstGeom>
          <a:noFill/>
          <a:ln w="9525">
            <a:noFill/>
            <a:miter lim="800000"/>
            <a:headEnd/>
            <a:tailEnd/>
          </a:ln>
        </p:spPr>
      </p:pic>
      <p:graphicFrame>
        <p:nvGraphicFramePr>
          <p:cNvPr id="143423" name="Object 62"/>
          <p:cNvGraphicFramePr>
            <a:graphicFrameLocks noChangeAspect="1"/>
          </p:cNvGraphicFramePr>
          <p:nvPr/>
        </p:nvGraphicFramePr>
        <p:xfrm>
          <a:off x="5819775" y="1435100"/>
          <a:ext cx="561975" cy="561975"/>
        </p:xfrm>
        <a:graphic>
          <a:graphicData uri="http://schemas.openxmlformats.org/presentationml/2006/ole">
            <p:oleObj spid="_x0000_s143423" name="Photo Editor Photo" r:id="rId23" imgW="1076475" imgH="1076475" progId="">
              <p:embed/>
            </p:oleObj>
          </a:graphicData>
        </a:graphic>
      </p:graphicFrame>
      <p:grpSp>
        <p:nvGrpSpPr>
          <p:cNvPr id="143559" name="Group 63"/>
          <p:cNvGrpSpPr>
            <a:grpSpLocks/>
          </p:cNvGrpSpPr>
          <p:nvPr/>
        </p:nvGrpSpPr>
        <p:grpSpPr bwMode="auto">
          <a:xfrm>
            <a:off x="3330575" y="4071938"/>
            <a:ext cx="754063" cy="852487"/>
            <a:chOff x="1984" y="3229"/>
            <a:chExt cx="570" cy="601"/>
          </a:xfrm>
        </p:grpSpPr>
        <p:pic>
          <p:nvPicPr>
            <p:cNvPr id="143655" name="Picture 64" descr="back office systems"/>
            <p:cNvPicPr>
              <a:picLocks noChangeAspect="1" noChangeArrowheads="1"/>
            </p:cNvPicPr>
            <p:nvPr/>
          </p:nvPicPr>
          <p:blipFill>
            <a:blip r:embed="rId24"/>
            <a:srcRect/>
            <a:stretch>
              <a:fillRect/>
            </a:stretch>
          </p:blipFill>
          <p:spPr bwMode="auto">
            <a:xfrm>
              <a:off x="2030" y="3229"/>
              <a:ext cx="524" cy="601"/>
            </a:xfrm>
            <a:prstGeom prst="rect">
              <a:avLst/>
            </a:prstGeom>
            <a:noFill/>
            <a:ln w="9525">
              <a:noFill/>
              <a:miter lim="800000"/>
              <a:headEnd/>
              <a:tailEnd/>
            </a:ln>
          </p:spPr>
        </p:pic>
        <p:sp>
          <p:nvSpPr>
            <p:cNvPr id="143656" name="Rectangle 65"/>
            <p:cNvSpPr>
              <a:spLocks noChangeArrowheads="1"/>
            </p:cNvSpPr>
            <p:nvPr/>
          </p:nvSpPr>
          <p:spPr bwMode="auto">
            <a:xfrm>
              <a:off x="1984" y="3441"/>
              <a:ext cx="414" cy="237"/>
            </a:xfrm>
            <a:prstGeom prst="rect">
              <a:avLst/>
            </a:prstGeom>
            <a:noFill/>
            <a:ln w="9525">
              <a:noFill/>
              <a:miter lim="800000"/>
              <a:headEnd/>
              <a:tailEnd/>
            </a:ln>
          </p:spPr>
          <p:txBody>
            <a:bodyPr wrap="none">
              <a:spAutoFit/>
            </a:bodyPr>
            <a:lstStyle/>
            <a:p>
              <a:pPr eaLnBrk="0" hangingPunct="0"/>
              <a:r>
                <a:rPr lang="en-US" sz="800" b="1" i="0">
                  <a:solidFill>
                    <a:schemeClr val="bg1"/>
                  </a:solidFill>
                </a:rPr>
                <a:t>Billing </a:t>
              </a:r>
            </a:p>
            <a:p>
              <a:pPr eaLnBrk="0" hangingPunct="0"/>
              <a:r>
                <a:rPr lang="en-US" sz="800" b="1" i="0">
                  <a:solidFill>
                    <a:schemeClr val="bg1"/>
                  </a:solidFill>
                </a:rPr>
                <a:t>System</a:t>
              </a:r>
            </a:p>
          </p:txBody>
        </p:sp>
      </p:grpSp>
      <p:grpSp>
        <p:nvGrpSpPr>
          <p:cNvPr id="143560" name="Group 66"/>
          <p:cNvGrpSpPr>
            <a:grpSpLocks/>
          </p:cNvGrpSpPr>
          <p:nvPr/>
        </p:nvGrpSpPr>
        <p:grpSpPr bwMode="auto">
          <a:xfrm>
            <a:off x="2543175" y="4075113"/>
            <a:ext cx="752475" cy="852487"/>
            <a:chOff x="1984" y="3229"/>
            <a:chExt cx="570" cy="601"/>
          </a:xfrm>
        </p:grpSpPr>
        <p:pic>
          <p:nvPicPr>
            <p:cNvPr id="143653" name="Picture 67" descr="back office systems"/>
            <p:cNvPicPr>
              <a:picLocks noChangeAspect="1" noChangeArrowheads="1"/>
            </p:cNvPicPr>
            <p:nvPr/>
          </p:nvPicPr>
          <p:blipFill>
            <a:blip r:embed="rId24"/>
            <a:srcRect/>
            <a:stretch>
              <a:fillRect/>
            </a:stretch>
          </p:blipFill>
          <p:spPr bwMode="auto">
            <a:xfrm>
              <a:off x="2030" y="3229"/>
              <a:ext cx="524" cy="601"/>
            </a:xfrm>
            <a:prstGeom prst="rect">
              <a:avLst/>
            </a:prstGeom>
            <a:noFill/>
            <a:ln w="9525">
              <a:noFill/>
              <a:miter lim="800000"/>
              <a:headEnd/>
              <a:tailEnd/>
            </a:ln>
          </p:spPr>
        </p:pic>
        <p:sp>
          <p:nvSpPr>
            <p:cNvPr id="143654" name="Rectangle 68"/>
            <p:cNvSpPr>
              <a:spLocks noChangeArrowheads="1"/>
            </p:cNvSpPr>
            <p:nvPr/>
          </p:nvSpPr>
          <p:spPr bwMode="auto">
            <a:xfrm>
              <a:off x="1984" y="3440"/>
              <a:ext cx="431" cy="324"/>
            </a:xfrm>
            <a:prstGeom prst="rect">
              <a:avLst/>
            </a:prstGeom>
            <a:noFill/>
            <a:ln w="9525">
              <a:noFill/>
              <a:miter lim="800000"/>
              <a:headEnd/>
              <a:tailEnd/>
            </a:ln>
          </p:spPr>
          <p:txBody>
            <a:bodyPr wrap="none">
              <a:spAutoFit/>
            </a:bodyPr>
            <a:lstStyle/>
            <a:p>
              <a:pPr eaLnBrk="0" hangingPunct="0"/>
              <a:r>
                <a:rPr lang="en-US" sz="800" b="1" i="0">
                  <a:solidFill>
                    <a:schemeClr val="bg1"/>
                  </a:solidFill>
                </a:rPr>
                <a:t>Product</a:t>
              </a:r>
            </a:p>
            <a:p>
              <a:pPr eaLnBrk="0" hangingPunct="0"/>
              <a:r>
                <a:rPr lang="en-US" sz="800" b="1" i="0">
                  <a:solidFill>
                    <a:schemeClr val="bg1"/>
                  </a:solidFill>
                </a:rPr>
                <a:t>Order</a:t>
              </a:r>
            </a:p>
            <a:p>
              <a:pPr eaLnBrk="0" hangingPunct="0"/>
              <a:r>
                <a:rPr lang="en-US" sz="800" b="1" i="0">
                  <a:solidFill>
                    <a:schemeClr val="bg1"/>
                  </a:solidFill>
                </a:rPr>
                <a:t>System</a:t>
              </a:r>
            </a:p>
          </p:txBody>
        </p:sp>
      </p:grpSp>
      <p:sp>
        <p:nvSpPr>
          <p:cNvPr id="143561" name="Text Box 69"/>
          <p:cNvSpPr txBox="1">
            <a:spLocks noChangeArrowheads="1"/>
          </p:cNvSpPr>
          <p:nvPr/>
        </p:nvSpPr>
        <p:spPr bwMode="auto">
          <a:xfrm>
            <a:off x="3990975" y="1266825"/>
            <a:ext cx="1085850" cy="214313"/>
          </a:xfrm>
          <a:prstGeom prst="rect">
            <a:avLst/>
          </a:prstGeom>
          <a:noFill/>
          <a:ln w="9525" algn="ctr">
            <a:noFill/>
            <a:miter lim="800000"/>
            <a:headEnd/>
            <a:tailEnd/>
          </a:ln>
        </p:spPr>
        <p:txBody>
          <a:bodyPr>
            <a:spAutoFit/>
          </a:bodyPr>
          <a:lstStyle/>
          <a:p>
            <a:pPr algn="ctr">
              <a:spcBef>
                <a:spcPct val="5000"/>
              </a:spcBef>
              <a:spcAft>
                <a:spcPct val="15000"/>
              </a:spcAft>
              <a:buClr>
                <a:schemeClr val="tx2"/>
              </a:buClr>
              <a:buFont typeface="Arial" charset="0"/>
              <a:buNone/>
            </a:pPr>
            <a:r>
              <a:rPr lang="en-US" sz="800" b="1" i="0"/>
              <a:t>Call Center</a:t>
            </a:r>
          </a:p>
        </p:txBody>
      </p:sp>
      <p:sp>
        <p:nvSpPr>
          <p:cNvPr id="143562" name="Text Box 70"/>
          <p:cNvSpPr txBox="1">
            <a:spLocks noChangeArrowheads="1"/>
          </p:cNvSpPr>
          <p:nvPr/>
        </p:nvSpPr>
        <p:spPr bwMode="auto">
          <a:xfrm>
            <a:off x="2441575" y="1266825"/>
            <a:ext cx="920750" cy="214313"/>
          </a:xfrm>
          <a:prstGeom prst="rect">
            <a:avLst/>
          </a:prstGeom>
          <a:noFill/>
          <a:ln w="9525" algn="ctr">
            <a:noFill/>
            <a:miter lim="800000"/>
            <a:headEnd/>
            <a:tailEnd/>
          </a:ln>
        </p:spPr>
        <p:txBody>
          <a:bodyPr>
            <a:spAutoFit/>
          </a:bodyPr>
          <a:lstStyle/>
          <a:p>
            <a:pPr algn="ctr">
              <a:spcBef>
                <a:spcPct val="5000"/>
              </a:spcBef>
              <a:spcAft>
                <a:spcPct val="15000"/>
              </a:spcAft>
              <a:buClr>
                <a:schemeClr val="tx2"/>
              </a:buClr>
              <a:buFont typeface="Arial" charset="0"/>
              <a:buNone/>
            </a:pPr>
            <a:r>
              <a:rPr lang="en-US" sz="800" b="1" i="0"/>
              <a:t>Web</a:t>
            </a:r>
          </a:p>
        </p:txBody>
      </p:sp>
      <p:sp>
        <p:nvSpPr>
          <p:cNvPr id="143563" name="Text Box 71"/>
          <p:cNvSpPr txBox="1">
            <a:spLocks noChangeArrowheads="1"/>
          </p:cNvSpPr>
          <p:nvPr/>
        </p:nvSpPr>
        <p:spPr bwMode="auto">
          <a:xfrm>
            <a:off x="3076575" y="1266825"/>
            <a:ext cx="1387475" cy="214313"/>
          </a:xfrm>
          <a:prstGeom prst="rect">
            <a:avLst/>
          </a:prstGeom>
          <a:noFill/>
          <a:ln w="9525" algn="ctr">
            <a:noFill/>
            <a:miter lim="800000"/>
            <a:headEnd/>
            <a:tailEnd/>
          </a:ln>
        </p:spPr>
        <p:txBody>
          <a:bodyPr>
            <a:spAutoFit/>
          </a:bodyPr>
          <a:lstStyle/>
          <a:p>
            <a:pPr algn="ctr">
              <a:spcBef>
                <a:spcPct val="5000"/>
              </a:spcBef>
              <a:spcAft>
                <a:spcPct val="15000"/>
              </a:spcAft>
              <a:buClr>
                <a:schemeClr val="tx2"/>
              </a:buClr>
              <a:buFont typeface="Arial" charset="0"/>
              <a:buNone/>
            </a:pPr>
            <a:r>
              <a:rPr lang="en-US" sz="800" b="1" i="0"/>
              <a:t>Phone</a:t>
            </a:r>
          </a:p>
        </p:txBody>
      </p:sp>
      <p:sp>
        <p:nvSpPr>
          <p:cNvPr id="143564" name="Text Box 72"/>
          <p:cNvSpPr txBox="1">
            <a:spLocks noChangeArrowheads="1"/>
          </p:cNvSpPr>
          <p:nvPr/>
        </p:nvSpPr>
        <p:spPr bwMode="auto">
          <a:xfrm>
            <a:off x="4895850" y="1150938"/>
            <a:ext cx="738188" cy="336550"/>
          </a:xfrm>
          <a:prstGeom prst="rect">
            <a:avLst/>
          </a:prstGeom>
          <a:noFill/>
          <a:ln w="9525" algn="ctr">
            <a:noFill/>
            <a:miter lim="800000"/>
            <a:headEnd/>
            <a:tailEnd/>
          </a:ln>
        </p:spPr>
        <p:txBody>
          <a:bodyPr>
            <a:spAutoFit/>
          </a:bodyPr>
          <a:lstStyle/>
          <a:p>
            <a:pPr algn="ctr">
              <a:spcBef>
                <a:spcPct val="5000"/>
              </a:spcBef>
              <a:spcAft>
                <a:spcPct val="15000"/>
              </a:spcAft>
              <a:buClr>
                <a:schemeClr val="tx2"/>
              </a:buClr>
              <a:buFont typeface="Arial" charset="0"/>
              <a:buNone/>
            </a:pPr>
            <a:r>
              <a:rPr lang="en-US" sz="800" b="1" i="0"/>
              <a:t>Agent / Sales</a:t>
            </a:r>
          </a:p>
        </p:txBody>
      </p:sp>
      <p:sp>
        <p:nvSpPr>
          <p:cNvPr id="143565" name="Text Box 73"/>
          <p:cNvSpPr txBox="1">
            <a:spLocks noChangeArrowheads="1"/>
          </p:cNvSpPr>
          <p:nvPr/>
        </p:nvSpPr>
        <p:spPr bwMode="auto">
          <a:xfrm>
            <a:off x="6488113" y="1041400"/>
            <a:ext cx="973137" cy="458788"/>
          </a:xfrm>
          <a:prstGeom prst="rect">
            <a:avLst/>
          </a:prstGeom>
          <a:noFill/>
          <a:ln w="9525" algn="ctr">
            <a:noFill/>
            <a:miter lim="800000"/>
            <a:headEnd/>
            <a:tailEnd/>
          </a:ln>
        </p:spPr>
        <p:txBody>
          <a:bodyPr>
            <a:spAutoFit/>
          </a:bodyPr>
          <a:lstStyle/>
          <a:p>
            <a:pPr algn="ctr">
              <a:spcBef>
                <a:spcPct val="5000"/>
              </a:spcBef>
              <a:spcAft>
                <a:spcPct val="15000"/>
              </a:spcAft>
              <a:buClr>
                <a:schemeClr val="tx2"/>
              </a:buClr>
              <a:buFont typeface="Arial" charset="0"/>
              <a:buNone/>
            </a:pPr>
            <a:r>
              <a:rPr lang="en-US" sz="800" b="1" i="0"/>
              <a:t>Other Users (e.g. business partner)</a:t>
            </a:r>
          </a:p>
        </p:txBody>
      </p:sp>
      <p:sp>
        <p:nvSpPr>
          <p:cNvPr id="143566" name="Text Box 74"/>
          <p:cNvSpPr txBox="1">
            <a:spLocks noChangeArrowheads="1"/>
          </p:cNvSpPr>
          <p:nvPr/>
        </p:nvSpPr>
        <p:spPr bwMode="auto">
          <a:xfrm>
            <a:off x="5740400" y="1038225"/>
            <a:ext cx="966788" cy="458788"/>
          </a:xfrm>
          <a:prstGeom prst="rect">
            <a:avLst/>
          </a:prstGeom>
          <a:noFill/>
          <a:ln w="9525" algn="ctr">
            <a:noFill/>
            <a:miter lim="800000"/>
            <a:headEnd/>
            <a:tailEnd/>
          </a:ln>
        </p:spPr>
        <p:txBody>
          <a:bodyPr>
            <a:spAutoFit/>
          </a:bodyPr>
          <a:lstStyle/>
          <a:p>
            <a:pPr>
              <a:spcBef>
                <a:spcPct val="5000"/>
              </a:spcBef>
              <a:spcAft>
                <a:spcPct val="15000"/>
              </a:spcAft>
              <a:buClr>
                <a:schemeClr val="tx2"/>
              </a:buClr>
              <a:buFont typeface="Arial" charset="0"/>
              <a:buNone/>
            </a:pPr>
            <a:r>
              <a:rPr lang="en-US" sz="800" b="1" i="0"/>
              <a:t>Headquarters (e.g Risk Mgr, Administrator)</a:t>
            </a:r>
          </a:p>
        </p:txBody>
      </p:sp>
      <p:grpSp>
        <p:nvGrpSpPr>
          <p:cNvPr id="143567" name="Group 75"/>
          <p:cNvGrpSpPr>
            <a:grpSpLocks/>
          </p:cNvGrpSpPr>
          <p:nvPr/>
        </p:nvGrpSpPr>
        <p:grpSpPr bwMode="auto">
          <a:xfrm>
            <a:off x="5989638" y="4248150"/>
            <a:ext cx="592137" cy="280988"/>
            <a:chOff x="3358" y="2267"/>
            <a:chExt cx="418" cy="198"/>
          </a:xfrm>
        </p:grpSpPr>
        <p:sp>
          <p:nvSpPr>
            <p:cNvPr id="143650" name="Rectangle 76"/>
            <p:cNvSpPr>
              <a:spLocks noChangeArrowheads="1"/>
            </p:cNvSpPr>
            <p:nvPr/>
          </p:nvSpPr>
          <p:spPr bwMode="auto">
            <a:xfrm>
              <a:off x="3358" y="2267"/>
              <a:ext cx="318" cy="198"/>
            </a:xfrm>
            <a:prstGeom prst="rect">
              <a:avLst/>
            </a:prstGeom>
            <a:solidFill>
              <a:schemeClr val="hlink"/>
            </a:solidFill>
            <a:ln w="9525">
              <a:miter lim="800000"/>
              <a:headEnd/>
              <a:tailEnd/>
            </a:ln>
            <a:scene3d>
              <a:camera prst="legacyObliqueTopRight"/>
              <a:lightRig rig="legacyFlat3" dir="b"/>
            </a:scene3d>
            <a:sp3d extrusionH="150800" prstMaterial="legacyMatte">
              <a:bevelT w="13500" h="13500" prst="angle"/>
              <a:bevelB w="13500" h="13500" prst="angle"/>
              <a:extrusionClr>
                <a:schemeClr val="hlink"/>
              </a:extrusionClr>
            </a:sp3d>
          </p:spPr>
          <p:txBody>
            <a:bodyPr wrap="none" anchor="ctr">
              <a:flatTx/>
            </a:bodyPr>
            <a:lstStyle/>
            <a:p>
              <a:pPr algn="ctr"/>
              <a:endParaRPr lang="en-GB"/>
            </a:p>
          </p:txBody>
        </p:sp>
        <p:sp>
          <p:nvSpPr>
            <p:cNvPr id="143651" name="Rectangle 77"/>
            <p:cNvSpPr>
              <a:spLocks noChangeArrowheads="1"/>
            </p:cNvSpPr>
            <p:nvPr/>
          </p:nvSpPr>
          <p:spPr bwMode="auto">
            <a:xfrm>
              <a:off x="3684" y="2383"/>
              <a:ext cx="92" cy="56"/>
            </a:xfrm>
            <a:prstGeom prst="rect">
              <a:avLst/>
            </a:prstGeom>
            <a:solidFill>
              <a:schemeClr val="hlink"/>
            </a:solidFill>
            <a:ln w="9525">
              <a:miter lim="800000"/>
              <a:headEnd/>
              <a:tailEnd/>
            </a:ln>
            <a:scene3d>
              <a:camera prst="legacyObliqueTopRight"/>
              <a:lightRig rig="legacyFlat3" dir="b"/>
            </a:scene3d>
            <a:sp3d extrusionH="49200" prstMaterial="legacyMatte">
              <a:bevelT w="13500" h="13500" prst="angle"/>
              <a:bevelB w="13500" h="13500" prst="angle"/>
              <a:extrusionClr>
                <a:schemeClr val="hlink"/>
              </a:extrusionClr>
            </a:sp3d>
          </p:spPr>
          <p:txBody>
            <a:bodyPr wrap="none" anchor="ctr">
              <a:flatTx/>
            </a:bodyPr>
            <a:lstStyle/>
            <a:p>
              <a:pPr algn="ctr"/>
              <a:endParaRPr lang="en-GB"/>
            </a:p>
          </p:txBody>
        </p:sp>
        <p:sp>
          <p:nvSpPr>
            <p:cNvPr id="143652" name="Rectangle 78"/>
            <p:cNvSpPr>
              <a:spLocks noChangeArrowheads="1"/>
            </p:cNvSpPr>
            <p:nvPr/>
          </p:nvSpPr>
          <p:spPr bwMode="auto">
            <a:xfrm>
              <a:off x="3684" y="2287"/>
              <a:ext cx="92" cy="56"/>
            </a:xfrm>
            <a:prstGeom prst="rect">
              <a:avLst/>
            </a:prstGeom>
            <a:solidFill>
              <a:schemeClr val="hlink"/>
            </a:solidFill>
            <a:ln w="9525">
              <a:miter lim="800000"/>
              <a:headEnd/>
              <a:tailEnd/>
            </a:ln>
            <a:scene3d>
              <a:camera prst="legacyObliqueTopRight"/>
              <a:lightRig rig="legacyFlat3" dir="b"/>
            </a:scene3d>
            <a:sp3d extrusionH="49200" prstMaterial="legacyMatte">
              <a:bevelT w="13500" h="13500" prst="angle"/>
              <a:bevelB w="13500" h="13500" prst="angle"/>
              <a:extrusionClr>
                <a:schemeClr val="hlink"/>
              </a:extrusionClr>
            </a:sp3d>
          </p:spPr>
          <p:txBody>
            <a:bodyPr wrap="none" anchor="ctr">
              <a:flatTx/>
            </a:bodyPr>
            <a:lstStyle/>
            <a:p>
              <a:pPr algn="ctr"/>
              <a:endParaRPr lang="en-GB"/>
            </a:p>
          </p:txBody>
        </p:sp>
      </p:grpSp>
      <p:grpSp>
        <p:nvGrpSpPr>
          <p:cNvPr id="143568" name="Group 79"/>
          <p:cNvGrpSpPr>
            <a:grpSpLocks/>
          </p:cNvGrpSpPr>
          <p:nvPr/>
        </p:nvGrpSpPr>
        <p:grpSpPr bwMode="auto">
          <a:xfrm>
            <a:off x="5895975" y="4522788"/>
            <a:ext cx="622300" cy="311150"/>
            <a:chOff x="3358" y="2267"/>
            <a:chExt cx="418" cy="198"/>
          </a:xfrm>
        </p:grpSpPr>
        <p:sp>
          <p:nvSpPr>
            <p:cNvPr id="143647" name="Rectangle 80"/>
            <p:cNvSpPr>
              <a:spLocks noChangeArrowheads="1"/>
            </p:cNvSpPr>
            <p:nvPr/>
          </p:nvSpPr>
          <p:spPr bwMode="auto">
            <a:xfrm>
              <a:off x="3358" y="2267"/>
              <a:ext cx="318" cy="198"/>
            </a:xfrm>
            <a:prstGeom prst="rect">
              <a:avLst/>
            </a:prstGeom>
            <a:solidFill>
              <a:schemeClr val="hlink"/>
            </a:solidFill>
            <a:ln w="9525">
              <a:miter lim="800000"/>
              <a:headEnd/>
              <a:tailEnd/>
            </a:ln>
            <a:scene3d>
              <a:camera prst="legacyObliqueTopRight"/>
              <a:lightRig rig="legacyFlat3" dir="b"/>
            </a:scene3d>
            <a:sp3d extrusionH="150800" prstMaterial="legacyMatte">
              <a:bevelT w="13500" h="13500" prst="angle"/>
              <a:bevelB w="13500" h="13500" prst="angle"/>
              <a:extrusionClr>
                <a:schemeClr val="hlink"/>
              </a:extrusionClr>
            </a:sp3d>
          </p:spPr>
          <p:txBody>
            <a:bodyPr wrap="none" anchor="ctr">
              <a:flatTx/>
            </a:bodyPr>
            <a:lstStyle/>
            <a:p>
              <a:pPr algn="ctr"/>
              <a:endParaRPr lang="en-GB"/>
            </a:p>
          </p:txBody>
        </p:sp>
        <p:sp>
          <p:nvSpPr>
            <p:cNvPr id="143648" name="Rectangle 81"/>
            <p:cNvSpPr>
              <a:spLocks noChangeArrowheads="1"/>
            </p:cNvSpPr>
            <p:nvPr/>
          </p:nvSpPr>
          <p:spPr bwMode="auto">
            <a:xfrm>
              <a:off x="3684" y="2383"/>
              <a:ext cx="92" cy="56"/>
            </a:xfrm>
            <a:prstGeom prst="rect">
              <a:avLst/>
            </a:prstGeom>
            <a:solidFill>
              <a:schemeClr val="hlink"/>
            </a:solidFill>
            <a:ln w="9525">
              <a:miter lim="800000"/>
              <a:headEnd/>
              <a:tailEnd/>
            </a:ln>
            <a:scene3d>
              <a:camera prst="legacyObliqueTopRight"/>
              <a:lightRig rig="legacyFlat3" dir="b"/>
            </a:scene3d>
            <a:sp3d extrusionH="49200" prstMaterial="legacyMatte">
              <a:bevelT w="13500" h="13500" prst="angle"/>
              <a:bevelB w="13500" h="13500" prst="angle"/>
              <a:extrusionClr>
                <a:schemeClr val="hlink"/>
              </a:extrusionClr>
            </a:sp3d>
          </p:spPr>
          <p:txBody>
            <a:bodyPr wrap="none" anchor="ctr">
              <a:flatTx/>
            </a:bodyPr>
            <a:lstStyle/>
            <a:p>
              <a:pPr algn="ctr"/>
              <a:endParaRPr lang="en-GB"/>
            </a:p>
          </p:txBody>
        </p:sp>
        <p:sp>
          <p:nvSpPr>
            <p:cNvPr id="143649" name="Rectangle 82"/>
            <p:cNvSpPr>
              <a:spLocks noChangeArrowheads="1"/>
            </p:cNvSpPr>
            <p:nvPr/>
          </p:nvSpPr>
          <p:spPr bwMode="auto">
            <a:xfrm>
              <a:off x="3684" y="2287"/>
              <a:ext cx="92" cy="56"/>
            </a:xfrm>
            <a:prstGeom prst="rect">
              <a:avLst/>
            </a:prstGeom>
            <a:solidFill>
              <a:schemeClr val="hlink"/>
            </a:solidFill>
            <a:ln w="9525">
              <a:miter lim="800000"/>
              <a:headEnd/>
              <a:tailEnd/>
            </a:ln>
            <a:scene3d>
              <a:camera prst="legacyObliqueTopRight"/>
              <a:lightRig rig="legacyFlat3" dir="b"/>
            </a:scene3d>
            <a:sp3d extrusionH="49200" prstMaterial="legacyMatte">
              <a:bevelT w="13500" h="13500" prst="angle"/>
              <a:bevelB w="13500" h="13500" prst="angle"/>
              <a:extrusionClr>
                <a:schemeClr val="hlink"/>
              </a:extrusionClr>
            </a:sp3d>
          </p:spPr>
          <p:txBody>
            <a:bodyPr wrap="none" anchor="ctr">
              <a:flatTx/>
            </a:bodyPr>
            <a:lstStyle/>
            <a:p>
              <a:pPr algn="ctr"/>
              <a:endParaRPr lang="en-GB"/>
            </a:p>
          </p:txBody>
        </p:sp>
      </p:grpSp>
      <p:sp>
        <p:nvSpPr>
          <p:cNvPr id="143569" name="Text Box 83"/>
          <p:cNvSpPr txBox="1">
            <a:spLocks noChangeArrowheads="1"/>
          </p:cNvSpPr>
          <p:nvPr/>
        </p:nvSpPr>
        <p:spPr bwMode="auto">
          <a:xfrm>
            <a:off x="4054475" y="2630488"/>
            <a:ext cx="722313" cy="361950"/>
          </a:xfrm>
          <a:prstGeom prst="rect">
            <a:avLst/>
          </a:prstGeom>
          <a:noFill/>
          <a:ln w="9525" algn="ctr">
            <a:noFill/>
            <a:miter lim="800000"/>
            <a:headEnd/>
            <a:tailEnd/>
          </a:ln>
        </p:spPr>
        <p:txBody>
          <a:bodyPr wrap="none">
            <a:spAutoFit/>
          </a:bodyPr>
          <a:lstStyle/>
          <a:p>
            <a:pPr>
              <a:spcBef>
                <a:spcPct val="5000"/>
              </a:spcBef>
              <a:spcAft>
                <a:spcPct val="15000"/>
              </a:spcAft>
              <a:buClr>
                <a:schemeClr val="tx2"/>
              </a:buClr>
              <a:buFont typeface="Arial" charset="0"/>
              <a:buNone/>
            </a:pPr>
            <a:r>
              <a:rPr lang="en-US" sz="800" b="1" i="0"/>
              <a:t>CRM/</a:t>
            </a:r>
          </a:p>
          <a:p>
            <a:pPr>
              <a:spcBef>
                <a:spcPct val="5000"/>
              </a:spcBef>
              <a:spcAft>
                <a:spcPct val="15000"/>
              </a:spcAft>
              <a:buClr>
                <a:schemeClr val="tx2"/>
              </a:buClr>
              <a:buFont typeface="Arial" charset="0"/>
              <a:buNone/>
            </a:pPr>
            <a:r>
              <a:rPr lang="en-US" sz="800" b="1" i="0"/>
              <a:t>Call Center</a:t>
            </a:r>
          </a:p>
        </p:txBody>
      </p:sp>
      <p:sp>
        <p:nvSpPr>
          <p:cNvPr id="143570" name="Text Box 84"/>
          <p:cNvSpPr txBox="1">
            <a:spLocks noChangeArrowheads="1"/>
          </p:cNvSpPr>
          <p:nvPr/>
        </p:nvSpPr>
        <p:spPr bwMode="auto">
          <a:xfrm>
            <a:off x="4905375" y="2636838"/>
            <a:ext cx="747713" cy="509587"/>
          </a:xfrm>
          <a:prstGeom prst="rect">
            <a:avLst/>
          </a:prstGeom>
          <a:noFill/>
          <a:ln w="9525" algn="ctr">
            <a:noFill/>
            <a:miter lim="800000"/>
            <a:headEnd/>
            <a:tailEnd/>
          </a:ln>
        </p:spPr>
        <p:txBody>
          <a:bodyPr wrap="none">
            <a:spAutoFit/>
          </a:bodyPr>
          <a:lstStyle/>
          <a:p>
            <a:pPr>
              <a:spcBef>
                <a:spcPct val="5000"/>
              </a:spcBef>
              <a:spcAft>
                <a:spcPct val="15000"/>
              </a:spcAft>
              <a:buClr>
                <a:schemeClr val="tx2"/>
              </a:buClr>
              <a:buFont typeface="Arial" charset="0"/>
              <a:buNone/>
            </a:pPr>
            <a:r>
              <a:rPr lang="en-US" sz="800" b="1" i="0"/>
              <a:t>Sales </a:t>
            </a:r>
          </a:p>
          <a:p>
            <a:pPr>
              <a:spcBef>
                <a:spcPct val="5000"/>
              </a:spcBef>
              <a:spcAft>
                <a:spcPct val="15000"/>
              </a:spcAft>
              <a:buClr>
                <a:schemeClr val="tx2"/>
              </a:buClr>
              <a:buFont typeface="Arial" charset="0"/>
              <a:buNone/>
            </a:pPr>
            <a:r>
              <a:rPr lang="en-US" sz="800" b="1" i="0"/>
              <a:t>Force</a:t>
            </a:r>
          </a:p>
          <a:p>
            <a:pPr>
              <a:spcBef>
                <a:spcPct val="5000"/>
              </a:spcBef>
              <a:spcAft>
                <a:spcPct val="15000"/>
              </a:spcAft>
              <a:buClr>
                <a:schemeClr val="tx2"/>
              </a:buClr>
              <a:buFont typeface="Arial" charset="0"/>
              <a:buNone/>
            </a:pPr>
            <a:r>
              <a:rPr lang="en-US" sz="800" b="1" i="0"/>
              <a:t>Automation</a:t>
            </a:r>
          </a:p>
        </p:txBody>
      </p:sp>
      <p:sp>
        <p:nvSpPr>
          <p:cNvPr id="143571" name="Text Box 85"/>
          <p:cNvSpPr txBox="1">
            <a:spLocks noChangeArrowheads="1"/>
          </p:cNvSpPr>
          <p:nvPr/>
        </p:nvSpPr>
        <p:spPr bwMode="auto">
          <a:xfrm>
            <a:off x="5908675" y="4176713"/>
            <a:ext cx="673100" cy="581025"/>
          </a:xfrm>
          <a:prstGeom prst="rect">
            <a:avLst/>
          </a:prstGeom>
          <a:noFill/>
          <a:ln w="9525" algn="ctr">
            <a:noFill/>
            <a:miter lim="800000"/>
            <a:headEnd/>
            <a:tailEnd/>
          </a:ln>
        </p:spPr>
        <p:txBody>
          <a:bodyPr>
            <a:spAutoFit/>
          </a:bodyPr>
          <a:lstStyle/>
          <a:p>
            <a:pPr algn="ctr">
              <a:spcBef>
                <a:spcPct val="5000"/>
              </a:spcBef>
              <a:spcAft>
                <a:spcPct val="15000"/>
              </a:spcAft>
              <a:buClr>
                <a:schemeClr val="tx2"/>
              </a:buClr>
              <a:buFont typeface="Arial" charset="0"/>
              <a:buNone/>
            </a:pPr>
            <a:r>
              <a:rPr lang="en-US" sz="800" b="1" i="0">
                <a:solidFill>
                  <a:schemeClr val="bg1"/>
                </a:solidFill>
              </a:rPr>
              <a:t>New Systems (e.g. SOA –based)</a:t>
            </a:r>
          </a:p>
        </p:txBody>
      </p:sp>
      <p:sp>
        <p:nvSpPr>
          <p:cNvPr id="143572" name="Line 86"/>
          <p:cNvSpPr>
            <a:spLocks noChangeShapeType="1"/>
          </p:cNvSpPr>
          <p:nvPr/>
        </p:nvSpPr>
        <p:spPr bwMode="auto">
          <a:xfrm>
            <a:off x="4418013" y="4454525"/>
            <a:ext cx="0" cy="746125"/>
          </a:xfrm>
          <a:prstGeom prst="line">
            <a:avLst/>
          </a:prstGeom>
          <a:noFill/>
          <a:ln w="28575">
            <a:solidFill>
              <a:schemeClr val="bg2"/>
            </a:solidFill>
            <a:round/>
            <a:headEnd/>
            <a:tailEnd/>
          </a:ln>
        </p:spPr>
        <p:txBody>
          <a:bodyPr/>
          <a:lstStyle/>
          <a:p>
            <a:endParaRPr lang="en-US"/>
          </a:p>
        </p:txBody>
      </p:sp>
      <p:grpSp>
        <p:nvGrpSpPr>
          <p:cNvPr id="143573" name="Group 87"/>
          <p:cNvGrpSpPr>
            <a:grpSpLocks/>
          </p:cNvGrpSpPr>
          <p:nvPr/>
        </p:nvGrpSpPr>
        <p:grpSpPr bwMode="auto">
          <a:xfrm>
            <a:off x="4100513" y="4076700"/>
            <a:ext cx="752475" cy="852488"/>
            <a:chOff x="1984" y="3229"/>
            <a:chExt cx="570" cy="601"/>
          </a:xfrm>
        </p:grpSpPr>
        <p:pic>
          <p:nvPicPr>
            <p:cNvPr id="143645" name="Picture 88" descr="back office systems"/>
            <p:cNvPicPr>
              <a:picLocks noChangeAspect="1" noChangeArrowheads="1"/>
            </p:cNvPicPr>
            <p:nvPr/>
          </p:nvPicPr>
          <p:blipFill>
            <a:blip r:embed="rId24"/>
            <a:srcRect/>
            <a:stretch>
              <a:fillRect/>
            </a:stretch>
          </p:blipFill>
          <p:spPr bwMode="auto">
            <a:xfrm>
              <a:off x="2030" y="3229"/>
              <a:ext cx="524" cy="601"/>
            </a:xfrm>
            <a:prstGeom prst="rect">
              <a:avLst/>
            </a:prstGeom>
            <a:noFill/>
            <a:ln w="9525">
              <a:noFill/>
              <a:miter lim="800000"/>
              <a:headEnd/>
              <a:tailEnd/>
            </a:ln>
          </p:spPr>
        </p:pic>
        <p:sp>
          <p:nvSpPr>
            <p:cNvPr id="143646" name="Rectangle 89"/>
            <p:cNvSpPr>
              <a:spLocks noChangeArrowheads="1"/>
            </p:cNvSpPr>
            <p:nvPr/>
          </p:nvSpPr>
          <p:spPr bwMode="auto">
            <a:xfrm>
              <a:off x="1984" y="3441"/>
              <a:ext cx="416" cy="237"/>
            </a:xfrm>
            <a:prstGeom prst="rect">
              <a:avLst/>
            </a:prstGeom>
            <a:noFill/>
            <a:ln w="9525">
              <a:noFill/>
              <a:miter lim="800000"/>
              <a:headEnd/>
              <a:tailEnd/>
            </a:ln>
          </p:spPr>
          <p:txBody>
            <a:bodyPr wrap="none">
              <a:spAutoFit/>
            </a:bodyPr>
            <a:lstStyle/>
            <a:p>
              <a:pPr eaLnBrk="0" hangingPunct="0"/>
              <a:r>
                <a:rPr lang="en-US" sz="800" b="1" i="0">
                  <a:solidFill>
                    <a:schemeClr val="bg1"/>
                  </a:solidFill>
                </a:rPr>
                <a:t>Service</a:t>
              </a:r>
            </a:p>
            <a:p>
              <a:pPr eaLnBrk="0" hangingPunct="0"/>
              <a:r>
                <a:rPr lang="en-US" sz="800" b="1" i="0">
                  <a:solidFill>
                    <a:schemeClr val="bg1"/>
                  </a:solidFill>
                </a:rPr>
                <a:t>System</a:t>
              </a:r>
            </a:p>
          </p:txBody>
        </p:sp>
      </p:grpSp>
      <p:pic>
        <p:nvPicPr>
          <p:cNvPr id="143574" name="Picture 90" descr="market_driver"/>
          <p:cNvPicPr>
            <a:picLocks noChangeAspect="1" noChangeArrowheads="1"/>
          </p:cNvPicPr>
          <p:nvPr/>
        </p:nvPicPr>
        <p:blipFill>
          <a:blip r:embed="rId25"/>
          <a:srcRect/>
          <a:stretch>
            <a:fillRect/>
          </a:stretch>
        </p:blipFill>
        <p:spPr bwMode="auto">
          <a:xfrm>
            <a:off x="6013450" y="2176463"/>
            <a:ext cx="457200" cy="454025"/>
          </a:xfrm>
          <a:prstGeom prst="rect">
            <a:avLst/>
          </a:prstGeom>
          <a:noFill/>
          <a:ln w="9525" algn="ctr">
            <a:noFill/>
            <a:miter lim="800000"/>
            <a:headEnd/>
            <a:tailEnd/>
          </a:ln>
        </p:spPr>
      </p:pic>
      <p:grpSp>
        <p:nvGrpSpPr>
          <p:cNvPr id="143575" name="Group 91"/>
          <p:cNvGrpSpPr>
            <a:grpSpLocks/>
          </p:cNvGrpSpPr>
          <p:nvPr/>
        </p:nvGrpSpPr>
        <p:grpSpPr bwMode="auto">
          <a:xfrm>
            <a:off x="2619375" y="2120900"/>
            <a:ext cx="554038" cy="395288"/>
            <a:chOff x="298" y="977"/>
            <a:chExt cx="430" cy="357"/>
          </a:xfrm>
        </p:grpSpPr>
        <p:pic>
          <p:nvPicPr>
            <p:cNvPr id="143643" name="Picture 92"/>
            <p:cNvPicPr>
              <a:picLocks noChangeAspect="1" noChangeArrowheads="1"/>
            </p:cNvPicPr>
            <p:nvPr/>
          </p:nvPicPr>
          <p:blipFill>
            <a:blip r:embed="rId26"/>
            <a:srcRect/>
            <a:stretch>
              <a:fillRect/>
            </a:stretch>
          </p:blipFill>
          <p:spPr bwMode="auto">
            <a:xfrm>
              <a:off x="298" y="977"/>
              <a:ext cx="372" cy="280"/>
            </a:xfrm>
            <a:prstGeom prst="rect">
              <a:avLst/>
            </a:prstGeom>
            <a:noFill/>
            <a:ln w="9525">
              <a:noFill/>
              <a:miter lim="800000"/>
              <a:headEnd/>
              <a:tailEnd/>
            </a:ln>
          </p:spPr>
        </p:pic>
        <p:pic>
          <p:nvPicPr>
            <p:cNvPr id="143644" name="Picture 93" descr="db_flow"/>
            <p:cNvPicPr>
              <a:picLocks noChangeAspect="1" noChangeArrowheads="1"/>
            </p:cNvPicPr>
            <p:nvPr/>
          </p:nvPicPr>
          <p:blipFill>
            <a:blip r:embed="rId27"/>
            <a:srcRect/>
            <a:stretch>
              <a:fillRect/>
            </a:stretch>
          </p:blipFill>
          <p:spPr bwMode="auto">
            <a:xfrm>
              <a:off x="487" y="1113"/>
              <a:ext cx="241" cy="221"/>
            </a:xfrm>
            <a:prstGeom prst="rect">
              <a:avLst/>
            </a:prstGeom>
            <a:noFill/>
            <a:ln w="9525">
              <a:noFill/>
              <a:miter lim="800000"/>
              <a:headEnd/>
              <a:tailEnd/>
            </a:ln>
          </p:spPr>
        </p:pic>
      </p:grpSp>
      <p:sp>
        <p:nvSpPr>
          <p:cNvPr id="143576" name="Text Box 94"/>
          <p:cNvSpPr txBox="1">
            <a:spLocks noChangeArrowheads="1"/>
          </p:cNvSpPr>
          <p:nvPr/>
        </p:nvSpPr>
        <p:spPr bwMode="auto">
          <a:xfrm>
            <a:off x="3335338" y="2632075"/>
            <a:ext cx="354012" cy="214313"/>
          </a:xfrm>
          <a:prstGeom prst="rect">
            <a:avLst/>
          </a:prstGeom>
          <a:noFill/>
          <a:ln w="9525" algn="ctr">
            <a:noFill/>
            <a:miter lim="800000"/>
            <a:headEnd/>
            <a:tailEnd/>
          </a:ln>
        </p:spPr>
        <p:txBody>
          <a:bodyPr wrap="none">
            <a:spAutoFit/>
          </a:bodyPr>
          <a:lstStyle/>
          <a:p>
            <a:pPr>
              <a:spcBef>
                <a:spcPct val="5000"/>
              </a:spcBef>
              <a:spcAft>
                <a:spcPct val="15000"/>
              </a:spcAft>
              <a:buClr>
                <a:schemeClr val="tx2"/>
              </a:buClr>
              <a:buFont typeface="Arial" charset="0"/>
              <a:buNone/>
            </a:pPr>
            <a:r>
              <a:rPr lang="en-US" sz="800" b="1" i="0"/>
              <a:t>IVR</a:t>
            </a:r>
          </a:p>
        </p:txBody>
      </p:sp>
      <p:sp>
        <p:nvSpPr>
          <p:cNvPr id="143577" name="Text Box 95"/>
          <p:cNvSpPr txBox="1">
            <a:spLocks noChangeArrowheads="1"/>
          </p:cNvSpPr>
          <p:nvPr/>
        </p:nvSpPr>
        <p:spPr bwMode="auto">
          <a:xfrm>
            <a:off x="2527300" y="2633663"/>
            <a:ext cx="398463" cy="214312"/>
          </a:xfrm>
          <a:prstGeom prst="rect">
            <a:avLst/>
          </a:prstGeom>
          <a:noFill/>
          <a:ln w="9525" algn="ctr">
            <a:noFill/>
            <a:miter lim="800000"/>
            <a:headEnd/>
            <a:tailEnd/>
          </a:ln>
        </p:spPr>
        <p:txBody>
          <a:bodyPr wrap="none">
            <a:spAutoFit/>
          </a:bodyPr>
          <a:lstStyle/>
          <a:p>
            <a:pPr>
              <a:spcBef>
                <a:spcPct val="5000"/>
              </a:spcBef>
              <a:spcAft>
                <a:spcPct val="15000"/>
              </a:spcAft>
              <a:buClr>
                <a:schemeClr val="tx2"/>
              </a:buClr>
              <a:buFont typeface="Arial" charset="0"/>
              <a:buNone/>
            </a:pPr>
            <a:r>
              <a:rPr lang="en-US" sz="800" b="1" i="0"/>
              <a:t>Web</a:t>
            </a:r>
          </a:p>
        </p:txBody>
      </p:sp>
      <p:sp>
        <p:nvSpPr>
          <p:cNvPr id="143578" name="Text Box 96"/>
          <p:cNvSpPr txBox="1">
            <a:spLocks noChangeArrowheads="1"/>
          </p:cNvSpPr>
          <p:nvPr/>
        </p:nvSpPr>
        <p:spPr bwMode="auto">
          <a:xfrm>
            <a:off x="6453188" y="4795838"/>
            <a:ext cx="1011237" cy="458787"/>
          </a:xfrm>
          <a:prstGeom prst="rect">
            <a:avLst/>
          </a:prstGeom>
          <a:noFill/>
          <a:ln w="9525" algn="ctr">
            <a:noFill/>
            <a:miter lim="800000"/>
            <a:headEnd/>
            <a:tailEnd/>
          </a:ln>
        </p:spPr>
        <p:txBody>
          <a:bodyPr>
            <a:spAutoFit/>
          </a:bodyPr>
          <a:lstStyle/>
          <a:p>
            <a:pPr algn="ctr">
              <a:spcBef>
                <a:spcPct val="5000"/>
              </a:spcBef>
              <a:spcAft>
                <a:spcPct val="15000"/>
              </a:spcAft>
              <a:buClr>
                <a:schemeClr val="tx2"/>
              </a:buClr>
              <a:buFont typeface="Arial" charset="0"/>
              <a:buNone/>
            </a:pPr>
            <a:r>
              <a:rPr lang="en-US" sz="800" b="1" i="0"/>
              <a:t>External Business Partners</a:t>
            </a:r>
          </a:p>
        </p:txBody>
      </p:sp>
      <p:graphicFrame>
        <p:nvGraphicFramePr>
          <p:cNvPr id="143458" name="Object 97"/>
          <p:cNvGraphicFramePr>
            <a:graphicFrameLocks noChangeAspect="1"/>
          </p:cNvGraphicFramePr>
          <p:nvPr/>
        </p:nvGraphicFramePr>
        <p:xfrm>
          <a:off x="5037138" y="1473200"/>
          <a:ext cx="558800" cy="558800"/>
        </p:xfrm>
        <a:graphic>
          <a:graphicData uri="http://schemas.openxmlformats.org/presentationml/2006/ole">
            <p:oleObj spid="_x0000_s143458" name="Photo Editor Photo" r:id="rId28" imgW="1076475" imgH="1076475" progId="">
              <p:embed/>
            </p:oleObj>
          </a:graphicData>
        </a:graphic>
      </p:graphicFrame>
      <p:grpSp>
        <p:nvGrpSpPr>
          <p:cNvPr id="143579" name="Group 98"/>
          <p:cNvGrpSpPr>
            <a:grpSpLocks/>
          </p:cNvGrpSpPr>
          <p:nvPr/>
        </p:nvGrpSpPr>
        <p:grpSpPr bwMode="auto">
          <a:xfrm>
            <a:off x="2552700" y="5046663"/>
            <a:ext cx="625475" cy="609600"/>
            <a:chOff x="135" y="3604"/>
            <a:chExt cx="394" cy="384"/>
          </a:xfrm>
        </p:grpSpPr>
        <p:sp>
          <p:nvSpPr>
            <p:cNvPr id="572515" name="AutoShape 99"/>
            <p:cNvSpPr>
              <a:spLocks noChangeArrowheads="1"/>
            </p:cNvSpPr>
            <p:nvPr/>
          </p:nvSpPr>
          <p:spPr bwMode="auto">
            <a:xfrm>
              <a:off x="164" y="3822"/>
              <a:ext cx="337" cy="137"/>
            </a:xfrm>
            <a:prstGeom prst="can">
              <a:avLst>
                <a:gd name="adj" fmla="val 43708"/>
              </a:avLst>
            </a:prstGeom>
            <a:gradFill rotWithShape="1">
              <a:gsLst>
                <a:gs pos="0">
                  <a:schemeClr val="tx2"/>
                </a:gs>
                <a:gs pos="100000">
                  <a:schemeClr val="tx2">
                    <a:gamma/>
                    <a:shade val="46275"/>
                    <a:invGamma/>
                  </a:schemeClr>
                </a:gs>
              </a:gsLst>
              <a:lin ang="0" scaled="1"/>
            </a:gradFill>
            <a:ln w="9525">
              <a:solidFill>
                <a:schemeClr val="tx1"/>
              </a:solidFill>
              <a:round/>
              <a:headEnd/>
              <a:tailEnd/>
            </a:ln>
            <a:effectLst/>
          </p:spPr>
          <p:txBody>
            <a:bodyPr wrap="none" anchor="ctr"/>
            <a:lstStyle/>
            <a:p>
              <a:pPr algn="ctr">
                <a:defRPr/>
              </a:pPr>
              <a:endParaRPr lang="en-US"/>
            </a:p>
          </p:txBody>
        </p:sp>
        <p:sp>
          <p:nvSpPr>
            <p:cNvPr id="572516" name="AutoShape 100"/>
            <p:cNvSpPr>
              <a:spLocks noChangeArrowheads="1"/>
            </p:cNvSpPr>
            <p:nvPr/>
          </p:nvSpPr>
          <p:spPr bwMode="auto">
            <a:xfrm>
              <a:off x="163" y="3749"/>
              <a:ext cx="337" cy="137"/>
            </a:xfrm>
            <a:prstGeom prst="can">
              <a:avLst>
                <a:gd name="adj" fmla="val 43708"/>
              </a:avLst>
            </a:prstGeom>
            <a:gradFill rotWithShape="1">
              <a:gsLst>
                <a:gs pos="0">
                  <a:schemeClr val="tx2"/>
                </a:gs>
                <a:gs pos="100000">
                  <a:schemeClr val="tx2">
                    <a:gamma/>
                    <a:shade val="46275"/>
                    <a:invGamma/>
                  </a:schemeClr>
                </a:gs>
              </a:gsLst>
              <a:lin ang="0" scaled="1"/>
            </a:gradFill>
            <a:ln w="9525">
              <a:solidFill>
                <a:schemeClr val="tx1"/>
              </a:solidFill>
              <a:round/>
              <a:headEnd/>
              <a:tailEnd/>
            </a:ln>
            <a:effectLst/>
          </p:spPr>
          <p:txBody>
            <a:bodyPr wrap="none" anchor="ctr"/>
            <a:lstStyle/>
            <a:p>
              <a:pPr algn="ctr">
                <a:defRPr/>
              </a:pPr>
              <a:endParaRPr lang="en-US"/>
            </a:p>
          </p:txBody>
        </p:sp>
        <p:sp>
          <p:nvSpPr>
            <p:cNvPr id="572517" name="AutoShape 101"/>
            <p:cNvSpPr>
              <a:spLocks noChangeArrowheads="1"/>
            </p:cNvSpPr>
            <p:nvPr/>
          </p:nvSpPr>
          <p:spPr bwMode="auto">
            <a:xfrm>
              <a:off x="163" y="3677"/>
              <a:ext cx="337" cy="137"/>
            </a:xfrm>
            <a:prstGeom prst="can">
              <a:avLst>
                <a:gd name="adj" fmla="val 43708"/>
              </a:avLst>
            </a:prstGeom>
            <a:gradFill rotWithShape="1">
              <a:gsLst>
                <a:gs pos="0">
                  <a:schemeClr val="tx2"/>
                </a:gs>
                <a:gs pos="100000">
                  <a:schemeClr val="tx2">
                    <a:gamma/>
                    <a:shade val="46275"/>
                    <a:invGamma/>
                  </a:schemeClr>
                </a:gs>
              </a:gsLst>
              <a:lin ang="0" scaled="1"/>
            </a:gradFill>
            <a:ln w="9525">
              <a:solidFill>
                <a:schemeClr val="tx1"/>
              </a:solidFill>
              <a:round/>
              <a:headEnd/>
              <a:tailEnd/>
            </a:ln>
            <a:effectLst/>
          </p:spPr>
          <p:txBody>
            <a:bodyPr wrap="none" anchor="ctr"/>
            <a:lstStyle/>
            <a:p>
              <a:pPr algn="ctr">
                <a:defRPr/>
              </a:pPr>
              <a:endParaRPr lang="en-US"/>
            </a:p>
          </p:txBody>
        </p:sp>
        <p:sp>
          <p:nvSpPr>
            <p:cNvPr id="572518" name="AutoShape 102"/>
            <p:cNvSpPr>
              <a:spLocks noChangeArrowheads="1"/>
            </p:cNvSpPr>
            <p:nvPr/>
          </p:nvSpPr>
          <p:spPr bwMode="auto">
            <a:xfrm>
              <a:off x="162" y="3604"/>
              <a:ext cx="337" cy="137"/>
            </a:xfrm>
            <a:prstGeom prst="can">
              <a:avLst>
                <a:gd name="adj" fmla="val 43708"/>
              </a:avLst>
            </a:prstGeom>
            <a:gradFill rotWithShape="1">
              <a:gsLst>
                <a:gs pos="0">
                  <a:schemeClr val="tx2"/>
                </a:gs>
                <a:gs pos="100000">
                  <a:schemeClr val="tx2">
                    <a:gamma/>
                    <a:shade val="46275"/>
                    <a:invGamma/>
                  </a:schemeClr>
                </a:gs>
              </a:gsLst>
              <a:lin ang="0" scaled="1"/>
            </a:gradFill>
            <a:ln w="9525">
              <a:solidFill>
                <a:schemeClr val="tx1"/>
              </a:solidFill>
              <a:round/>
              <a:headEnd/>
              <a:tailEnd/>
            </a:ln>
            <a:effectLst/>
          </p:spPr>
          <p:txBody>
            <a:bodyPr wrap="none" anchor="ctr"/>
            <a:lstStyle/>
            <a:p>
              <a:pPr algn="ctr">
                <a:spcBef>
                  <a:spcPct val="5000"/>
                </a:spcBef>
                <a:spcAft>
                  <a:spcPct val="15000"/>
                </a:spcAft>
                <a:buClr>
                  <a:schemeClr val="tx2"/>
                </a:buClr>
                <a:buFont typeface="Arial" charset="0"/>
                <a:buNone/>
                <a:defRPr/>
              </a:pPr>
              <a:endParaRPr lang="en-US" sz="800" i="0">
                <a:solidFill>
                  <a:schemeClr val="bg1"/>
                </a:solidFill>
              </a:endParaRPr>
            </a:p>
          </p:txBody>
        </p:sp>
        <p:sp>
          <p:nvSpPr>
            <p:cNvPr id="143639" name="Text Box 103"/>
            <p:cNvSpPr txBox="1">
              <a:spLocks noChangeArrowheads="1"/>
            </p:cNvSpPr>
            <p:nvPr/>
          </p:nvSpPr>
          <p:spPr bwMode="auto">
            <a:xfrm>
              <a:off x="135" y="3626"/>
              <a:ext cx="394" cy="135"/>
            </a:xfrm>
            <a:prstGeom prst="rect">
              <a:avLst/>
            </a:prstGeom>
            <a:noFill/>
            <a:ln w="9525" algn="ctr">
              <a:noFill/>
              <a:miter lim="800000"/>
              <a:headEnd/>
              <a:tailEnd/>
            </a:ln>
          </p:spPr>
          <p:txBody>
            <a:bodyPr wrap="none">
              <a:spAutoFit/>
            </a:bodyPr>
            <a:lstStyle/>
            <a:p>
              <a:pPr>
                <a:spcBef>
                  <a:spcPct val="5000"/>
                </a:spcBef>
                <a:spcAft>
                  <a:spcPct val="15000"/>
                </a:spcAft>
                <a:buClr>
                  <a:schemeClr val="tx2"/>
                </a:buClr>
                <a:buFont typeface="Arial" charset="0"/>
                <a:buNone/>
              </a:pPr>
              <a:r>
                <a:rPr lang="en-US" sz="800" i="0">
                  <a:solidFill>
                    <a:schemeClr val="bg1"/>
                  </a:solidFill>
                </a:rPr>
                <a:t>Customer</a:t>
              </a:r>
            </a:p>
          </p:txBody>
        </p:sp>
        <p:sp>
          <p:nvSpPr>
            <p:cNvPr id="143640" name="Text Box 104"/>
            <p:cNvSpPr txBox="1">
              <a:spLocks noChangeArrowheads="1"/>
            </p:cNvSpPr>
            <p:nvPr/>
          </p:nvSpPr>
          <p:spPr bwMode="auto">
            <a:xfrm>
              <a:off x="160" y="3707"/>
              <a:ext cx="338" cy="135"/>
            </a:xfrm>
            <a:prstGeom prst="rect">
              <a:avLst/>
            </a:prstGeom>
            <a:noFill/>
            <a:ln w="9525" algn="ctr">
              <a:noFill/>
              <a:miter lim="800000"/>
              <a:headEnd/>
              <a:tailEnd/>
            </a:ln>
          </p:spPr>
          <p:txBody>
            <a:bodyPr wrap="none">
              <a:spAutoFit/>
            </a:bodyPr>
            <a:lstStyle/>
            <a:p>
              <a:pPr>
                <a:spcBef>
                  <a:spcPct val="5000"/>
                </a:spcBef>
                <a:spcAft>
                  <a:spcPct val="15000"/>
                </a:spcAft>
                <a:buClr>
                  <a:schemeClr val="tx2"/>
                </a:buClr>
                <a:buFont typeface="Arial" charset="0"/>
                <a:buNone/>
              </a:pPr>
              <a:r>
                <a:rPr lang="en-US" sz="800" i="0">
                  <a:solidFill>
                    <a:schemeClr val="bg1"/>
                  </a:solidFill>
                </a:rPr>
                <a:t>Product</a:t>
              </a:r>
            </a:p>
          </p:txBody>
        </p:sp>
        <p:sp>
          <p:nvSpPr>
            <p:cNvPr id="143641" name="Text Box 105"/>
            <p:cNvSpPr txBox="1">
              <a:spLocks noChangeArrowheads="1"/>
            </p:cNvSpPr>
            <p:nvPr/>
          </p:nvSpPr>
          <p:spPr bwMode="auto">
            <a:xfrm>
              <a:off x="161" y="3772"/>
              <a:ext cx="349" cy="135"/>
            </a:xfrm>
            <a:prstGeom prst="rect">
              <a:avLst/>
            </a:prstGeom>
            <a:noFill/>
            <a:ln w="9525" algn="ctr">
              <a:noFill/>
              <a:miter lim="800000"/>
              <a:headEnd/>
              <a:tailEnd/>
            </a:ln>
          </p:spPr>
          <p:txBody>
            <a:bodyPr wrap="none">
              <a:spAutoFit/>
            </a:bodyPr>
            <a:lstStyle/>
            <a:p>
              <a:pPr>
                <a:spcBef>
                  <a:spcPct val="5000"/>
                </a:spcBef>
                <a:spcAft>
                  <a:spcPct val="15000"/>
                </a:spcAft>
                <a:buClr>
                  <a:schemeClr val="tx2"/>
                </a:buClr>
                <a:buFont typeface="Arial" charset="0"/>
                <a:buNone/>
              </a:pPr>
              <a:r>
                <a:rPr lang="en-US" sz="800" i="0">
                  <a:solidFill>
                    <a:schemeClr val="bg1"/>
                  </a:solidFill>
                </a:rPr>
                <a:t>Account</a:t>
              </a:r>
            </a:p>
          </p:txBody>
        </p:sp>
        <p:sp>
          <p:nvSpPr>
            <p:cNvPr id="143642" name="Text Box 106"/>
            <p:cNvSpPr txBox="1">
              <a:spLocks noChangeArrowheads="1"/>
            </p:cNvSpPr>
            <p:nvPr/>
          </p:nvSpPr>
          <p:spPr bwMode="auto">
            <a:xfrm>
              <a:off x="162" y="3853"/>
              <a:ext cx="309" cy="135"/>
            </a:xfrm>
            <a:prstGeom prst="rect">
              <a:avLst/>
            </a:prstGeom>
            <a:noFill/>
            <a:ln w="9525" algn="ctr">
              <a:noFill/>
              <a:miter lim="800000"/>
              <a:headEnd/>
              <a:tailEnd/>
            </a:ln>
          </p:spPr>
          <p:txBody>
            <a:bodyPr wrap="none">
              <a:spAutoFit/>
            </a:bodyPr>
            <a:lstStyle/>
            <a:p>
              <a:pPr>
                <a:spcBef>
                  <a:spcPct val="5000"/>
                </a:spcBef>
                <a:spcAft>
                  <a:spcPct val="15000"/>
                </a:spcAft>
                <a:buClr>
                  <a:schemeClr val="tx2"/>
                </a:buClr>
                <a:buFont typeface="Arial" charset="0"/>
                <a:buNone/>
              </a:pPr>
              <a:r>
                <a:rPr lang="en-US" sz="800" i="0">
                  <a:solidFill>
                    <a:schemeClr val="bg1"/>
                  </a:solidFill>
                </a:rPr>
                <a:t>Others</a:t>
              </a:r>
            </a:p>
          </p:txBody>
        </p:sp>
      </p:grpSp>
      <p:grpSp>
        <p:nvGrpSpPr>
          <p:cNvPr id="143580" name="Group 107"/>
          <p:cNvGrpSpPr>
            <a:grpSpLocks/>
          </p:cNvGrpSpPr>
          <p:nvPr/>
        </p:nvGrpSpPr>
        <p:grpSpPr bwMode="auto">
          <a:xfrm>
            <a:off x="3327400" y="5035550"/>
            <a:ext cx="625475" cy="609600"/>
            <a:chOff x="135" y="3604"/>
            <a:chExt cx="394" cy="384"/>
          </a:xfrm>
        </p:grpSpPr>
        <p:sp>
          <p:nvSpPr>
            <p:cNvPr id="572524" name="AutoShape 108"/>
            <p:cNvSpPr>
              <a:spLocks noChangeArrowheads="1"/>
            </p:cNvSpPr>
            <p:nvPr/>
          </p:nvSpPr>
          <p:spPr bwMode="auto">
            <a:xfrm>
              <a:off x="164" y="3822"/>
              <a:ext cx="337" cy="137"/>
            </a:xfrm>
            <a:prstGeom prst="can">
              <a:avLst>
                <a:gd name="adj" fmla="val 43708"/>
              </a:avLst>
            </a:prstGeom>
            <a:gradFill rotWithShape="1">
              <a:gsLst>
                <a:gs pos="0">
                  <a:schemeClr val="tx2"/>
                </a:gs>
                <a:gs pos="100000">
                  <a:schemeClr val="tx2">
                    <a:gamma/>
                    <a:shade val="46275"/>
                    <a:invGamma/>
                  </a:schemeClr>
                </a:gs>
              </a:gsLst>
              <a:lin ang="0" scaled="1"/>
            </a:gradFill>
            <a:ln w="9525">
              <a:solidFill>
                <a:schemeClr val="tx1"/>
              </a:solidFill>
              <a:round/>
              <a:headEnd/>
              <a:tailEnd/>
            </a:ln>
            <a:effectLst/>
          </p:spPr>
          <p:txBody>
            <a:bodyPr wrap="none" anchor="ctr"/>
            <a:lstStyle/>
            <a:p>
              <a:pPr algn="ctr">
                <a:defRPr/>
              </a:pPr>
              <a:endParaRPr lang="en-US"/>
            </a:p>
          </p:txBody>
        </p:sp>
        <p:sp>
          <p:nvSpPr>
            <p:cNvPr id="572525" name="AutoShape 109"/>
            <p:cNvSpPr>
              <a:spLocks noChangeArrowheads="1"/>
            </p:cNvSpPr>
            <p:nvPr/>
          </p:nvSpPr>
          <p:spPr bwMode="auto">
            <a:xfrm>
              <a:off x="163" y="3749"/>
              <a:ext cx="337" cy="137"/>
            </a:xfrm>
            <a:prstGeom prst="can">
              <a:avLst>
                <a:gd name="adj" fmla="val 43708"/>
              </a:avLst>
            </a:prstGeom>
            <a:gradFill rotWithShape="1">
              <a:gsLst>
                <a:gs pos="0">
                  <a:schemeClr val="tx2"/>
                </a:gs>
                <a:gs pos="100000">
                  <a:schemeClr val="tx2">
                    <a:gamma/>
                    <a:shade val="46275"/>
                    <a:invGamma/>
                  </a:schemeClr>
                </a:gs>
              </a:gsLst>
              <a:lin ang="0" scaled="1"/>
            </a:gradFill>
            <a:ln w="9525">
              <a:solidFill>
                <a:schemeClr val="tx1"/>
              </a:solidFill>
              <a:round/>
              <a:headEnd/>
              <a:tailEnd/>
            </a:ln>
            <a:effectLst/>
          </p:spPr>
          <p:txBody>
            <a:bodyPr wrap="none" anchor="ctr"/>
            <a:lstStyle/>
            <a:p>
              <a:pPr algn="ctr">
                <a:defRPr/>
              </a:pPr>
              <a:endParaRPr lang="en-US"/>
            </a:p>
          </p:txBody>
        </p:sp>
        <p:sp>
          <p:nvSpPr>
            <p:cNvPr id="572526" name="AutoShape 110"/>
            <p:cNvSpPr>
              <a:spLocks noChangeArrowheads="1"/>
            </p:cNvSpPr>
            <p:nvPr/>
          </p:nvSpPr>
          <p:spPr bwMode="auto">
            <a:xfrm>
              <a:off x="163" y="3677"/>
              <a:ext cx="337" cy="137"/>
            </a:xfrm>
            <a:prstGeom prst="can">
              <a:avLst>
                <a:gd name="adj" fmla="val 43708"/>
              </a:avLst>
            </a:prstGeom>
            <a:gradFill rotWithShape="1">
              <a:gsLst>
                <a:gs pos="0">
                  <a:schemeClr val="tx2"/>
                </a:gs>
                <a:gs pos="100000">
                  <a:schemeClr val="tx2">
                    <a:gamma/>
                    <a:shade val="46275"/>
                    <a:invGamma/>
                  </a:schemeClr>
                </a:gs>
              </a:gsLst>
              <a:lin ang="0" scaled="1"/>
            </a:gradFill>
            <a:ln w="9525">
              <a:solidFill>
                <a:schemeClr val="tx1"/>
              </a:solidFill>
              <a:round/>
              <a:headEnd/>
              <a:tailEnd/>
            </a:ln>
            <a:effectLst/>
          </p:spPr>
          <p:txBody>
            <a:bodyPr wrap="none" anchor="ctr"/>
            <a:lstStyle/>
            <a:p>
              <a:pPr algn="ctr">
                <a:defRPr/>
              </a:pPr>
              <a:endParaRPr lang="en-US"/>
            </a:p>
          </p:txBody>
        </p:sp>
        <p:sp>
          <p:nvSpPr>
            <p:cNvPr id="572527" name="AutoShape 111"/>
            <p:cNvSpPr>
              <a:spLocks noChangeArrowheads="1"/>
            </p:cNvSpPr>
            <p:nvPr/>
          </p:nvSpPr>
          <p:spPr bwMode="auto">
            <a:xfrm>
              <a:off x="162" y="3604"/>
              <a:ext cx="337" cy="137"/>
            </a:xfrm>
            <a:prstGeom prst="can">
              <a:avLst>
                <a:gd name="adj" fmla="val 43708"/>
              </a:avLst>
            </a:prstGeom>
            <a:gradFill rotWithShape="1">
              <a:gsLst>
                <a:gs pos="0">
                  <a:schemeClr val="tx2"/>
                </a:gs>
                <a:gs pos="100000">
                  <a:schemeClr val="tx2">
                    <a:gamma/>
                    <a:shade val="46275"/>
                    <a:invGamma/>
                  </a:schemeClr>
                </a:gs>
              </a:gsLst>
              <a:lin ang="0" scaled="1"/>
            </a:gradFill>
            <a:ln w="9525">
              <a:solidFill>
                <a:schemeClr val="tx1"/>
              </a:solidFill>
              <a:round/>
              <a:headEnd/>
              <a:tailEnd/>
            </a:ln>
            <a:effectLst/>
          </p:spPr>
          <p:txBody>
            <a:bodyPr wrap="none" anchor="ctr"/>
            <a:lstStyle/>
            <a:p>
              <a:pPr algn="ctr">
                <a:spcBef>
                  <a:spcPct val="5000"/>
                </a:spcBef>
                <a:spcAft>
                  <a:spcPct val="15000"/>
                </a:spcAft>
                <a:buClr>
                  <a:schemeClr val="tx2"/>
                </a:buClr>
                <a:buFont typeface="Arial" charset="0"/>
                <a:buNone/>
                <a:defRPr/>
              </a:pPr>
              <a:endParaRPr lang="en-US" sz="800" i="0">
                <a:solidFill>
                  <a:schemeClr val="bg1"/>
                </a:solidFill>
              </a:endParaRPr>
            </a:p>
          </p:txBody>
        </p:sp>
        <p:sp>
          <p:nvSpPr>
            <p:cNvPr id="143631" name="Text Box 112"/>
            <p:cNvSpPr txBox="1">
              <a:spLocks noChangeArrowheads="1"/>
            </p:cNvSpPr>
            <p:nvPr/>
          </p:nvSpPr>
          <p:spPr bwMode="auto">
            <a:xfrm>
              <a:off x="135" y="3626"/>
              <a:ext cx="394" cy="135"/>
            </a:xfrm>
            <a:prstGeom prst="rect">
              <a:avLst/>
            </a:prstGeom>
            <a:noFill/>
            <a:ln w="9525" algn="ctr">
              <a:noFill/>
              <a:miter lim="800000"/>
              <a:headEnd/>
              <a:tailEnd/>
            </a:ln>
          </p:spPr>
          <p:txBody>
            <a:bodyPr wrap="none">
              <a:spAutoFit/>
            </a:bodyPr>
            <a:lstStyle/>
            <a:p>
              <a:pPr>
                <a:spcBef>
                  <a:spcPct val="5000"/>
                </a:spcBef>
                <a:spcAft>
                  <a:spcPct val="15000"/>
                </a:spcAft>
                <a:buClr>
                  <a:schemeClr val="tx2"/>
                </a:buClr>
                <a:buFont typeface="Arial" charset="0"/>
                <a:buNone/>
              </a:pPr>
              <a:r>
                <a:rPr lang="en-US" sz="800" i="0">
                  <a:solidFill>
                    <a:schemeClr val="bg1"/>
                  </a:solidFill>
                </a:rPr>
                <a:t>Customer</a:t>
              </a:r>
            </a:p>
          </p:txBody>
        </p:sp>
        <p:sp>
          <p:nvSpPr>
            <p:cNvPr id="143632" name="Text Box 113"/>
            <p:cNvSpPr txBox="1">
              <a:spLocks noChangeArrowheads="1"/>
            </p:cNvSpPr>
            <p:nvPr/>
          </p:nvSpPr>
          <p:spPr bwMode="auto">
            <a:xfrm>
              <a:off x="160" y="3707"/>
              <a:ext cx="338" cy="135"/>
            </a:xfrm>
            <a:prstGeom prst="rect">
              <a:avLst/>
            </a:prstGeom>
            <a:noFill/>
            <a:ln w="9525" algn="ctr">
              <a:noFill/>
              <a:miter lim="800000"/>
              <a:headEnd/>
              <a:tailEnd/>
            </a:ln>
          </p:spPr>
          <p:txBody>
            <a:bodyPr wrap="none">
              <a:spAutoFit/>
            </a:bodyPr>
            <a:lstStyle/>
            <a:p>
              <a:pPr>
                <a:spcBef>
                  <a:spcPct val="5000"/>
                </a:spcBef>
                <a:spcAft>
                  <a:spcPct val="15000"/>
                </a:spcAft>
                <a:buClr>
                  <a:schemeClr val="tx2"/>
                </a:buClr>
                <a:buFont typeface="Arial" charset="0"/>
                <a:buNone/>
              </a:pPr>
              <a:r>
                <a:rPr lang="en-US" sz="800" i="0">
                  <a:solidFill>
                    <a:schemeClr val="bg1"/>
                  </a:solidFill>
                </a:rPr>
                <a:t>Product</a:t>
              </a:r>
            </a:p>
          </p:txBody>
        </p:sp>
        <p:sp>
          <p:nvSpPr>
            <p:cNvPr id="143633" name="Text Box 114"/>
            <p:cNvSpPr txBox="1">
              <a:spLocks noChangeArrowheads="1"/>
            </p:cNvSpPr>
            <p:nvPr/>
          </p:nvSpPr>
          <p:spPr bwMode="auto">
            <a:xfrm>
              <a:off x="161" y="3772"/>
              <a:ext cx="349" cy="135"/>
            </a:xfrm>
            <a:prstGeom prst="rect">
              <a:avLst/>
            </a:prstGeom>
            <a:noFill/>
            <a:ln w="9525" algn="ctr">
              <a:noFill/>
              <a:miter lim="800000"/>
              <a:headEnd/>
              <a:tailEnd/>
            </a:ln>
          </p:spPr>
          <p:txBody>
            <a:bodyPr wrap="none">
              <a:spAutoFit/>
            </a:bodyPr>
            <a:lstStyle/>
            <a:p>
              <a:pPr>
                <a:spcBef>
                  <a:spcPct val="5000"/>
                </a:spcBef>
                <a:spcAft>
                  <a:spcPct val="15000"/>
                </a:spcAft>
                <a:buClr>
                  <a:schemeClr val="tx2"/>
                </a:buClr>
                <a:buFont typeface="Arial" charset="0"/>
                <a:buNone/>
              </a:pPr>
              <a:r>
                <a:rPr lang="en-US" sz="800" i="0">
                  <a:solidFill>
                    <a:schemeClr val="bg1"/>
                  </a:solidFill>
                </a:rPr>
                <a:t>Account</a:t>
              </a:r>
            </a:p>
          </p:txBody>
        </p:sp>
        <p:sp>
          <p:nvSpPr>
            <p:cNvPr id="143634" name="Text Box 115"/>
            <p:cNvSpPr txBox="1">
              <a:spLocks noChangeArrowheads="1"/>
            </p:cNvSpPr>
            <p:nvPr/>
          </p:nvSpPr>
          <p:spPr bwMode="auto">
            <a:xfrm>
              <a:off x="162" y="3853"/>
              <a:ext cx="309" cy="135"/>
            </a:xfrm>
            <a:prstGeom prst="rect">
              <a:avLst/>
            </a:prstGeom>
            <a:noFill/>
            <a:ln w="9525" algn="ctr">
              <a:noFill/>
              <a:miter lim="800000"/>
              <a:headEnd/>
              <a:tailEnd/>
            </a:ln>
          </p:spPr>
          <p:txBody>
            <a:bodyPr wrap="none">
              <a:spAutoFit/>
            </a:bodyPr>
            <a:lstStyle/>
            <a:p>
              <a:pPr>
                <a:spcBef>
                  <a:spcPct val="5000"/>
                </a:spcBef>
                <a:spcAft>
                  <a:spcPct val="15000"/>
                </a:spcAft>
                <a:buClr>
                  <a:schemeClr val="tx2"/>
                </a:buClr>
                <a:buFont typeface="Arial" charset="0"/>
                <a:buNone/>
              </a:pPr>
              <a:r>
                <a:rPr lang="en-US" sz="800" i="0">
                  <a:solidFill>
                    <a:schemeClr val="bg1"/>
                  </a:solidFill>
                </a:rPr>
                <a:t>Others</a:t>
              </a:r>
            </a:p>
          </p:txBody>
        </p:sp>
      </p:grpSp>
      <p:pic>
        <p:nvPicPr>
          <p:cNvPr id="143581" name="Picture 116" descr="reel"/>
          <p:cNvPicPr>
            <a:picLocks noChangeAspect="1" noChangeArrowheads="1"/>
          </p:cNvPicPr>
          <p:nvPr/>
        </p:nvPicPr>
        <p:blipFill>
          <a:blip r:embed="rId29"/>
          <a:srcRect/>
          <a:stretch>
            <a:fillRect/>
          </a:stretch>
        </p:blipFill>
        <p:spPr bwMode="auto">
          <a:xfrm>
            <a:off x="3152775" y="5326063"/>
            <a:ext cx="396875" cy="258762"/>
          </a:xfrm>
          <a:prstGeom prst="rect">
            <a:avLst/>
          </a:prstGeom>
          <a:noFill/>
          <a:ln w="9525">
            <a:noFill/>
            <a:miter lim="800000"/>
            <a:headEnd/>
            <a:tailEnd/>
          </a:ln>
        </p:spPr>
      </p:pic>
      <p:pic>
        <p:nvPicPr>
          <p:cNvPr id="143582" name="Picture 117" descr="file"/>
          <p:cNvPicPr>
            <a:picLocks noChangeAspect="1" noChangeArrowheads="1"/>
          </p:cNvPicPr>
          <p:nvPr/>
        </p:nvPicPr>
        <p:blipFill>
          <a:blip r:embed="rId30"/>
          <a:srcRect/>
          <a:stretch>
            <a:fillRect/>
          </a:stretch>
        </p:blipFill>
        <p:spPr bwMode="auto">
          <a:xfrm>
            <a:off x="3300413" y="5367338"/>
            <a:ext cx="293687" cy="304800"/>
          </a:xfrm>
          <a:prstGeom prst="rect">
            <a:avLst/>
          </a:prstGeom>
          <a:noFill/>
          <a:ln w="9525">
            <a:noFill/>
            <a:miter lim="800000"/>
            <a:headEnd/>
            <a:tailEnd/>
          </a:ln>
        </p:spPr>
      </p:pic>
      <p:grpSp>
        <p:nvGrpSpPr>
          <p:cNvPr id="143583" name="Group 118"/>
          <p:cNvGrpSpPr>
            <a:grpSpLocks/>
          </p:cNvGrpSpPr>
          <p:nvPr/>
        </p:nvGrpSpPr>
        <p:grpSpPr bwMode="auto">
          <a:xfrm>
            <a:off x="4097338" y="5048250"/>
            <a:ext cx="625475" cy="609600"/>
            <a:chOff x="135" y="3604"/>
            <a:chExt cx="394" cy="384"/>
          </a:xfrm>
        </p:grpSpPr>
        <p:sp>
          <p:nvSpPr>
            <p:cNvPr id="572535" name="AutoShape 119"/>
            <p:cNvSpPr>
              <a:spLocks noChangeArrowheads="1"/>
            </p:cNvSpPr>
            <p:nvPr/>
          </p:nvSpPr>
          <p:spPr bwMode="auto">
            <a:xfrm>
              <a:off x="164" y="3822"/>
              <a:ext cx="337" cy="137"/>
            </a:xfrm>
            <a:prstGeom prst="can">
              <a:avLst>
                <a:gd name="adj" fmla="val 43708"/>
              </a:avLst>
            </a:prstGeom>
            <a:gradFill rotWithShape="1">
              <a:gsLst>
                <a:gs pos="0">
                  <a:schemeClr val="tx2"/>
                </a:gs>
                <a:gs pos="100000">
                  <a:schemeClr val="tx2">
                    <a:gamma/>
                    <a:shade val="46275"/>
                    <a:invGamma/>
                  </a:schemeClr>
                </a:gs>
              </a:gsLst>
              <a:lin ang="0" scaled="1"/>
            </a:gradFill>
            <a:ln w="9525">
              <a:solidFill>
                <a:schemeClr val="tx1"/>
              </a:solidFill>
              <a:round/>
              <a:headEnd/>
              <a:tailEnd/>
            </a:ln>
            <a:effectLst/>
          </p:spPr>
          <p:txBody>
            <a:bodyPr wrap="none" anchor="ctr"/>
            <a:lstStyle/>
            <a:p>
              <a:pPr algn="ctr">
                <a:defRPr/>
              </a:pPr>
              <a:endParaRPr lang="en-US"/>
            </a:p>
          </p:txBody>
        </p:sp>
        <p:sp>
          <p:nvSpPr>
            <p:cNvPr id="572536" name="AutoShape 120"/>
            <p:cNvSpPr>
              <a:spLocks noChangeArrowheads="1"/>
            </p:cNvSpPr>
            <p:nvPr/>
          </p:nvSpPr>
          <p:spPr bwMode="auto">
            <a:xfrm>
              <a:off x="163" y="3749"/>
              <a:ext cx="337" cy="137"/>
            </a:xfrm>
            <a:prstGeom prst="can">
              <a:avLst>
                <a:gd name="adj" fmla="val 43708"/>
              </a:avLst>
            </a:prstGeom>
            <a:gradFill rotWithShape="1">
              <a:gsLst>
                <a:gs pos="0">
                  <a:schemeClr val="tx2"/>
                </a:gs>
                <a:gs pos="100000">
                  <a:schemeClr val="tx2">
                    <a:gamma/>
                    <a:shade val="46275"/>
                    <a:invGamma/>
                  </a:schemeClr>
                </a:gs>
              </a:gsLst>
              <a:lin ang="0" scaled="1"/>
            </a:gradFill>
            <a:ln w="9525">
              <a:solidFill>
                <a:schemeClr val="tx1"/>
              </a:solidFill>
              <a:round/>
              <a:headEnd/>
              <a:tailEnd/>
            </a:ln>
            <a:effectLst/>
          </p:spPr>
          <p:txBody>
            <a:bodyPr wrap="none" anchor="ctr"/>
            <a:lstStyle/>
            <a:p>
              <a:pPr algn="ctr">
                <a:defRPr/>
              </a:pPr>
              <a:endParaRPr lang="en-US"/>
            </a:p>
          </p:txBody>
        </p:sp>
        <p:sp>
          <p:nvSpPr>
            <p:cNvPr id="572537" name="AutoShape 121"/>
            <p:cNvSpPr>
              <a:spLocks noChangeArrowheads="1"/>
            </p:cNvSpPr>
            <p:nvPr/>
          </p:nvSpPr>
          <p:spPr bwMode="auto">
            <a:xfrm>
              <a:off x="163" y="3677"/>
              <a:ext cx="337" cy="137"/>
            </a:xfrm>
            <a:prstGeom prst="can">
              <a:avLst>
                <a:gd name="adj" fmla="val 43708"/>
              </a:avLst>
            </a:prstGeom>
            <a:gradFill rotWithShape="1">
              <a:gsLst>
                <a:gs pos="0">
                  <a:schemeClr val="tx2"/>
                </a:gs>
                <a:gs pos="100000">
                  <a:schemeClr val="tx2">
                    <a:gamma/>
                    <a:shade val="46275"/>
                    <a:invGamma/>
                  </a:schemeClr>
                </a:gs>
              </a:gsLst>
              <a:lin ang="0" scaled="1"/>
            </a:gradFill>
            <a:ln w="9525">
              <a:solidFill>
                <a:schemeClr val="tx1"/>
              </a:solidFill>
              <a:round/>
              <a:headEnd/>
              <a:tailEnd/>
            </a:ln>
            <a:effectLst/>
          </p:spPr>
          <p:txBody>
            <a:bodyPr wrap="none" anchor="ctr"/>
            <a:lstStyle/>
            <a:p>
              <a:pPr algn="ctr">
                <a:defRPr/>
              </a:pPr>
              <a:endParaRPr lang="en-US"/>
            </a:p>
          </p:txBody>
        </p:sp>
        <p:sp>
          <p:nvSpPr>
            <p:cNvPr id="572538" name="AutoShape 122"/>
            <p:cNvSpPr>
              <a:spLocks noChangeArrowheads="1"/>
            </p:cNvSpPr>
            <p:nvPr/>
          </p:nvSpPr>
          <p:spPr bwMode="auto">
            <a:xfrm>
              <a:off x="162" y="3604"/>
              <a:ext cx="337" cy="137"/>
            </a:xfrm>
            <a:prstGeom prst="can">
              <a:avLst>
                <a:gd name="adj" fmla="val 43708"/>
              </a:avLst>
            </a:prstGeom>
            <a:gradFill rotWithShape="1">
              <a:gsLst>
                <a:gs pos="0">
                  <a:schemeClr val="tx2"/>
                </a:gs>
                <a:gs pos="100000">
                  <a:schemeClr val="tx2">
                    <a:gamma/>
                    <a:shade val="46275"/>
                    <a:invGamma/>
                  </a:schemeClr>
                </a:gs>
              </a:gsLst>
              <a:lin ang="0" scaled="1"/>
            </a:gradFill>
            <a:ln w="9525">
              <a:solidFill>
                <a:schemeClr val="tx1"/>
              </a:solidFill>
              <a:round/>
              <a:headEnd/>
              <a:tailEnd/>
            </a:ln>
            <a:effectLst/>
          </p:spPr>
          <p:txBody>
            <a:bodyPr wrap="none" anchor="ctr"/>
            <a:lstStyle/>
            <a:p>
              <a:pPr algn="ctr">
                <a:spcBef>
                  <a:spcPct val="5000"/>
                </a:spcBef>
                <a:spcAft>
                  <a:spcPct val="15000"/>
                </a:spcAft>
                <a:buClr>
                  <a:schemeClr val="tx2"/>
                </a:buClr>
                <a:buFont typeface="Arial" charset="0"/>
                <a:buNone/>
                <a:defRPr/>
              </a:pPr>
              <a:endParaRPr lang="en-US" sz="800" i="0">
                <a:solidFill>
                  <a:schemeClr val="bg1"/>
                </a:solidFill>
              </a:endParaRPr>
            </a:p>
          </p:txBody>
        </p:sp>
        <p:sp>
          <p:nvSpPr>
            <p:cNvPr id="143623" name="Text Box 123"/>
            <p:cNvSpPr txBox="1">
              <a:spLocks noChangeArrowheads="1"/>
            </p:cNvSpPr>
            <p:nvPr/>
          </p:nvSpPr>
          <p:spPr bwMode="auto">
            <a:xfrm>
              <a:off x="135" y="3626"/>
              <a:ext cx="394" cy="135"/>
            </a:xfrm>
            <a:prstGeom prst="rect">
              <a:avLst/>
            </a:prstGeom>
            <a:noFill/>
            <a:ln w="9525" algn="ctr">
              <a:noFill/>
              <a:miter lim="800000"/>
              <a:headEnd/>
              <a:tailEnd/>
            </a:ln>
          </p:spPr>
          <p:txBody>
            <a:bodyPr wrap="none">
              <a:spAutoFit/>
            </a:bodyPr>
            <a:lstStyle/>
            <a:p>
              <a:pPr>
                <a:spcBef>
                  <a:spcPct val="5000"/>
                </a:spcBef>
                <a:spcAft>
                  <a:spcPct val="15000"/>
                </a:spcAft>
                <a:buClr>
                  <a:schemeClr val="tx2"/>
                </a:buClr>
                <a:buFont typeface="Arial" charset="0"/>
                <a:buNone/>
              </a:pPr>
              <a:r>
                <a:rPr lang="en-US" sz="800" i="0">
                  <a:solidFill>
                    <a:schemeClr val="bg1"/>
                  </a:solidFill>
                </a:rPr>
                <a:t>Customer</a:t>
              </a:r>
            </a:p>
          </p:txBody>
        </p:sp>
        <p:sp>
          <p:nvSpPr>
            <p:cNvPr id="143624" name="Text Box 124"/>
            <p:cNvSpPr txBox="1">
              <a:spLocks noChangeArrowheads="1"/>
            </p:cNvSpPr>
            <p:nvPr/>
          </p:nvSpPr>
          <p:spPr bwMode="auto">
            <a:xfrm>
              <a:off x="160" y="3707"/>
              <a:ext cx="338" cy="135"/>
            </a:xfrm>
            <a:prstGeom prst="rect">
              <a:avLst/>
            </a:prstGeom>
            <a:noFill/>
            <a:ln w="9525" algn="ctr">
              <a:noFill/>
              <a:miter lim="800000"/>
              <a:headEnd/>
              <a:tailEnd/>
            </a:ln>
          </p:spPr>
          <p:txBody>
            <a:bodyPr wrap="none">
              <a:spAutoFit/>
            </a:bodyPr>
            <a:lstStyle/>
            <a:p>
              <a:pPr>
                <a:spcBef>
                  <a:spcPct val="5000"/>
                </a:spcBef>
                <a:spcAft>
                  <a:spcPct val="15000"/>
                </a:spcAft>
                <a:buClr>
                  <a:schemeClr val="tx2"/>
                </a:buClr>
                <a:buFont typeface="Arial" charset="0"/>
                <a:buNone/>
              </a:pPr>
              <a:r>
                <a:rPr lang="en-US" sz="800" i="0">
                  <a:solidFill>
                    <a:schemeClr val="bg1"/>
                  </a:solidFill>
                </a:rPr>
                <a:t>Product</a:t>
              </a:r>
            </a:p>
          </p:txBody>
        </p:sp>
        <p:sp>
          <p:nvSpPr>
            <p:cNvPr id="143625" name="Text Box 125"/>
            <p:cNvSpPr txBox="1">
              <a:spLocks noChangeArrowheads="1"/>
            </p:cNvSpPr>
            <p:nvPr/>
          </p:nvSpPr>
          <p:spPr bwMode="auto">
            <a:xfrm>
              <a:off x="161" y="3772"/>
              <a:ext cx="349" cy="135"/>
            </a:xfrm>
            <a:prstGeom prst="rect">
              <a:avLst/>
            </a:prstGeom>
            <a:noFill/>
            <a:ln w="9525" algn="ctr">
              <a:noFill/>
              <a:miter lim="800000"/>
              <a:headEnd/>
              <a:tailEnd/>
            </a:ln>
          </p:spPr>
          <p:txBody>
            <a:bodyPr wrap="none">
              <a:spAutoFit/>
            </a:bodyPr>
            <a:lstStyle/>
            <a:p>
              <a:pPr>
                <a:spcBef>
                  <a:spcPct val="5000"/>
                </a:spcBef>
                <a:spcAft>
                  <a:spcPct val="15000"/>
                </a:spcAft>
                <a:buClr>
                  <a:schemeClr val="tx2"/>
                </a:buClr>
                <a:buFont typeface="Arial" charset="0"/>
                <a:buNone/>
              </a:pPr>
              <a:r>
                <a:rPr lang="en-US" sz="800" i="0">
                  <a:solidFill>
                    <a:schemeClr val="bg1"/>
                  </a:solidFill>
                </a:rPr>
                <a:t>Account</a:t>
              </a:r>
            </a:p>
          </p:txBody>
        </p:sp>
        <p:sp>
          <p:nvSpPr>
            <p:cNvPr id="143626" name="Text Box 126"/>
            <p:cNvSpPr txBox="1">
              <a:spLocks noChangeArrowheads="1"/>
            </p:cNvSpPr>
            <p:nvPr/>
          </p:nvSpPr>
          <p:spPr bwMode="auto">
            <a:xfrm>
              <a:off x="162" y="3853"/>
              <a:ext cx="309" cy="135"/>
            </a:xfrm>
            <a:prstGeom prst="rect">
              <a:avLst/>
            </a:prstGeom>
            <a:noFill/>
            <a:ln w="9525" algn="ctr">
              <a:noFill/>
              <a:miter lim="800000"/>
              <a:headEnd/>
              <a:tailEnd/>
            </a:ln>
          </p:spPr>
          <p:txBody>
            <a:bodyPr wrap="none">
              <a:spAutoFit/>
            </a:bodyPr>
            <a:lstStyle/>
            <a:p>
              <a:pPr>
                <a:spcBef>
                  <a:spcPct val="5000"/>
                </a:spcBef>
                <a:spcAft>
                  <a:spcPct val="15000"/>
                </a:spcAft>
                <a:buClr>
                  <a:schemeClr val="tx2"/>
                </a:buClr>
                <a:buFont typeface="Arial" charset="0"/>
                <a:buNone/>
              </a:pPr>
              <a:r>
                <a:rPr lang="en-US" sz="800" i="0">
                  <a:solidFill>
                    <a:schemeClr val="bg1"/>
                  </a:solidFill>
                </a:rPr>
                <a:t>Others</a:t>
              </a:r>
            </a:p>
          </p:txBody>
        </p:sp>
      </p:grpSp>
      <p:pic>
        <p:nvPicPr>
          <p:cNvPr id="143584" name="Picture 127" descr="table"/>
          <p:cNvPicPr>
            <a:picLocks noChangeAspect="1" noChangeArrowheads="1"/>
          </p:cNvPicPr>
          <p:nvPr/>
        </p:nvPicPr>
        <p:blipFill>
          <a:blip r:embed="rId31"/>
          <a:srcRect/>
          <a:stretch>
            <a:fillRect/>
          </a:stretch>
        </p:blipFill>
        <p:spPr bwMode="auto">
          <a:xfrm>
            <a:off x="3990975" y="5364163"/>
            <a:ext cx="398463" cy="271462"/>
          </a:xfrm>
          <a:prstGeom prst="rect">
            <a:avLst/>
          </a:prstGeom>
          <a:noFill/>
          <a:ln w="9525">
            <a:noFill/>
            <a:miter lim="800000"/>
            <a:headEnd/>
            <a:tailEnd/>
          </a:ln>
        </p:spPr>
      </p:pic>
      <p:grpSp>
        <p:nvGrpSpPr>
          <p:cNvPr id="143585" name="Group 128"/>
          <p:cNvGrpSpPr>
            <a:grpSpLocks/>
          </p:cNvGrpSpPr>
          <p:nvPr/>
        </p:nvGrpSpPr>
        <p:grpSpPr bwMode="auto">
          <a:xfrm flipH="1">
            <a:off x="6040438" y="5499100"/>
            <a:ext cx="377825" cy="173038"/>
            <a:chOff x="3456" y="1680"/>
            <a:chExt cx="700" cy="644"/>
          </a:xfrm>
        </p:grpSpPr>
        <p:grpSp>
          <p:nvGrpSpPr>
            <p:cNvPr id="143607" name="Group 129"/>
            <p:cNvGrpSpPr>
              <a:grpSpLocks/>
            </p:cNvGrpSpPr>
            <p:nvPr/>
          </p:nvGrpSpPr>
          <p:grpSpPr bwMode="auto">
            <a:xfrm>
              <a:off x="3600" y="1680"/>
              <a:ext cx="556" cy="644"/>
              <a:chOff x="816" y="768"/>
              <a:chExt cx="556" cy="644"/>
            </a:xfrm>
          </p:grpSpPr>
          <p:sp>
            <p:nvSpPr>
              <p:cNvPr id="143610" name="AutoShape 130"/>
              <p:cNvSpPr>
                <a:spLocks noChangeArrowheads="1"/>
              </p:cNvSpPr>
              <p:nvPr/>
            </p:nvSpPr>
            <p:spPr bwMode="auto">
              <a:xfrm>
                <a:off x="1073" y="1000"/>
                <a:ext cx="172" cy="100"/>
              </a:xfrm>
              <a:prstGeom prst="flowChartAlternateProcess">
                <a:avLst/>
              </a:prstGeom>
              <a:solidFill>
                <a:schemeClr val="bg2"/>
              </a:solidFill>
              <a:ln w="9525">
                <a:solidFill>
                  <a:schemeClr val="tx1"/>
                </a:solidFill>
                <a:miter lim="800000"/>
                <a:headEnd/>
                <a:tailEnd/>
              </a:ln>
            </p:spPr>
            <p:txBody>
              <a:bodyPr wrap="none" anchor="ctr"/>
              <a:lstStyle/>
              <a:p>
                <a:pPr algn="ctr"/>
                <a:endParaRPr lang="en-GB"/>
              </a:p>
            </p:txBody>
          </p:sp>
          <p:sp>
            <p:nvSpPr>
              <p:cNvPr id="143611" name="AutoShape 131"/>
              <p:cNvSpPr>
                <a:spLocks noChangeArrowheads="1"/>
              </p:cNvSpPr>
              <p:nvPr/>
            </p:nvSpPr>
            <p:spPr bwMode="auto">
              <a:xfrm>
                <a:off x="816" y="1104"/>
                <a:ext cx="172" cy="308"/>
              </a:xfrm>
              <a:prstGeom prst="flowChartAlternateProcess">
                <a:avLst/>
              </a:prstGeom>
              <a:solidFill>
                <a:schemeClr val="bg2"/>
              </a:solidFill>
              <a:ln w="9525">
                <a:solidFill>
                  <a:schemeClr val="tx1"/>
                </a:solidFill>
                <a:miter lim="800000"/>
                <a:headEnd/>
                <a:tailEnd/>
              </a:ln>
            </p:spPr>
            <p:txBody>
              <a:bodyPr wrap="none" anchor="ctr"/>
              <a:lstStyle/>
              <a:p>
                <a:pPr algn="ctr"/>
                <a:endParaRPr lang="en-GB"/>
              </a:p>
            </p:txBody>
          </p:sp>
          <p:cxnSp>
            <p:nvCxnSpPr>
              <p:cNvPr id="143612" name="AutoShape 132"/>
              <p:cNvCxnSpPr>
                <a:cxnSpLocks noChangeShapeType="1"/>
                <a:stCxn id="143610" idx="2"/>
                <a:endCxn id="143611" idx="3"/>
              </p:cNvCxnSpPr>
              <p:nvPr/>
            </p:nvCxnSpPr>
            <p:spPr bwMode="auto">
              <a:xfrm rot="5400000">
                <a:off x="995" y="1093"/>
                <a:ext cx="158" cy="171"/>
              </a:xfrm>
              <a:prstGeom prst="bentConnector2">
                <a:avLst/>
              </a:prstGeom>
              <a:noFill/>
              <a:ln w="9525">
                <a:solidFill>
                  <a:schemeClr val="tx1"/>
                </a:solidFill>
                <a:miter lim="800000"/>
                <a:headEnd/>
                <a:tailEnd/>
              </a:ln>
            </p:spPr>
          </p:cxnSp>
          <p:sp>
            <p:nvSpPr>
              <p:cNvPr id="143613" name="AutoShape 133"/>
              <p:cNvSpPr>
                <a:spLocks noChangeArrowheads="1"/>
              </p:cNvSpPr>
              <p:nvPr/>
            </p:nvSpPr>
            <p:spPr bwMode="auto">
              <a:xfrm>
                <a:off x="1200" y="1191"/>
                <a:ext cx="172" cy="100"/>
              </a:xfrm>
              <a:prstGeom prst="flowChartAlternateProcess">
                <a:avLst/>
              </a:prstGeom>
              <a:solidFill>
                <a:schemeClr val="bg2"/>
              </a:solidFill>
              <a:ln w="9525">
                <a:solidFill>
                  <a:schemeClr val="tx1"/>
                </a:solidFill>
                <a:miter lim="800000"/>
                <a:headEnd/>
                <a:tailEnd/>
              </a:ln>
            </p:spPr>
            <p:txBody>
              <a:bodyPr wrap="none" anchor="ctr"/>
              <a:lstStyle/>
              <a:p>
                <a:pPr algn="ctr"/>
                <a:endParaRPr lang="en-GB"/>
              </a:p>
            </p:txBody>
          </p:sp>
          <p:sp>
            <p:nvSpPr>
              <p:cNvPr id="143614" name="AutoShape 134"/>
              <p:cNvSpPr>
                <a:spLocks noChangeArrowheads="1"/>
              </p:cNvSpPr>
              <p:nvPr/>
            </p:nvSpPr>
            <p:spPr bwMode="auto">
              <a:xfrm>
                <a:off x="1195" y="829"/>
                <a:ext cx="172" cy="101"/>
              </a:xfrm>
              <a:prstGeom prst="flowChartAlternateProcess">
                <a:avLst/>
              </a:prstGeom>
              <a:solidFill>
                <a:schemeClr val="bg2"/>
              </a:solidFill>
              <a:ln w="9525">
                <a:solidFill>
                  <a:schemeClr val="tx1"/>
                </a:solidFill>
                <a:miter lim="800000"/>
                <a:headEnd/>
                <a:tailEnd/>
              </a:ln>
            </p:spPr>
            <p:txBody>
              <a:bodyPr wrap="none" anchor="ctr"/>
              <a:lstStyle/>
              <a:p>
                <a:pPr algn="ctr"/>
                <a:endParaRPr lang="en-GB"/>
              </a:p>
            </p:txBody>
          </p:sp>
          <p:cxnSp>
            <p:nvCxnSpPr>
              <p:cNvPr id="143615" name="AutoShape 135"/>
              <p:cNvCxnSpPr>
                <a:cxnSpLocks noChangeShapeType="1"/>
                <a:stCxn id="143610" idx="3"/>
                <a:endCxn id="143613" idx="0"/>
              </p:cNvCxnSpPr>
              <p:nvPr/>
            </p:nvCxnSpPr>
            <p:spPr bwMode="auto">
              <a:xfrm>
                <a:off x="1245" y="1050"/>
                <a:ext cx="41" cy="141"/>
              </a:xfrm>
              <a:prstGeom prst="bentConnector2">
                <a:avLst/>
              </a:prstGeom>
              <a:noFill/>
              <a:ln w="9525">
                <a:solidFill>
                  <a:schemeClr val="tx1"/>
                </a:solidFill>
                <a:miter lim="800000"/>
                <a:headEnd/>
                <a:tailEnd/>
              </a:ln>
            </p:spPr>
          </p:cxnSp>
          <p:cxnSp>
            <p:nvCxnSpPr>
              <p:cNvPr id="143616" name="AutoShape 136"/>
              <p:cNvCxnSpPr>
                <a:cxnSpLocks noChangeShapeType="1"/>
                <a:stCxn id="143614" idx="1"/>
                <a:endCxn id="143610" idx="0"/>
              </p:cNvCxnSpPr>
              <p:nvPr/>
            </p:nvCxnSpPr>
            <p:spPr bwMode="auto">
              <a:xfrm rot="10800000" flipV="1">
                <a:off x="1159" y="879"/>
                <a:ext cx="36" cy="121"/>
              </a:xfrm>
              <a:prstGeom prst="bentConnector2">
                <a:avLst/>
              </a:prstGeom>
              <a:noFill/>
              <a:ln w="9525">
                <a:solidFill>
                  <a:schemeClr val="tx1"/>
                </a:solidFill>
                <a:miter lim="800000"/>
                <a:headEnd/>
                <a:tailEnd/>
              </a:ln>
            </p:spPr>
          </p:cxnSp>
          <p:sp>
            <p:nvSpPr>
              <p:cNvPr id="143617" name="AutoShape 137"/>
              <p:cNvSpPr>
                <a:spLocks noChangeArrowheads="1"/>
              </p:cNvSpPr>
              <p:nvPr/>
            </p:nvSpPr>
            <p:spPr bwMode="auto">
              <a:xfrm>
                <a:off x="816" y="768"/>
                <a:ext cx="172" cy="100"/>
              </a:xfrm>
              <a:prstGeom prst="flowChartAlternateProcess">
                <a:avLst/>
              </a:prstGeom>
              <a:solidFill>
                <a:schemeClr val="bg2"/>
              </a:solidFill>
              <a:ln w="9525">
                <a:solidFill>
                  <a:schemeClr val="tx1"/>
                </a:solidFill>
                <a:miter lim="800000"/>
                <a:headEnd/>
                <a:tailEnd/>
              </a:ln>
            </p:spPr>
            <p:txBody>
              <a:bodyPr wrap="none" anchor="ctr"/>
              <a:lstStyle/>
              <a:p>
                <a:pPr algn="ctr"/>
                <a:endParaRPr lang="en-GB"/>
              </a:p>
            </p:txBody>
          </p:sp>
          <p:cxnSp>
            <p:nvCxnSpPr>
              <p:cNvPr id="143618" name="AutoShape 138"/>
              <p:cNvCxnSpPr>
                <a:cxnSpLocks noChangeShapeType="1"/>
                <a:stCxn id="143617" idx="2"/>
                <a:endCxn id="143611" idx="0"/>
              </p:cNvCxnSpPr>
              <p:nvPr/>
            </p:nvCxnSpPr>
            <p:spPr bwMode="auto">
              <a:xfrm rot="5400000">
                <a:off x="784" y="986"/>
                <a:ext cx="236" cy="0"/>
              </a:xfrm>
              <a:prstGeom prst="straightConnector1">
                <a:avLst/>
              </a:prstGeom>
              <a:noFill/>
              <a:ln w="9525">
                <a:solidFill>
                  <a:schemeClr val="tx1"/>
                </a:solidFill>
                <a:round/>
                <a:headEnd/>
                <a:tailEnd/>
              </a:ln>
            </p:spPr>
          </p:cxnSp>
        </p:grpSp>
        <p:sp>
          <p:nvSpPr>
            <p:cNvPr id="143608" name="Line 139"/>
            <p:cNvSpPr>
              <a:spLocks noChangeShapeType="1"/>
            </p:cNvSpPr>
            <p:nvPr/>
          </p:nvSpPr>
          <p:spPr bwMode="auto">
            <a:xfrm flipV="1">
              <a:off x="3456" y="1920"/>
              <a:ext cx="0" cy="240"/>
            </a:xfrm>
            <a:prstGeom prst="line">
              <a:avLst/>
            </a:prstGeom>
            <a:noFill/>
            <a:ln w="9525">
              <a:solidFill>
                <a:schemeClr val="tx1"/>
              </a:solidFill>
              <a:round/>
              <a:headEnd/>
              <a:tailEnd type="triangle" w="med" len="med"/>
            </a:ln>
          </p:spPr>
          <p:txBody>
            <a:bodyPr wrap="none" anchor="ctr"/>
            <a:lstStyle/>
            <a:p>
              <a:endParaRPr lang="en-US"/>
            </a:p>
          </p:txBody>
        </p:sp>
        <p:sp>
          <p:nvSpPr>
            <p:cNvPr id="143609" name="Line 140"/>
            <p:cNvSpPr>
              <a:spLocks noChangeShapeType="1"/>
            </p:cNvSpPr>
            <p:nvPr/>
          </p:nvSpPr>
          <p:spPr bwMode="auto">
            <a:xfrm>
              <a:off x="3456" y="2160"/>
              <a:ext cx="144" cy="0"/>
            </a:xfrm>
            <a:prstGeom prst="line">
              <a:avLst/>
            </a:prstGeom>
            <a:noFill/>
            <a:ln w="9525">
              <a:solidFill>
                <a:schemeClr val="tx1"/>
              </a:solidFill>
              <a:round/>
              <a:headEnd/>
              <a:tailEnd/>
            </a:ln>
          </p:spPr>
          <p:txBody>
            <a:bodyPr wrap="none" anchor="ctr"/>
            <a:lstStyle/>
            <a:p>
              <a:endParaRPr lang="en-US"/>
            </a:p>
          </p:txBody>
        </p:sp>
      </p:grpSp>
      <p:graphicFrame>
        <p:nvGraphicFramePr>
          <p:cNvPr id="143502" name="Object 141"/>
          <p:cNvGraphicFramePr>
            <a:graphicFrameLocks noChangeAspect="1"/>
          </p:cNvGraphicFramePr>
          <p:nvPr/>
        </p:nvGraphicFramePr>
        <p:xfrm>
          <a:off x="4908550" y="4100513"/>
          <a:ext cx="681038" cy="685800"/>
        </p:xfrm>
        <a:graphic>
          <a:graphicData uri="http://schemas.openxmlformats.org/presentationml/2006/ole">
            <p:oleObj spid="_x0000_s143502" name="Bitmap Image" r:id="rId32" imgW="581106" imgH="638264" progId="PBrush">
              <p:embed/>
            </p:oleObj>
          </a:graphicData>
        </a:graphic>
      </p:graphicFrame>
      <p:sp>
        <p:nvSpPr>
          <p:cNvPr id="143586" name="Line 142"/>
          <p:cNvSpPr>
            <a:spLocks noChangeShapeType="1"/>
          </p:cNvSpPr>
          <p:nvPr/>
        </p:nvSpPr>
        <p:spPr bwMode="auto">
          <a:xfrm>
            <a:off x="5241925" y="4487863"/>
            <a:ext cx="0" cy="746125"/>
          </a:xfrm>
          <a:prstGeom prst="line">
            <a:avLst/>
          </a:prstGeom>
          <a:noFill/>
          <a:ln w="28575">
            <a:solidFill>
              <a:schemeClr val="bg2"/>
            </a:solidFill>
            <a:round/>
            <a:headEnd/>
            <a:tailEnd/>
          </a:ln>
        </p:spPr>
        <p:txBody>
          <a:bodyPr/>
          <a:lstStyle/>
          <a:p>
            <a:endParaRPr lang="en-US"/>
          </a:p>
        </p:txBody>
      </p:sp>
      <p:sp>
        <p:nvSpPr>
          <p:cNvPr id="143587" name="Rectangle 143"/>
          <p:cNvSpPr>
            <a:spLocks noChangeArrowheads="1"/>
          </p:cNvSpPr>
          <p:nvPr/>
        </p:nvSpPr>
        <p:spPr bwMode="auto">
          <a:xfrm>
            <a:off x="4902200" y="4192588"/>
            <a:ext cx="614363" cy="458787"/>
          </a:xfrm>
          <a:prstGeom prst="rect">
            <a:avLst/>
          </a:prstGeom>
          <a:noFill/>
          <a:ln w="9525">
            <a:noFill/>
            <a:miter lim="800000"/>
            <a:headEnd/>
            <a:tailEnd/>
          </a:ln>
        </p:spPr>
        <p:txBody>
          <a:bodyPr wrap="none">
            <a:spAutoFit/>
          </a:bodyPr>
          <a:lstStyle/>
          <a:p>
            <a:pPr algn="ctr" eaLnBrk="0" hangingPunct="0"/>
            <a:r>
              <a:rPr lang="en-US" altLang="ja-JP" sz="800" b="1" i="0">
                <a:solidFill>
                  <a:schemeClr val="bg1"/>
                </a:solidFill>
                <a:ea typeface="MS PGothic" pitchFamily="34" charset="-128"/>
              </a:rPr>
              <a:t>Comp.</a:t>
            </a:r>
          </a:p>
          <a:p>
            <a:pPr algn="ctr" eaLnBrk="0" hangingPunct="0"/>
            <a:r>
              <a:rPr lang="en-US" altLang="ja-JP" sz="800" b="1" i="0">
                <a:solidFill>
                  <a:schemeClr val="bg1"/>
                </a:solidFill>
                <a:ea typeface="MS PGothic" pitchFamily="34" charset="-128"/>
              </a:rPr>
              <a:t>System </a:t>
            </a:r>
          </a:p>
          <a:p>
            <a:pPr algn="ctr" eaLnBrk="0" hangingPunct="0"/>
            <a:r>
              <a:rPr lang="en-US" altLang="ja-JP" sz="800" b="1" i="0">
                <a:solidFill>
                  <a:schemeClr val="bg1"/>
                </a:solidFill>
                <a:ea typeface="MS PGothic" pitchFamily="34" charset="-128"/>
              </a:rPr>
              <a:t>&amp; Others</a:t>
            </a:r>
          </a:p>
        </p:txBody>
      </p:sp>
      <p:grpSp>
        <p:nvGrpSpPr>
          <p:cNvPr id="143588" name="Group 144"/>
          <p:cNvGrpSpPr>
            <a:grpSpLocks/>
          </p:cNvGrpSpPr>
          <p:nvPr/>
        </p:nvGrpSpPr>
        <p:grpSpPr bwMode="auto">
          <a:xfrm>
            <a:off x="4937125" y="5018088"/>
            <a:ext cx="625475" cy="609600"/>
            <a:chOff x="135" y="3604"/>
            <a:chExt cx="394" cy="384"/>
          </a:xfrm>
        </p:grpSpPr>
        <p:sp>
          <p:nvSpPr>
            <p:cNvPr id="572561" name="AutoShape 145"/>
            <p:cNvSpPr>
              <a:spLocks noChangeArrowheads="1"/>
            </p:cNvSpPr>
            <p:nvPr/>
          </p:nvSpPr>
          <p:spPr bwMode="auto">
            <a:xfrm>
              <a:off x="164" y="3822"/>
              <a:ext cx="337" cy="137"/>
            </a:xfrm>
            <a:prstGeom prst="can">
              <a:avLst>
                <a:gd name="adj" fmla="val 43708"/>
              </a:avLst>
            </a:prstGeom>
            <a:gradFill rotWithShape="1">
              <a:gsLst>
                <a:gs pos="0">
                  <a:schemeClr val="tx2"/>
                </a:gs>
                <a:gs pos="100000">
                  <a:schemeClr val="tx2">
                    <a:gamma/>
                    <a:shade val="46275"/>
                    <a:invGamma/>
                  </a:schemeClr>
                </a:gs>
              </a:gsLst>
              <a:lin ang="0" scaled="1"/>
            </a:gradFill>
            <a:ln w="9525">
              <a:solidFill>
                <a:schemeClr val="tx1"/>
              </a:solidFill>
              <a:round/>
              <a:headEnd/>
              <a:tailEnd/>
            </a:ln>
            <a:effectLst/>
          </p:spPr>
          <p:txBody>
            <a:bodyPr wrap="none" anchor="ctr"/>
            <a:lstStyle/>
            <a:p>
              <a:pPr algn="ctr">
                <a:defRPr/>
              </a:pPr>
              <a:endParaRPr lang="en-US"/>
            </a:p>
          </p:txBody>
        </p:sp>
        <p:sp>
          <p:nvSpPr>
            <p:cNvPr id="572562" name="AutoShape 146"/>
            <p:cNvSpPr>
              <a:spLocks noChangeArrowheads="1"/>
            </p:cNvSpPr>
            <p:nvPr/>
          </p:nvSpPr>
          <p:spPr bwMode="auto">
            <a:xfrm>
              <a:off x="163" y="3749"/>
              <a:ext cx="337" cy="137"/>
            </a:xfrm>
            <a:prstGeom prst="can">
              <a:avLst>
                <a:gd name="adj" fmla="val 43708"/>
              </a:avLst>
            </a:prstGeom>
            <a:gradFill rotWithShape="1">
              <a:gsLst>
                <a:gs pos="0">
                  <a:schemeClr val="tx2"/>
                </a:gs>
                <a:gs pos="100000">
                  <a:schemeClr val="tx2">
                    <a:gamma/>
                    <a:shade val="46275"/>
                    <a:invGamma/>
                  </a:schemeClr>
                </a:gs>
              </a:gsLst>
              <a:lin ang="0" scaled="1"/>
            </a:gradFill>
            <a:ln w="9525">
              <a:solidFill>
                <a:schemeClr val="tx1"/>
              </a:solidFill>
              <a:round/>
              <a:headEnd/>
              <a:tailEnd/>
            </a:ln>
            <a:effectLst/>
          </p:spPr>
          <p:txBody>
            <a:bodyPr wrap="none" anchor="ctr"/>
            <a:lstStyle/>
            <a:p>
              <a:pPr algn="ctr">
                <a:defRPr/>
              </a:pPr>
              <a:endParaRPr lang="en-US"/>
            </a:p>
          </p:txBody>
        </p:sp>
        <p:sp>
          <p:nvSpPr>
            <p:cNvPr id="572563" name="AutoShape 147"/>
            <p:cNvSpPr>
              <a:spLocks noChangeArrowheads="1"/>
            </p:cNvSpPr>
            <p:nvPr/>
          </p:nvSpPr>
          <p:spPr bwMode="auto">
            <a:xfrm>
              <a:off x="163" y="3677"/>
              <a:ext cx="337" cy="137"/>
            </a:xfrm>
            <a:prstGeom prst="can">
              <a:avLst>
                <a:gd name="adj" fmla="val 43708"/>
              </a:avLst>
            </a:prstGeom>
            <a:gradFill rotWithShape="1">
              <a:gsLst>
                <a:gs pos="0">
                  <a:schemeClr val="tx2"/>
                </a:gs>
                <a:gs pos="100000">
                  <a:schemeClr val="tx2">
                    <a:gamma/>
                    <a:shade val="46275"/>
                    <a:invGamma/>
                  </a:schemeClr>
                </a:gs>
              </a:gsLst>
              <a:lin ang="0" scaled="1"/>
            </a:gradFill>
            <a:ln w="9525">
              <a:solidFill>
                <a:schemeClr val="tx1"/>
              </a:solidFill>
              <a:round/>
              <a:headEnd/>
              <a:tailEnd/>
            </a:ln>
            <a:effectLst/>
          </p:spPr>
          <p:txBody>
            <a:bodyPr wrap="none" anchor="ctr"/>
            <a:lstStyle/>
            <a:p>
              <a:pPr algn="ctr">
                <a:defRPr/>
              </a:pPr>
              <a:endParaRPr lang="en-US"/>
            </a:p>
          </p:txBody>
        </p:sp>
        <p:sp>
          <p:nvSpPr>
            <p:cNvPr id="572564" name="AutoShape 148"/>
            <p:cNvSpPr>
              <a:spLocks noChangeArrowheads="1"/>
            </p:cNvSpPr>
            <p:nvPr/>
          </p:nvSpPr>
          <p:spPr bwMode="auto">
            <a:xfrm>
              <a:off x="162" y="3604"/>
              <a:ext cx="337" cy="137"/>
            </a:xfrm>
            <a:prstGeom prst="can">
              <a:avLst>
                <a:gd name="adj" fmla="val 43708"/>
              </a:avLst>
            </a:prstGeom>
            <a:gradFill rotWithShape="1">
              <a:gsLst>
                <a:gs pos="0">
                  <a:schemeClr val="tx2"/>
                </a:gs>
                <a:gs pos="100000">
                  <a:schemeClr val="tx2">
                    <a:gamma/>
                    <a:shade val="46275"/>
                    <a:invGamma/>
                  </a:schemeClr>
                </a:gs>
              </a:gsLst>
              <a:lin ang="0" scaled="1"/>
            </a:gradFill>
            <a:ln w="9525">
              <a:solidFill>
                <a:schemeClr val="tx1"/>
              </a:solidFill>
              <a:round/>
              <a:headEnd/>
              <a:tailEnd/>
            </a:ln>
            <a:effectLst/>
          </p:spPr>
          <p:txBody>
            <a:bodyPr wrap="none" anchor="ctr"/>
            <a:lstStyle/>
            <a:p>
              <a:pPr algn="ctr">
                <a:spcBef>
                  <a:spcPct val="5000"/>
                </a:spcBef>
                <a:spcAft>
                  <a:spcPct val="15000"/>
                </a:spcAft>
                <a:buClr>
                  <a:schemeClr val="tx2"/>
                </a:buClr>
                <a:buFont typeface="Arial" charset="0"/>
                <a:buNone/>
                <a:defRPr/>
              </a:pPr>
              <a:endParaRPr lang="ja-JP" altLang="en-US" sz="800" i="0">
                <a:solidFill>
                  <a:schemeClr val="bg1"/>
                </a:solidFill>
                <a:ea typeface="MS PGothic" pitchFamily="34" charset="-128"/>
              </a:endParaRPr>
            </a:p>
          </p:txBody>
        </p:sp>
        <p:sp>
          <p:nvSpPr>
            <p:cNvPr id="143603" name="Text Box 149"/>
            <p:cNvSpPr txBox="1">
              <a:spLocks noChangeArrowheads="1"/>
            </p:cNvSpPr>
            <p:nvPr/>
          </p:nvSpPr>
          <p:spPr bwMode="auto">
            <a:xfrm>
              <a:off x="135" y="3626"/>
              <a:ext cx="394" cy="135"/>
            </a:xfrm>
            <a:prstGeom prst="rect">
              <a:avLst/>
            </a:prstGeom>
            <a:noFill/>
            <a:ln w="9525" algn="ctr">
              <a:noFill/>
              <a:miter lim="800000"/>
              <a:headEnd/>
              <a:tailEnd/>
            </a:ln>
          </p:spPr>
          <p:txBody>
            <a:bodyPr wrap="none">
              <a:spAutoFit/>
            </a:bodyPr>
            <a:lstStyle/>
            <a:p>
              <a:pPr>
                <a:spcBef>
                  <a:spcPct val="5000"/>
                </a:spcBef>
                <a:spcAft>
                  <a:spcPct val="15000"/>
                </a:spcAft>
                <a:buClr>
                  <a:schemeClr val="tx2"/>
                </a:buClr>
                <a:buFont typeface="Arial" charset="0"/>
                <a:buNone/>
              </a:pPr>
              <a:r>
                <a:rPr lang="en-US" altLang="ja-JP" sz="800" i="0">
                  <a:solidFill>
                    <a:schemeClr val="bg1"/>
                  </a:solidFill>
                  <a:ea typeface="MS PGothic" pitchFamily="34" charset="-128"/>
                </a:rPr>
                <a:t>Customer</a:t>
              </a:r>
            </a:p>
          </p:txBody>
        </p:sp>
        <p:sp>
          <p:nvSpPr>
            <p:cNvPr id="143604" name="Text Box 150"/>
            <p:cNvSpPr txBox="1">
              <a:spLocks noChangeArrowheads="1"/>
            </p:cNvSpPr>
            <p:nvPr/>
          </p:nvSpPr>
          <p:spPr bwMode="auto">
            <a:xfrm>
              <a:off x="160" y="3707"/>
              <a:ext cx="338" cy="135"/>
            </a:xfrm>
            <a:prstGeom prst="rect">
              <a:avLst/>
            </a:prstGeom>
            <a:noFill/>
            <a:ln w="9525" algn="ctr">
              <a:noFill/>
              <a:miter lim="800000"/>
              <a:headEnd/>
              <a:tailEnd/>
            </a:ln>
          </p:spPr>
          <p:txBody>
            <a:bodyPr wrap="none">
              <a:spAutoFit/>
            </a:bodyPr>
            <a:lstStyle/>
            <a:p>
              <a:pPr>
                <a:spcBef>
                  <a:spcPct val="5000"/>
                </a:spcBef>
                <a:spcAft>
                  <a:spcPct val="15000"/>
                </a:spcAft>
                <a:buClr>
                  <a:schemeClr val="tx2"/>
                </a:buClr>
                <a:buFont typeface="Arial" charset="0"/>
                <a:buNone/>
              </a:pPr>
              <a:r>
                <a:rPr lang="en-US" altLang="ja-JP" sz="800" i="0">
                  <a:solidFill>
                    <a:schemeClr val="bg1"/>
                  </a:solidFill>
                  <a:ea typeface="MS PGothic" pitchFamily="34" charset="-128"/>
                </a:rPr>
                <a:t>Product</a:t>
              </a:r>
            </a:p>
          </p:txBody>
        </p:sp>
        <p:sp>
          <p:nvSpPr>
            <p:cNvPr id="143605" name="Text Box 151"/>
            <p:cNvSpPr txBox="1">
              <a:spLocks noChangeArrowheads="1"/>
            </p:cNvSpPr>
            <p:nvPr/>
          </p:nvSpPr>
          <p:spPr bwMode="auto">
            <a:xfrm>
              <a:off x="161" y="3772"/>
              <a:ext cx="349" cy="135"/>
            </a:xfrm>
            <a:prstGeom prst="rect">
              <a:avLst/>
            </a:prstGeom>
            <a:noFill/>
            <a:ln w="9525" algn="ctr">
              <a:noFill/>
              <a:miter lim="800000"/>
              <a:headEnd/>
              <a:tailEnd/>
            </a:ln>
          </p:spPr>
          <p:txBody>
            <a:bodyPr wrap="none">
              <a:spAutoFit/>
            </a:bodyPr>
            <a:lstStyle/>
            <a:p>
              <a:pPr>
                <a:spcBef>
                  <a:spcPct val="5000"/>
                </a:spcBef>
                <a:spcAft>
                  <a:spcPct val="15000"/>
                </a:spcAft>
                <a:buClr>
                  <a:schemeClr val="tx2"/>
                </a:buClr>
                <a:buFont typeface="Arial" charset="0"/>
                <a:buNone/>
              </a:pPr>
              <a:r>
                <a:rPr lang="en-US" altLang="ja-JP" sz="800" i="0">
                  <a:solidFill>
                    <a:schemeClr val="bg1"/>
                  </a:solidFill>
                  <a:ea typeface="MS PGothic" pitchFamily="34" charset="-128"/>
                </a:rPr>
                <a:t>Account</a:t>
              </a:r>
            </a:p>
          </p:txBody>
        </p:sp>
        <p:sp>
          <p:nvSpPr>
            <p:cNvPr id="143606" name="Text Box 152"/>
            <p:cNvSpPr txBox="1">
              <a:spLocks noChangeArrowheads="1"/>
            </p:cNvSpPr>
            <p:nvPr/>
          </p:nvSpPr>
          <p:spPr bwMode="auto">
            <a:xfrm>
              <a:off x="162" y="3853"/>
              <a:ext cx="309" cy="135"/>
            </a:xfrm>
            <a:prstGeom prst="rect">
              <a:avLst/>
            </a:prstGeom>
            <a:noFill/>
            <a:ln w="9525" algn="ctr">
              <a:noFill/>
              <a:miter lim="800000"/>
              <a:headEnd/>
              <a:tailEnd/>
            </a:ln>
          </p:spPr>
          <p:txBody>
            <a:bodyPr wrap="none">
              <a:spAutoFit/>
            </a:bodyPr>
            <a:lstStyle/>
            <a:p>
              <a:pPr>
                <a:spcBef>
                  <a:spcPct val="5000"/>
                </a:spcBef>
                <a:spcAft>
                  <a:spcPct val="15000"/>
                </a:spcAft>
                <a:buClr>
                  <a:schemeClr val="tx2"/>
                </a:buClr>
                <a:buFont typeface="Arial" charset="0"/>
                <a:buNone/>
              </a:pPr>
              <a:r>
                <a:rPr lang="en-US" altLang="ja-JP" sz="800" i="0">
                  <a:solidFill>
                    <a:schemeClr val="bg1"/>
                  </a:solidFill>
                  <a:ea typeface="MS PGothic" pitchFamily="34" charset="-128"/>
                </a:rPr>
                <a:t>Others</a:t>
              </a:r>
            </a:p>
          </p:txBody>
        </p:sp>
      </p:grpSp>
      <p:pic>
        <p:nvPicPr>
          <p:cNvPr id="143589" name="Picture 153" descr="table"/>
          <p:cNvPicPr>
            <a:picLocks noChangeAspect="1" noChangeArrowheads="1"/>
          </p:cNvPicPr>
          <p:nvPr/>
        </p:nvPicPr>
        <p:blipFill>
          <a:blip r:embed="rId31"/>
          <a:srcRect/>
          <a:stretch>
            <a:fillRect/>
          </a:stretch>
        </p:blipFill>
        <p:spPr bwMode="auto">
          <a:xfrm>
            <a:off x="4860925" y="5334000"/>
            <a:ext cx="398463" cy="271463"/>
          </a:xfrm>
          <a:prstGeom prst="rect">
            <a:avLst/>
          </a:prstGeom>
          <a:noFill/>
          <a:ln w="9525">
            <a:noFill/>
            <a:miter lim="800000"/>
            <a:headEnd/>
            <a:tailEnd/>
          </a:ln>
        </p:spPr>
      </p:pic>
      <p:pic>
        <p:nvPicPr>
          <p:cNvPr id="143590" name="Picture 154" descr="heterogenouse-information-i"/>
          <p:cNvPicPr>
            <a:picLocks noChangeAspect="1" noChangeArrowheads="1"/>
          </p:cNvPicPr>
          <p:nvPr/>
        </p:nvPicPr>
        <p:blipFill>
          <a:blip r:embed="rId33"/>
          <a:srcRect l="31293" r="51653"/>
          <a:stretch>
            <a:fillRect/>
          </a:stretch>
        </p:blipFill>
        <p:spPr bwMode="auto">
          <a:xfrm>
            <a:off x="7915275" y="4224338"/>
            <a:ext cx="520700" cy="492125"/>
          </a:xfrm>
          <a:prstGeom prst="rect">
            <a:avLst/>
          </a:prstGeom>
          <a:noFill/>
          <a:ln w="9525" algn="ctr">
            <a:noFill/>
            <a:miter lim="800000"/>
            <a:headEnd/>
            <a:tailEnd/>
          </a:ln>
        </p:spPr>
      </p:pic>
      <p:sp>
        <p:nvSpPr>
          <p:cNvPr id="143591" name="Text Box 155"/>
          <p:cNvSpPr txBox="1">
            <a:spLocks noChangeArrowheads="1"/>
          </p:cNvSpPr>
          <p:nvPr/>
        </p:nvSpPr>
        <p:spPr bwMode="auto">
          <a:xfrm>
            <a:off x="7724775" y="4838700"/>
            <a:ext cx="1060450" cy="484188"/>
          </a:xfrm>
          <a:prstGeom prst="rect">
            <a:avLst/>
          </a:prstGeom>
          <a:noFill/>
          <a:ln w="9525" algn="ctr">
            <a:noFill/>
            <a:miter lim="800000"/>
            <a:headEnd/>
            <a:tailEnd/>
          </a:ln>
        </p:spPr>
        <p:txBody>
          <a:bodyPr>
            <a:spAutoFit/>
          </a:bodyPr>
          <a:lstStyle/>
          <a:p>
            <a:pPr algn="ctr">
              <a:spcBef>
                <a:spcPct val="5000"/>
              </a:spcBef>
              <a:spcAft>
                <a:spcPct val="15000"/>
              </a:spcAft>
              <a:buClr>
                <a:schemeClr val="tx2"/>
              </a:buClr>
              <a:buFont typeface="Arial" charset="0"/>
              <a:buNone/>
            </a:pPr>
            <a:r>
              <a:rPr lang="en-US" altLang="ja-JP" sz="800" b="1" i="0">
                <a:ea typeface="MS PGothic" pitchFamily="34" charset="-128"/>
              </a:rPr>
              <a:t>Content Management </a:t>
            </a:r>
          </a:p>
          <a:p>
            <a:pPr algn="ctr">
              <a:spcBef>
                <a:spcPct val="5000"/>
              </a:spcBef>
              <a:spcAft>
                <a:spcPct val="15000"/>
              </a:spcAft>
              <a:buClr>
                <a:schemeClr val="tx2"/>
              </a:buClr>
              <a:buFont typeface="Arial" charset="0"/>
              <a:buNone/>
            </a:pPr>
            <a:r>
              <a:rPr lang="en-US" altLang="ja-JP" sz="800" b="1" i="0">
                <a:ea typeface="MS PGothic" pitchFamily="34" charset="-128"/>
              </a:rPr>
              <a:t>(e.g. FileNet)</a:t>
            </a:r>
          </a:p>
        </p:txBody>
      </p:sp>
      <p:sp>
        <p:nvSpPr>
          <p:cNvPr id="572572" name="AutoShape 156"/>
          <p:cNvSpPr>
            <a:spLocks noChangeAspect="1" noChangeArrowheads="1"/>
          </p:cNvSpPr>
          <p:nvPr/>
        </p:nvSpPr>
        <p:spPr bwMode="auto">
          <a:xfrm>
            <a:off x="7161213" y="2616200"/>
            <a:ext cx="611187" cy="447675"/>
          </a:xfrm>
          <a:prstGeom prst="roundRect">
            <a:avLst>
              <a:gd name="adj" fmla="val 16667"/>
            </a:avLst>
          </a:prstGeom>
          <a:gradFill rotWithShape="1">
            <a:gsLst>
              <a:gs pos="0">
                <a:srgbClr val="8EA0CC">
                  <a:gamma/>
                  <a:tint val="34118"/>
                  <a:invGamma/>
                </a:srgbClr>
              </a:gs>
              <a:gs pos="100000">
                <a:srgbClr val="8EA0CC"/>
              </a:gs>
            </a:gsLst>
            <a:lin ang="5400000" scaled="1"/>
          </a:gradFill>
          <a:ln w="9525" algn="ctr">
            <a:solidFill>
              <a:srgbClr val="90A2CE"/>
            </a:solidFill>
            <a:round/>
            <a:headEnd/>
            <a:tailEnd/>
          </a:ln>
          <a:effectLst>
            <a:outerShdw dist="81320" dir="18519588" algn="ctr" rotWithShape="0">
              <a:srgbClr val="788DC2"/>
            </a:outerShdw>
          </a:effectLst>
        </p:spPr>
        <p:txBody>
          <a:bodyPr wrap="none" anchor="ctr"/>
          <a:lstStyle/>
          <a:p>
            <a:pPr algn="ctr">
              <a:defRPr/>
            </a:pPr>
            <a:endParaRPr lang="en-US"/>
          </a:p>
        </p:txBody>
      </p:sp>
      <p:graphicFrame>
        <p:nvGraphicFramePr>
          <p:cNvPr id="143518" name="Object 157"/>
          <p:cNvGraphicFramePr>
            <a:graphicFrameLocks noChangeAspect="1"/>
          </p:cNvGraphicFramePr>
          <p:nvPr/>
        </p:nvGraphicFramePr>
        <p:xfrm>
          <a:off x="7173913" y="2762250"/>
          <a:ext cx="544512" cy="249238"/>
        </p:xfrm>
        <a:graphic>
          <a:graphicData uri="http://schemas.openxmlformats.org/presentationml/2006/ole">
            <p:oleObj spid="_x0000_s143518" name="Photo Editor Photo" r:id="rId34" imgW="7268590" imgH="4505954" progId="">
              <p:embed/>
            </p:oleObj>
          </a:graphicData>
        </a:graphic>
      </p:graphicFrame>
      <p:sp>
        <p:nvSpPr>
          <p:cNvPr id="143593" name="Text Box 158"/>
          <p:cNvSpPr txBox="1">
            <a:spLocks noChangeAspect="1" noChangeArrowheads="1"/>
          </p:cNvSpPr>
          <p:nvPr/>
        </p:nvSpPr>
        <p:spPr bwMode="auto">
          <a:xfrm>
            <a:off x="7115175" y="2605088"/>
            <a:ext cx="685800" cy="76200"/>
          </a:xfrm>
          <a:prstGeom prst="rect">
            <a:avLst/>
          </a:prstGeom>
          <a:noFill/>
          <a:ln w="9525" algn="ctr">
            <a:noFill/>
            <a:miter lim="800000"/>
            <a:headEnd/>
            <a:tailEnd/>
          </a:ln>
        </p:spPr>
        <p:txBody>
          <a:bodyPr lIns="0" tIns="0" rIns="0" bIns="0"/>
          <a:lstStyle/>
          <a:p>
            <a:pPr algn="ctr">
              <a:lnSpc>
                <a:spcPct val="80000"/>
              </a:lnSpc>
              <a:spcBef>
                <a:spcPct val="50000"/>
              </a:spcBef>
            </a:pPr>
            <a:r>
              <a:rPr lang="en-US" altLang="ja-JP" sz="800" b="1" i="0">
                <a:solidFill>
                  <a:srgbClr val="000000"/>
                </a:solidFill>
                <a:ea typeface="MS PGothic" pitchFamily="34" charset="-128"/>
                <a:cs typeface="Arial Unicode MS"/>
              </a:rPr>
              <a:t>Process Server</a:t>
            </a:r>
          </a:p>
          <a:p>
            <a:pPr algn="ctr">
              <a:lnSpc>
                <a:spcPct val="80000"/>
              </a:lnSpc>
              <a:spcBef>
                <a:spcPct val="50000"/>
              </a:spcBef>
            </a:pPr>
            <a:endParaRPr lang="ja-JP" altLang="en-US" sz="800" b="1" i="0">
              <a:solidFill>
                <a:srgbClr val="000000"/>
              </a:solidFill>
              <a:ea typeface="MS PGothic" pitchFamily="34" charset="-128"/>
              <a:cs typeface="Arial Unicode MS"/>
            </a:endParaRPr>
          </a:p>
        </p:txBody>
      </p:sp>
      <p:sp>
        <p:nvSpPr>
          <p:cNvPr id="143594" name="Text Box 159"/>
          <p:cNvSpPr txBox="1">
            <a:spLocks noChangeAspect="1" noChangeArrowheads="1"/>
          </p:cNvSpPr>
          <p:nvPr/>
        </p:nvSpPr>
        <p:spPr bwMode="auto">
          <a:xfrm>
            <a:off x="7877175" y="2243138"/>
            <a:ext cx="762000" cy="304800"/>
          </a:xfrm>
          <a:prstGeom prst="rect">
            <a:avLst/>
          </a:prstGeom>
          <a:noFill/>
          <a:ln w="9525" algn="ctr">
            <a:noFill/>
            <a:miter lim="800000"/>
            <a:headEnd/>
            <a:tailEnd/>
          </a:ln>
        </p:spPr>
        <p:txBody>
          <a:bodyPr lIns="0" tIns="0" rIns="0" bIns="0"/>
          <a:lstStyle/>
          <a:p>
            <a:pPr algn="ctr">
              <a:lnSpc>
                <a:spcPct val="80000"/>
              </a:lnSpc>
              <a:spcBef>
                <a:spcPct val="50000"/>
              </a:spcBef>
            </a:pPr>
            <a:r>
              <a:rPr lang="en-US" altLang="ja-JP" sz="800" b="1" i="0">
                <a:solidFill>
                  <a:srgbClr val="000000"/>
                </a:solidFill>
                <a:ea typeface="MS PGothic" pitchFamily="34" charset="-128"/>
                <a:cs typeface="Arial Unicode MS"/>
              </a:rPr>
              <a:t>Business Intelligent</a:t>
            </a:r>
          </a:p>
          <a:p>
            <a:pPr algn="ctr">
              <a:lnSpc>
                <a:spcPct val="80000"/>
              </a:lnSpc>
              <a:spcBef>
                <a:spcPct val="50000"/>
              </a:spcBef>
            </a:pPr>
            <a:r>
              <a:rPr lang="en-US" altLang="ja-JP" sz="800" b="1" i="0">
                <a:solidFill>
                  <a:srgbClr val="000000"/>
                </a:solidFill>
                <a:ea typeface="MS PGothic" pitchFamily="34" charset="-128"/>
                <a:cs typeface="Arial Unicode MS"/>
              </a:rPr>
              <a:t> (e.g. COGNOS)</a:t>
            </a:r>
          </a:p>
          <a:p>
            <a:pPr algn="ctr">
              <a:lnSpc>
                <a:spcPct val="80000"/>
              </a:lnSpc>
              <a:spcBef>
                <a:spcPct val="50000"/>
              </a:spcBef>
            </a:pPr>
            <a:endParaRPr lang="ja-JP" altLang="en-US" sz="800" b="1" i="0">
              <a:solidFill>
                <a:srgbClr val="000000"/>
              </a:solidFill>
              <a:ea typeface="MS PGothic" pitchFamily="34" charset="-128"/>
              <a:cs typeface="Arial Unicode MS"/>
            </a:endParaRPr>
          </a:p>
        </p:txBody>
      </p:sp>
      <p:pic>
        <p:nvPicPr>
          <p:cNvPr id="143595" name="Picture 73"/>
          <p:cNvPicPr>
            <a:picLocks noChangeAspect="1" noChangeArrowheads="1"/>
          </p:cNvPicPr>
          <p:nvPr/>
        </p:nvPicPr>
        <p:blipFill>
          <a:blip r:embed="rId35"/>
          <a:srcRect/>
          <a:stretch>
            <a:fillRect/>
          </a:stretch>
        </p:blipFill>
        <p:spPr bwMode="auto">
          <a:xfrm>
            <a:off x="7877175" y="2624138"/>
            <a:ext cx="928688" cy="381000"/>
          </a:xfrm>
          <a:prstGeom prst="rect">
            <a:avLst/>
          </a:prstGeom>
          <a:noFill/>
          <a:ln w="9525" algn="ctr">
            <a:noFill/>
            <a:miter lim="800000"/>
            <a:headEnd/>
            <a:tailEnd/>
          </a:ln>
        </p:spPr>
      </p:pic>
      <p:sp>
        <p:nvSpPr>
          <p:cNvPr id="143596" name="Rectangle 161"/>
          <p:cNvSpPr>
            <a:spLocks noChangeArrowheads="1"/>
          </p:cNvSpPr>
          <p:nvPr/>
        </p:nvSpPr>
        <p:spPr bwMode="auto">
          <a:xfrm flipH="1">
            <a:off x="0" y="1193800"/>
            <a:ext cx="3679825" cy="5408613"/>
          </a:xfrm>
          <a:prstGeom prst="rect">
            <a:avLst/>
          </a:prstGeom>
          <a:gradFill rotWithShape="1">
            <a:gsLst>
              <a:gs pos="0">
                <a:schemeClr val="accent1">
                  <a:alpha val="0"/>
                </a:schemeClr>
              </a:gs>
              <a:gs pos="100000">
                <a:srgbClr val="4C7CB6"/>
              </a:gs>
            </a:gsLst>
            <a:lin ang="0" scaled="1"/>
          </a:gradFill>
          <a:ln w="57150" algn="ctr">
            <a:noFill/>
            <a:miter lim="800000"/>
            <a:headEnd/>
            <a:tailEnd/>
          </a:ln>
        </p:spPr>
        <p:txBody>
          <a:bodyPr lIns="685800"/>
          <a:lstStyle/>
          <a:p>
            <a:pPr algn="r"/>
            <a:endParaRPr lang="en-US" sz="2000" b="1" i="0">
              <a:solidFill>
                <a:srgbClr val="FEB737"/>
              </a:solidFill>
            </a:endParaRPr>
          </a:p>
          <a:p>
            <a:pPr algn="r"/>
            <a:endParaRPr lang="en-US" sz="2000" b="1" i="0">
              <a:solidFill>
                <a:srgbClr val="FEB737"/>
              </a:solidFill>
            </a:endParaRPr>
          </a:p>
          <a:p>
            <a:pPr algn="r"/>
            <a:endParaRPr lang="en-US" b="1" i="0">
              <a:solidFill>
                <a:schemeClr val="bg1"/>
              </a:solidFill>
            </a:endParaRPr>
          </a:p>
        </p:txBody>
      </p:sp>
      <p:sp>
        <p:nvSpPr>
          <p:cNvPr id="572578" name="Text Box 162"/>
          <p:cNvSpPr txBox="1">
            <a:spLocks noChangeArrowheads="1"/>
          </p:cNvSpPr>
          <p:nvPr/>
        </p:nvSpPr>
        <p:spPr bwMode="auto">
          <a:xfrm>
            <a:off x="7938" y="1306513"/>
            <a:ext cx="2635250" cy="609600"/>
          </a:xfrm>
          <a:prstGeom prst="rect">
            <a:avLst/>
          </a:prstGeom>
          <a:noFill/>
          <a:ln w="9525" algn="ctr">
            <a:noFill/>
            <a:miter lim="800000"/>
            <a:headEnd/>
            <a:tailEnd/>
          </a:ln>
        </p:spPr>
        <p:txBody>
          <a:bodyPr>
            <a:spAutoFit/>
          </a:bodyPr>
          <a:lstStyle/>
          <a:p>
            <a:pPr marL="119063" indent="-119063"/>
            <a:r>
              <a:rPr lang="en-US" sz="1700" b="1" i="0">
                <a:solidFill>
                  <a:schemeClr val="bg1"/>
                </a:solidFill>
              </a:rPr>
              <a:t>IBM</a:t>
            </a:r>
            <a:r>
              <a:rPr lang="en-US" sz="1700" b="1" i="0" baseline="30000">
                <a:solidFill>
                  <a:schemeClr val="bg1"/>
                </a:solidFill>
              </a:rPr>
              <a:t>®</a:t>
            </a:r>
            <a:r>
              <a:rPr lang="en-US" sz="1700" b="1" i="0">
                <a:solidFill>
                  <a:schemeClr val="bg1"/>
                </a:solidFill>
              </a:rPr>
              <a:t> InfoSphere™ </a:t>
            </a:r>
          </a:p>
          <a:p>
            <a:pPr marL="119063" indent="-119063"/>
            <a:r>
              <a:rPr lang="en-US" sz="1700" b="1" i="0">
                <a:solidFill>
                  <a:schemeClr val="bg1"/>
                </a:solidFill>
              </a:rPr>
              <a:t>Information Server</a:t>
            </a:r>
          </a:p>
        </p:txBody>
      </p:sp>
      <p:sp>
        <p:nvSpPr>
          <p:cNvPr id="3" name="Text Box 162"/>
          <p:cNvSpPr txBox="1">
            <a:spLocks noChangeArrowheads="1"/>
          </p:cNvSpPr>
          <p:nvPr/>
        </p:nvSpPr>
        <p:spPr bwMode="auto">
          <a:xfrm>
            <a:off x="7938" y="1951038"/>
            <a:ext cx="2078037" cy="4595812"/>
          </a:xfrm>
          <a:prstGeom prst="rect">
            <a:avLst/>
          </a:prstGeom>
          <a:noFill/>
          <a:ln w="9525" algn="ctr">
            <a:noFill/>
            <a:miter lim="800000"/>
            <a:headEnd/>
            <a:tailEnd/>
          </a:ln>
        </p:spPr>
        <p:txBody>
          <a:bodyPr>
            <a:spAutoFit/>
          </a:bodyPr>
          <a:lstStyle/>
          <a:p>
            <a:pPr marL="168275" indent="-168275">
              <a:lnSpc>
                <a:spcPct val="90000"/>
              </a:lnSpc>
              <a:spcBef>
                <a:spcPct val="35000"/>
              </a:spcBef>
              <a:spcAft>
                <a:spcPct val="20000"/>
              </a:spcAft>
              <a:buClr>
                <a:schemeClr val="bg1"/>
              </a:buClr>
              <a:buFontTx/>
              <a:buChar char="•"/>
            </a:pPr>
            <a:r>
              <a:rPr lang="en-US" sz="1500" i="0">
                <a:solidFill>
                  <a:schemeClr val="bg1"/>
                </a:solidFill>
              </a:rPr>
              <a:t>Every capability needed to understand, cleanse, integrate</a:t>
            </a:r>
            <a:br>
              <a:rPr lang="en-US" sz="1500" i="0">
                <a:solidFill>
                  <a:schemeClr val="bg1"/>
                </a:solidFill>
              </a:rPr>
            </a:br>
            <a:r>
              <a:rPr lang="en-US" sz="1500" i="0">
                <a:solidFill>
                  <a:schemeClr val="bg1"/>
                </a:solidFill>
              </a:rPr>
              <a:t>&amp; deliver information across heterogeneous systems</a:t>
            </a:r>
          </a:p>
          <a:p>
            <a:pPr marL="168275" indent="-168275">
              <a:lnSpc>
                <a:spcPct val="90000"/>
              </a:lnSpc>
              <a:spcBef>
                <a:spcPct val="35000"/>
              </a:spcBef>
              <a:spcAft>
                <a:spcPct val="20000"/>
              </a:spcAft>
              <a:buClr>
                <a:schemeClr val="bg1"/>
              </a:buClr>
              <a:buFontTx/>
              <a:buChar char="•"/>
            </a:pPr>
            <a:r>
              <a:rPr lang="en-US" sz="1500" i="0">
                <a:solidFill>
                  <a:schemeClr val="bg1"/>
                </a:solidFill>
              </a:rPr>
              <a:t>Broad native connectivity to any data source</a:t>
            </a:r>
          </a:p>
          <a:p>
            <a:pPr marL="168275" indent="-168275">
              <a:lnSpc>
                <a:spcPct val="90000"/>
              </a:lnSpc>
              <a:spcBef>
                <a:spcPct val="35000"/>
              </a:spcBef>
              <a:spcAft>
                <a:spcPct val="20000"/>
              </a:spcAft>
              <a:buClr>
                <a:schemeClr val="bg1"/>
              </a:buClr>
              <a:buFontTx/>
              <a:buChar char="•"/>
            </a:pPr>
            <a:r>
              <a:rPr lang="en-US" sz="1500" i="0">
                <a:solidFill>
                  <a:schemeClr val="bg1"/>
                </a:solidFill>
              </a:rPr>
              <a:t>Massive scalability for integrating large data volumes in batch or real-time</a:t>
            </a:r>
          </a:p>
          <a:p>
            <a:pPr marL="168275" indent="-168275">
              <a:lnSpc>
                <a:spcPct val="90000"/>
              </a:lnSpc>
              <a:spcBef>
                <a:spcPct val="35000"/>
              </a:spcBef>
              <a:spcAft>
                <a:spcPct val="20000"/>
              </a:spcAft>
              <a:buClr>
                <a:schemeClr val="bg1"/>
              </a:buClr>
              <a:buFontTx/>
              <a:buChar char="•"/>
            </a:pPr>
            <a:r>
              <a:rPr lang="en-US" sz="1500" i="0">
                <a:solidFill>
                  <a:schemeClr val="bg1"/>
                </a:solidFill>
              </a:rPr>
              <a:t>Unique metadata-driven design for acceleration &amp; business-IT alignment</a:t>
            </a:r>
            <a:endParaRPr lang="en-US" sz="15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72578">
                                            <p:txEl>
                                              <p:pRg st="0" end="0"/>
                                            </p:txEl>
                                          </p:spTgt>
                                        </p:tgtEl>
                                        <p:attrNameLst>
                                          <p:attrName>style.visibility</p:attrName>
                                        </p:attrNameLst>
                                      </p:cBhvr>
                                      <p:to>
                                        <p:strVal val="visible"/>
                                      </p:to>
                                    </p:set>
                                    <p:anim calcmode="lin" valueType="num">
                                      <p:cBhvr additive="base">
                                        <p:cTn id="13" dur="1000" fill="hold"/>
                                        <p:tgtEl>
                                          <p:spTgt spid="572578">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57257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72578">
                                            <p:txEl>
                                              <p:pRg st="1" end="1"/>
                                            </p:txEl>
                                          </p:spTgt>
                                        </p:tgtEl>
                                        <p:attrNameLst>
                                          <p:attrName>style.visibility</p:attrName>
                                        </p:attrNameLst>
                                      </p:cBhvr>
                                      <p:to>
                                        <p:strVal val="visible"/>
                                      </p:to>
                                    </p:set>
                                    <p:anim calcmode="lin" valueType="num">
                                      <p:cBhvr additive="base">
                                        <p:cTn id="19" dur="1000" fill="hold"/>
                                        <p:tgtEl>
                                          <p:spTgt spid="572578">
                                            <p:txEl>
                                              <p:pRg st="1" end="1"/>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572578">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additive="base">
                                        <p:cTn id="23"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3">
                                            <p:txEl>
                                              <p:pRg st="0" end="0"/>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additive="base">
                                        <p:cTn id="27"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3">
                                            <p:txEl>
                                              <p:pRg st="1" end="1"/>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3">
                                            <p:txEl>
                                              <p:pRg st="2" end="2"/>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additive="base">
                                        <p:cTn id="35"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6"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Slide Number Placeholder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E6BF3BB2-AA59-4FDB-9863-425FC10FD1CB}" type="slidenum">
              <a:rPr lang="en-ZA" sz="1200" i="0">
                <a:latin typeface="+mn-lt"/>
                <a:cs typeface="+mn-cs"/>
              </a:rPr>
              <a:pPr algn="r" fontAlgn="auto">
                <a:spcBef>
                  <a:spcPts val="0"/>
                </a:spcBef>
                <a:spcAft>
                  <a:spcPts val="0"/>
                </a:spcAft>
                <a:defRPr/>
              </a:pPr>
              <a:t>13</a:t>
            </a:fld>
            <a:endParaRPr lang="en-ZA" sz="1200" i="0">
              <a:latin typeface="+mn-lt"/>
              <a:cs typeface="+mn-cs"/>
            </a:endParaRPr>
          </a:p>
        </p:txBody>
      </p:sp>
      <p:sp>
        <p:nvSpPr>
          <p:cNvPr id="145467" name="Title 12"/>
          <p:cNvSpPr>
            <a:spLocks/>
          </p:cNvSpPr>
          <p:nvPr/>
        </p:nvSpPr>
        <p:spPr bwMode="auto">
          <a:xfrm>
            <a:off x="0" y="66675"/>
            <a:ext cx="9144000" cy="1463675"/>
          </a:xfrm>
          <a:prstGeom prst="rect">
            <a:avLst/>
          </a:prstGeom>
          <a:noFill/>
          <a:ln w="9525" algn="ctr">
            <a:noFill/>
            <a:miter lim="800000"/>
            <a:headEnd/>
            <a:tailEnd/>
          </a:ln>
        </p:spPr>
        <p:txBody>
          <a:bodyPr>
            <a:spAutoFit/>
          </a:bodyPr>
          <a:lstStyle/>
          <a:p>
            <a:pPr algn="ctr">
              <a:lnSpc>
                <a:spcPct val="90000"/>
              </a:lnSpc>
            </a:pPr>
            <a:r>
              <a:rPr lang="en-US" sz="4000" i="0">
                <a:latin typeface="Calibri" pitchFamily="34" charset="0"/>
              </a:rPr>
              <a:t>Non-Trusted Data</a:t>
            </a:r>
            <a:br>
              <a:rPr lang="en-US" sz="4000" i="0">
                <a:latin typeface="Calibri" pitchFamily="34" charset="0"/>
              </a:rPr>
            </a:br>
            <a:r>
              <a:rPr lang="en-US" sz="3000">
                <a:latin typeface="Calibri" pitchFamily="34" charset="0"/>
              </a:rPr>
              <a:t>Common Data in Disparate Systems Cause</a:t>
            </a:r>
            <a:br>
              <a:rPr lang="en-US" sz="3000">
                <a:latin typeface="Calibri" pitchFamily="34" charset="0"/>
              </a:rPr>
            </a:br>
            <a:r>
              <a:rPr lang="en-US" sz="3000">
                <a:latin typeface="Calibri" pitchFamily="34" charset="0"/>
              </a:rPr>
              <a:t>Data Quality Problems…</a:t>
            </a:r>
          </a:p>
        </p:txBody>
      </p:sp>
      <p:sp>
        <p:nvSpPr>
          <p:cNvPr id="568323" name="Text Box 3"/>
          <p:cNvSpPr txBox="1">
            <a:spLocks noChangeArrowheads="1"/>
          </p:cNvSpPr>
          <p:nvPr/>
        </p:nvSpPr>
        <p:spPr bwMode="auto">
          <a:xfrm>
            <a:off x="1011238" y="5256213"/>
            <a:ext cx="4119562" cy="1412875"/>
          </a:xfrm>
          <a:prstGeom prst="rect">
            <a:avLst/>
          </a:prstGeom>
          <a:noFill/>
          <a:ln w="9525" algn="ctr">
            <a:noFill/>
            <a:miter lim="800000"/>
            <a:headEnd/>
            <a:tailEnd/>
          </a:ln>
        </p:spPr>
        <p:txBody>
          <a:bodyPr>
            <a:spAutoFit/>
          </a:bodyPr>
          <a:lstStyle/>
          <a:p>
            <a:pPr marL="119063" indent="-119063">
              <a:lnSpc>
                <a:spcPct val="120000"/>
              </a:lnSpc>
              <a:buFontTx/>
              <a:buChar char="•"/>
            </a:pPr>
            <a:r>
              <a:rPr lang="en-US" i="0"/>
              <a:t>Are they the same person?</a:t>
            </a:r>
          </a:p>
          <a:p>
            <a:pPr marL="119063" indent="-119063">
              <a:lnSpc>
                <a:spcPct val="120000"/>
              </a:lnSpc>
              <a:buFontTx/>
              <a:buChar char="•"/>
            </a:pPr>
            <a:r>
              <a:rPr lang="en-US" i="0"/>
              <a:t>Are they related to other customers?</a:t>
            </a:r>
          </a:p>
          <a:p>
            <a:pPr marL="119063" indent="-119063">
              <a:lnSpc>
                <a:spcPct val="120000"/>
              </a:lnSpc>
              <a:buFontTx/>
              <a:buChar char="•"/>
            </a:pPr>
            <a:r>
              <a:rPr lang="en-US" i="0"/>
              <a:t>Is the customer also an agent</a:t>
            </a:r>
          </a:p>
          <a:p>
            <a:pPr marL="119063" indent="-119063">
              <a:lnSpc>
                <a:spcPct val="120000"/>
              </a:lnSpc>
              <a:buFontTx/>
              <a:buChar char="•"/>
            </a:pPr>
            <a:r>
              <a:rPr lang="en-US" i="0"/>
              <a:t>Which address is correct</a:t>
            </a:r>
          </a:p>
        </p:txBody>
      </p:sp>
      <p:grpSp>
        <p:nvGrpSpPr>
          <p:cNvPr id="109573" name="Group 5"/>
          <p:cNvGrpSpPr>
            <a:grpSpLocks/>
          </p:cNvGrpSpPr>
          <p:nvPr/>
        </p:nvGrpSpPr>
        <p:grpSpPr bwMode="auto">
          <a:xfrm>
            <a:off x="55563" y="1611313"/>
            <a:ext cx="2955925" cy="3578225"/>
            <a:chOff x="35" y="1015"/>
            <a:chExt cx="1862" cy="2254"/>
          </a:xfrm>
        </p:grpSpPr>
        <p:pic>
          <p:nvPicPr>
            <p:cNvPr id="145531" name="Picture 5" descr="base3"/>
            <p:cNvPicPr>
              <a:picLocks noChangeAspect="1" noChangeArrowheads="1"/>
            </p:cNvPicPr>
            <p:nvPr/>
          </p:nvPicPr>
          <p:blipFill>
            <a:blip r:embed="rId5"/>
            <a:srcRect/>
            <a:stretch>
              <a:fillRect/>
            </a:stretch>
          </p:blipFill>
          <p:spPr bwMode="auto">
            <a:xfrm>
              <a:off x="699" y="1583"/>
              <a:ext cx="1181" cy="260"/>
            </a:xfrm>
            <a:prstGeom prst="rect">
              <a:avLst/>
            </a:prstGeom>
            <a:noFill/>
            <a:ln w="9525">
              <a:noFill/>
              <a:miter lim="800000"/>
              <a:headEnd/>
              <a:tailEnd/>
            </a:ln>
          </p:spPr>
        </p:pic>
        <p:sp>
          <p:nvSpPr>
            <p:cNvPr id="145532" name="Rectangle 14"/>
            <p:cNvSpPr>
              <a:spLocks noChangeArrowheads="1"/>
            </p:cNvSpPr>
            <p:nvPr/>
          </p:nvSpPr>
          <p:spPr bwMode="auto">
            <a:xfrm>
              <a:off x="35" y="1629"/>
              <a:ext cx="507" cy="192"/>
            </a:xfrm>
            <a:prstGeom prst="rect">
              <a:avLst/>
            </a:prstGeom>
            <a:noFill/>
            <a:ln w="9525">
              <a:noFill/>
              <a:miter lim="800000"/>
              <a:headEnd/>
              <a:tailEnd/>
            </a:ln>
          </p:spPr>
          <p:txBody>
            <a:bodyPr>
              <a:spAutoFit/>
            </a:bodyPr>
            <a:lstStyle/>
            <a:p>
              <a:r>
                <a:rPr lang="en-US" sz="1400" b="1" i="0"/>
                <a:t>Name:</a:t>
              </a:r>
            </a:p>
          </p:txBody>
        </p:sp>
        <p:graphicFrame>
          <p:nvGraphicFramePr>
            <p:cNvPr id="145416" name="Object 7"/>
            <p:cNvGraphicFramePr>
              <a:graphicFrameLocks noChangeAspect="1"/>
            </p:cNvGraphicFramePr>
            <p:nvPr/>
          </p:nvGraphicFramePr>
          <p:xfrm>
            <a:off x="1094" y="1015"/>
            <a:ext cx="429" cy="432"/>
          </p:xfrm>
          <a:graphic>
            <a:graphicData uri="http://schemas.openxmlformats.org/presentationml/2006/ole">
              <p:oleObj spid="_x0000_s145416" name="Bitmap Image" r:id="rId6" imgW="581106" imgH="638264" progId="PBrush">
                <p:embed/>
              </p:oleObj>
            </a:graphicData>
          </a:graphic>
        </p:graphicFrame>
        <p:sp>
          <p:nvSpPr>
            <p:cNvPr id="145533" name="Rectangle 8"/>
            <p:cNvSpPr>
              <a:spLocks noChangeArrowheads="1"/>
            </p:cNvSpPr>
            <p:nvPr/>
          </p:nvSpPr>
          <p:spPr bwMode="auto">
            <a:xfrm>
              <a:off x="1087" y="1073"/>
              <a:ext cx="409" cy="135"/>
            </a:xfrm>
            <a:prstGeom prst="rect">
              <a:avLst/>
            </a:prstGeom>
            <a:noFill/>
            <a:ln w="9525">
              <a:noFill/>
              <a:miter lim="800000"/>
              <a:headEnd/>
              <a:tailEnd/>
            </a:ln>
          </p:spPr>
          <p:txBody>
            <a:bodyPr wrap="none">
              <a:spAutoFit/>
            </a:bodyPr>
            <a:lstStyle/>
            <a:p>
              <a:pPr algn="ctr" eaLnBrk="0" hangingPunct="0"/>
              <a:r>
                <a:rPr lang="en-US" altLang="ja-JP" sz="800" b="1" i="0">
                  <a:solidFill>
                    <a:schemeClr val="bg1"/>
                  </a:solidFill>
                  <a:ea typeface="MS PGothic" pitchFamily="34" charset="-128"/>
                </a:rPr>
                <a:t>System A</a:t>
              </a:r>
            </a:p>
          </p:txBody>
        </p:sp>
        <p:sp>
          <p:nvSpPr>
            <p:cNvPr id="145534" name="Rectangle 14"/>
            <p:cNvSpPr>
              <a:spLocks noChangeArrowheads="1"/>
            </p:cNvSpPr>
            <p:nvPr/>
          </p:nvSpPr>
          <p:spPr bwMode="auto">
            <a:xfrm>
              <a:off x="691" y="1620"/>
              <a:ext cx="1050" cy="192"/>
            </a:xfrm>
            <a:prstGeom prst="rect">
              <a:avLst/>
            </a:prstGeom>
            <a:noFill/>
            <a:ln w="9525">
              <a:noFill/>
              <a:miter lim="800000"/>
              <a:headEnd/>
              <a:tailEnd/>
            </a:ln>
          </p:spPr>
          <p:txBody>
            <a:bodyPr>
              <a:spAutoFit/>
            </a:bodyPr>
            <a:lstStyle/>
            <a:p>
              <a:r>
                <a:rPr lang="en-US" sz="1400" b="1" i="0">
                  <a:solidFill>
                    <a:srgbClr val="141C2E"/>
                  </a:solidFill>
                </a:rPr>
                <a:t>Nancy Smith</a:t>
              </a:r>
            </a:p>
          </p:txBody>
        </p:sp>
        <p:pic>
          <p:nvPicPr>
            <p:cNvPr id="145535" name="Picture 10" descr="base3"/>
            <p:cNvPicPr>
              <a:picLocks noChangeAspect="1" noChangeArrowheads="1"/>
            </p:cNvPicPr>
            <p:nvPr/>
          </p:nvPicPr>
          <p:blipFill>
            <a:blip r:embed="rId5"/>
            <a:srcRect/>
            <a:stretch>
              <a:fillRect/>
            </a:stretch>
          </p:blipFill>
          <p:spPr bwMode="auto">
            <a:xfrm>
              <a:off x="695" y="1875"/>
              <a:ext cx="1194" cy="236"/>
            </a:xfrm>
            <a:prstGeom prst="rect">
              <a:avLst/>
            </a:prstGeom>
            <a:noFill/>
            <a:ln w="9525">
              <a:noFill/>
              <a:miter lim="800000"/>
              <a:headEnd/>
              <a:tailEnd/>
            </a:ln>
          </p:spPr>
        </p:pic>
        <p:sp>
          <p:nvSpPr>
            <p:cNvPr id="145536" name="Rectangle 14"/>
            <p:cNvSpPr>
              <a:spLocks noChangeArrowheads="1"/>
            </p:cNvSpPr>
            <p:nvPr/>
          </p:nvSpPr>
          <p:spPr bwMode="auto">
            <a:xfrm>
              <a:off x="35" y="1907"/>
              <a:ext cx="574" cy="192"/>
            </a:xfrm>
            <a:prstGeom prst="rect">
              <a:avLst/>
            </a:prstGeom>
            <a:noFill/>
            <a:ln w="9525">
              <a:noFill/>
              <a:miter lim="800000"/>
              <a:headEnd/>
              <a:tailEnd/>
            </a:ln>
          </p:spPr>
          <p:txBody>
            <a:bodyPr>
              <a:spAutoFit/>
            </a:bodyPr>
            <a:lstStyle/>
            <a:p>
              <a:r>
                <a:rPr lang="en-US" sz="1400" b="1" i="0"/>
                <a:t>Gender:</a:t>
              </a:r>
            </a:p>
          </p:txBody>
        </p:sp>
        <p:sp>
          <p:nvSpPr>
            <p:cNvPr id="145537" name="Rectangle 14"/>
            <p:cNvSpPr>
              <a:spLocks noChangeArrowheads="1"/>
            </p:cNvSpPr>
            <p:nvPr/>
          </p:nvSpPr>
          <p:spPr bwMode="auto">
            <a:xfrm>
              <a:off x="682" y="1912"/>
              <a:ext cx="1050" cy="192"/>
            </a:xfrm>
            <a:prstGeom prst="rect">
              <a:avLst/>
            </a:prstGeom>
            <a:noFill/>
            <a:ln w="9525">
              <a:noFill/>
              <a:miter lim="800000"/>
              <a:headEnd/>
              <a:tailEnd/>
            </a:ln>
          </p:spPr>
          <p:txBody>
            <a:bodyPr>
              <a:spAutoFit/>
            </a:bodyPr>
            <a:lstStyle/>
            <a:p>
              <a:r>
                <a:rPr lang="en-US" sz="1400" b="1" i="0">
                  <a:solidFill>
                    <a:srgbClr val="141C2E"/>
                  </a:solidFill>
                </a:rPr>
                <a:t>Female</a:t>
              </a:r>
            </a:p>
          </p:txBody>
        </p:sp>
        <p:pic>
          <p:nvPicPr>
            <p:cNvPr id="145538" name="Picture 13" descr="base3"/>
            <p:cNvPicPr>
              <a:picLocks noChangeAspect="1" noChangeArrowheads="1"/>
            </p:cNvPicPr>
            <p:nvPr/>
          </p:nvPicPr>
          <p:blipFill>
            <a:blip r:embed="rId5"/>
            <a:srcRect/>
            <a:stretch>
              <a:fillRect/>
            </a:stretch>
          </p:blipFill>
          <p:spPr bwMode="auto">
            <a:xfrm>
              <a:off x="695" y="2162"/>
              <a:ext cx="1194" cy="236"/>
            </a:xfrm>
            <a:prstGeom prst="rect">
              <a:avLst/>
            </a:prstGeom>
            <a:noFill/>
            <a:ln w="9525">
              <a:noFill/>
              <a:miter lim="800000"/>
              <a:headEnd/>
              <a:tailEnd/>
            </a:ln>
          </p:spPr>
        </p:pic>
        <p:sp>
          <p:nvSpPr>
            <p:cNvPr id="145539" name="Rectangle 14"/>
            <p:cNvSpPr>
              <a:spLocks noChangeArrowheads="1"/>
            </p:cNvSpPr>
            <p:nvPr/>
          </p:nvSpPr>
          <p:spPr bwMode="auto">
            <a:xfrm>
              <a:off x="35" y="2194"/>
              <a:ext cx="705" cy="192"/>
            </a:xfrm>
            <a:prstGeom prst="rect">
              <a:avLst/>
            </a:prstGeom>
            <a:noFill/>
            <a:ln w="9525">
              <a:noFill/>
              <a:miter lim="800000"/>
              <a:headEnd/>
              <a:tailEnd/>
            </a:ln>
          </p:spPr>
          <p:txBody>
            <a:bodyPr>
              <a:spAutoFit/>
            </a:bodyPr>
            <a:lstStyle/>
            <a:p>
              <a:r>
                <a:rPr lang="en-US" sz="1400" b="1" i="0"/>
                <a:t>Birth Date:</a:t>
              </a:r>
            </a:p>
          </p:txBody>
        </p:sp>
        <p:sp>
          <p:nvSpPr>
            <p:cNvPr id="145540" name="Rectangle 14"/>
            <p:cNvSpPr>
              <a:spLocks noChangeArrowheads="1"/>
            </p:cNvSpPr>
            <p:nvPr/>
          </p:nvSpPr>
          <p:spPr bwMode="auto">
            <a:xfrm>
              <a:off x="682" y="2199"/>
              <a:ext cx="1050" cy="192"/>
            </a:xfrm>
            <a:prstGeom prst="rect">
              <a:avLst/>
            </a:prstGeom>
            <a:noFill/>
            <a:ln w="9525">
              <a:noFill/>
              <a:miter lim="800000"/>
              <a:headEnd/>
              <a:tailEnd/>
            </a:ln>
          </p:spPr>
          <p:txBody>
            <a:bodyPr>
              <a:spAutoFit/>
            </a:bodyPr>
            <a:lstStyle/>
            <a:p>
              <a:r>
                <a:rPr lang="en-US" sz="1400" b="1" i="0">
                  <a:solidFill>
                    <a:srgbClr val="141C2E"/>
                  </a:solidFill>
                </a:rPr>
                <a:t>1 Aug 1980</a:t>
              </a:r>
            </a:p>
          </p:txBody>
        </p:sp>
        <p:pic>
          <p:nvPicPr>
            <p:cNvPr id="145541" name="Picture 16" descr="base3"/>
            <p:cNvPicPr>
              <a:picLocks noChangeAspect="1" noChangeArrowheads="1"/>
            </p:cNvPicPr>
            <p:nvPr/>
          </p:nvPicPr>
          <p:blipFill>
            <a:blip r:embed="rId5"/>
            <a:srcRect/>
            <a:stretch>
              <a:fillRect/>
            </a:stretch>
          </p:blipFill>
          <p:spPr bwMode="auto">
            <a:xfrm>
              <a:off x="693" y="2748"/>
              <a:ext cx="1194" cy="236"/>
            </a:xfrm>
            <a:prstGeom prst="rect">
              <a:avLst/>
            </a:prstGeom>
            <a:noFill/>
            <a:ln w="9525">
              <a:noFill/>
              <a:miter lim="800000"/>
              <a:headEnd/>
              <a:tailEnd/>
            </a:ln>
          </p:spPr>
        </p:pic>
        <p:sp>
          <p:nvSpPr>
            <p:cNvPr id="145542" name="Rectangle 14"/>
            <p:cNvSpPr>
              <a:spLocks noChangeArrowheads="1"/>
            </p:cNvSpPr>
            <p:nvPr/>
          </p:nvSpPr>
          <p:spPr bwMode="auto">
            <a:xfrm>
              <a:off x="35" y="2780"/>
              <a:ext cx="287" cy="192"/>
            </a:xfrm>
            <a:prstGeom prst="rect">
              <a:avLst/>
            </a:prstGeom>
            <a:noFill/>
            <a:ln w="9525">
              <a:noFill/>
              <a:miter lim="800000"/>
              <a:headEnd/>
              <a:tailEnd/>
            </a:ln>
          </p:spPr>
          <p:txBody>
            <a:bodyPr>
              <a:spAutoFit/>
            </a:bodyPr>
            <a:lstStyle/>
            <a:p>
              <a:r>
                <a:rPr lang="en-US" sz="1400" b="1" i="0"/>
                <a:t>ID:</a:t>
              </a:r>
            </a:p>
          </p:txBody>
        </p:sp>
        <p:sp>
          <p:nvSpPr>
            <p:cNvPr id="145543" name="Rectangle 14"/>
            <p:cNvSpPr>
              <a:spLocks noChangeArrowheads="1"/>
            </p:cNvSpPr>
            <p:nvPr/>
          </p:nvSpPr>
          <p:spPr bwMode="auto">
            <a:xfrm>
              <a:off x="680" y="2785"/>
              <a:ext cx="1217" cy="192"/>
            </a:xfrm>
            <a:prstGeom prst="rect">
              <a:avLst/>
            </a:prstGeom>
            <a:noFill/>
            <a:ln w="9525">
              <a:noFill/>
              <a:miter lim="800000"/>
              <a:headEnd/>
              <a:tailEnd/>
            </a:ln>
          </p:spPr>
          <p:txBody>
            <a:bodyPr>
              <a:spAutoFit/>
            </a:bodyPr>
            <a:lstStyle/>
            <a:p>
              <a:r>
                <a:rPr lang="en-US" sz="1400" b="1" i="0">
                  <a:solidFill>
                    <a:srgbClr val="141C2E"/>
                  </a:solidFill>
                </a:rPr>
                <a:t>Passport: BA26355</a:t>
              </a:r>
            </a:p>
          </p:txBody>
        </p:sp>
        <p:pic>
          <p:nvPicPr>
            <p:cNvPr id="145544" name="Picture 19" descr="base3"/>
            <p:cNvPicPr>
              <a:picLocks noChangeAspect="1" noChangeArrowheads="1"/>
            </p:cNvPicPr>
            <p:nvPr/>
          </p:nvPicPr>
          <p:blipFill>
            <a:blip r:embed="rId5"/>
            <a:srcRect/>
            <a:stretch>
              <a:fillRect/>
            </a:stretch>
          </p:blipFill>
          <p:spPr bwMode="auto">
            <a:xfrm>
              <a:off x="691" y="3033"/>
              <a:ext cx="1194" cy="236"/>
            </a:xfrm>
            <a:prstGeom prst="rect">
              <a:avLst/>
            </a:prstGeom>
            <a:noFill/>
            <a:ln w="9525">
              <a:noFill/>
              <a:miter lim="800000"/>
              <a:headEnd/>
              <a:tailEnd/>
            </a:ln>
          </p:spPr>
        </p:pic>
        <p:sp>
          <p:nvSpPr>
            <p:cNvPr id="145545" name="Rectangle 14"/>
            <p:cNvSpPr>
              <a:spLocks noChangeArrowheads="1"/>
            </p:cNvSpPr>
            <p:nvPr/>
          </p:nvSpPr>
          <p:spPr bwMode="auto">
            <a:xfrm>
              <a:off x="35" y="3065"/>
              <a:ext cx="671" cy="192"/>
            </a:xfrm>
            <a:prstGeom prst="rect">
              <a:avLst/>
            </a:prstGeom>
            <a:noFill/>
            <a:ln w="9525">
              <a:noFill/>
              <a:miter lim="800000"/>
              <a:headEnd/>
              <a:tailEnd/>
            </a:ln>
          </p:spPr>
          <p:txBody>
            <a:bodyPr>
              <a:spAutoFit/>
            </a:bodyPr>
            <a:lstStyle/>
            <a:p>
              <a:r>
                <a:rPr lang="en-US" sz="1400" b="1" i="0"/>
                <a:t>Address:</a:t>
              </a:r>
            </a:p>
          </p:txBody>
        </p:sp>
        <p:sp>
          <p:nvSpPr>
            <p:cNvPr id="145546" name="Rectangle 14"/>
            <p:cNvSpPr>
              <a:spLocks noChangeArrowheads="1"/>
            </p:cNvSpPr>
            <p:nvPr/>
          </p:nvSpPr>
          <p:spPr bwMode="auto">
            <a:xfrm>
              <a:off x="678" y="3077"/>
              <a:ext cx="1217" cy="192"/>
            </a:xfrm>
            <a:prstGeom prst="rect">
              <a:avLst/>
            </a:prstGeom>
            <a:noFill/>
            <a:ln w="9525">
              <a:noFill/>
              <a:miter lim="800000"/>
              <a:headEnd/>
              <a:tailEnd/>
            </a:ln>
          </p:spPr>
          <p:txBody>
            <a:bodyPr>
              <a:spAutoFit/>
            </a:bodyPr>
            <a:lstStyle/>
            <a:p>
              <a:r>
                <a:rPr lang="en-US" sz="1400" b="1" i="0">
                  <a:solidFill>
                    <a:srgbClr val="141C2E"/>
                  </a:solidFill>
                </a:rPr>
                <a:t>1 Main St, …</a:t>
              </a:r>
            </a:p>
          </p:txBody>
        </p:sp>
        <p:pic>
          <p:nvPicPr>
            <p:cNvPr id="145547" name="Picture 22" descr="base3"/>
            <p:cNvPicPr>
              <a:picLocks noChangeAspect="1" noChangeArrowheads="1"/>
            </p:cNvPicPr>
            <p:nvPr/>
          </p:nvPicPr>
          <p:blipFill>
            <a:blip r:embed="rId5"/>
            <a:srcRect/>
            <a:stretch>
              <a:fillRect/>
            </a:stretch>
          </p:blipFill>
          <p:spPr bwMode="auto">
            <a:xfrm>
              <a:off x="700" y="2454"/>
              <a:ext cx="1194" cy="236"/>
            </a:xfrm>
            <a:prstGeom prst="rect">
              <a:avLst/>
            </a:prstGeom>
            <a:noFill/>
            <a:ln w="9525">
              <a:noFill/>
              <a:miter lim="800000"/>
              <a:headEnd/>
              <a:tailEnd/>
            </a:ln>
          </p:spPr>
        </p:pic>
        <p:sp>
          <p:nvSpPr>
            <p:cNvPr id="145548" name="Rectangle 14"/>
            <p:cNvSpPr>
              <a:spLocks noChangeArrowheads="1"/>
            </p:cNvSpPr>
            <p:nvPr/>
          </p:nvSpPr>
          <p:spPr bwMode="auto">
            <a:xfrm>
              <a:off x="35" y="2430"/>
              <a:ext cx="532" cy="326"/>
            </a:xfrm>
            <a:prstGeom prst="rect">
              <a:avLst/>
            </a:prstGeom>
            <a:noFill/>
            <a:ln w="9525">
              <a:noFill/>
              <a:miter lim="800000"/>
              <a:headEnd/>
              <a:tailEnd/>
            </a:ln>
          </p:spPr>
          <p:txBody>
            <a:bodyPr>
              <a:spAutoFit/>
            </a:bodyPr>
            <a:lstStyle/>
            <a:p>
              <a:r>
                <a:rPr lang="en-US" sz="1400" b="1" i="0"/>
                <a:t>Marital Status:</a:t>
              </a:r>
            </a:p>
          </p:txBody>
        </p:sp>
        <p:sp>
          <p:nvSpPr>
            <p:cNvPr id="145549" name="Rectangle 14"/>
            <p:cNvSpPr>
              <a:spLocks noChangeArrowheads="1"/>
            </p:cNvSpPr>
            <p:nvPr/>
          </p:nvSpPr>
          <p:spPr bwMode="auto">
            <a:xfrm>
              <a:off x="687" y="2491"/>
              <a:ext cx="1050" cy="192"/>
            </a:xfrm>
            <a:prstGeom prst="rect">
              <a:avLst/>
            </a:prstGeom>
            <a:noFill/>
            <a:ln w="9525">
              <a:noFill/>
              <a:miter lim="800000"/>
              <a:headEnd/>
              <a:tailEnd/>
            </a:ln>
          </p:spPr>
          <p:txBody>
            <a:bodyPr>
              <a:spAutoFit/>
            </a:bodyPr>
            <a:lstStyle/>
            <a:p>
              <a:r>
                <a:rPr lang="en-US" sz="1400" b="1" i="0">
                  <a:solidFill>
                    <a:srgbClr val="141C2E"/>
                  </a:solidFill>
                </a:rPr>
                <a:t>Single</a:t>
              </a:r>
            </a:p>
          </p:txBody>
        </p:sp>
      </p:grpSp>
      <p:grpSp>
        <p:nvGrpSpPr>
          <p:cNvPr id="568320" name="Group 25"/>
          <p:cNvGrpSpPr>
            <a:grpSpLocks/>
          </p:cNvGrpSpPr>
          <p:nvPr/>
        </p:nvGrpSpPr>
        <p:grpSpPr bwMode="auto">
          <a:xfrm>
            <a:off x="3095625" y="1630363"/>
            <a:ext cx="2051050" cy="3567112"/>
            <a:chOff x="1943" y="971"/>
            <a:chExt cx="1292" cy="2247"/>
          </a:xfrm>
        </p:grpSpPr>
        <p:graphicFrame>
          <p:nvGraphicFramePr>
            <p:cNvPr id="145435" name="Object 26"/>
            <p:cNvGraphicFramePr>
              <a:graphicFrameLocks noChangeAspect="1"/>
            </p:cNvGraphicFramePr>
            <p:nvPr/>
          </p:nvGraphicFramePr>
          <p:xfrm>
            <a:off x="2392" y="971"/>
            <a:ext cx="429" cy="432"/>
          </p:xfrm>
          <a:graphic>
            <a:graphicData uri="http://schemas.openxmlformats.org/presentationml/2006/ole">
              <p:oleObj spid="_x0000_s145435" name="Bitmap Image" r:id="rId7" imgW="581106" imgH="638264" progId="PBrush">
                <p:embed/>
              </p:oleObj>
            </a:graphicData>
          </a:graphic>
        </p:graphicFrame>
        <p:sp>
          <p:nvSpPr>
            <p:cNvPr id="145518" name="Rectangle 27"/>
            <p:cNvSpPr>
              <a:spLocks noChangeArrowheads="1"/>
            </p:cNvSpPr>
            <p:nvPr/>
          </p:nvSpPr>
          <p:spPr bwMode="auto">
            <a:xfrm>
              <a:off x="2315" y="1029"/>
              <a:ext cx="491" cy="135"/>
            </a:xfrm>
            <a:prstGeom prst="rect">
              <a:avLst/>
            </a:prstGeom>
            <a:noFill/>
            <a:ln w="9525">
              <a:noFill/>
              <a:miter lim="800000"/>
              <a:headEnd/>
              <a:tailEnd/>
            </a:ln>
          </p:spPr>
          <p:txBody>
            <a:bodyPr>
              <a:spAutoFit/>
            </a:bodyPr>
            <a:lstStyle/>
            <a:p>
              <a:pPr algn="ctr" eaLnBrk="0" hangingPunct="0"/>
              <a:r>
                <a:rPr lang="en-US" altLang="ja-JP" sz="800" b="1" i="0">
                  <a:solidFill>
                    <a:schemeClr val="bg1"/>
                  </a:solidFill>
                  <a:ea typeface="MS PGothic" pitchFamily="34" charset="-128"/>
                </a:rPr>
                <a:t>System B</a:t>
              </a:r>
            </a:p>
          </p:txBody>
        </p:sp>
        <p:pic>
          <p:nvPicPr>
            <p:cNvPr id="145519" name="Picture 28" descr="base3"/>
            <p:cNvPicPr>
              <a:picLocks noChangeAspect="1" noChangeArrowheads="1"/>
            </p:cNvPicPr>
            <p:nvPr/>
          </p:nvPicPr>
          <p:blipFill>
            <a:blip r:embed="rId5"/>
            <a:srcRect/>
            <a:stretch>
              <a:fillRect/>
            </a:stretch>
          </p:blipFill>
          <p:spPr bwMode="auto">
            <a:xfrm>
              <a:off x="1962" y="1546"/>
              <a:ext cx="1233" cy="236"/>
            </a:xfrm>
            <a:prstGeom prst="rect">
              <a:avLst/>
            </a:prstGeom>
            <a:noFill/>
            <a:ln w="9525">
              <a:noFill/>
              <a:miter lim="800000"/>
              <a:headEnd/>
              <a:tailEnd/>
            </a:ln>
          </p:spPr>
        </p:pic>
        <p:sp>
          <p:nvSpPr>
            <p:cNvPr id="145520" name="Rectangle 14"/>
            <p:cNvSpPr>
              <a:spLocks noChangeArrowheads="1"/>
            </p:cNvSpPr>
            <p:nvPr/>
          </p:nvSpPr>
          <p:spPr bwMode="auto">
            <a:xfrm>
              <a:off x="1949" y="1583"/>
              <a:ext cx="1286" cy="192"/>
            </a:xfrm>
            <a:prstGeom prst="rect">
              <a:avLst/>
            </a:prstGeom>
            <a:noFill/>
            <a:ln w="9525">
              <a:noFill/>
              <a:miter lim="800000"/>
              <a:headEnd/>
              <a:tailEnd/>
            </a:ln>
          </p:spPr>
          <p:txBody>
            <a:bodyPr>
              <a:spAutoFit/>
            </a:bodyPr>
            <a:lstStyle/>
            <a:p>
              <a:r>
                <a:rPr lang="en-US" sz="1400" b="1" i="0">
                  <a:solidFill>
                    <a:srgbClr val="141C2E"/>
                  </a:solidFill>
                </a:rPr>
                <a:t>Nancy Jones</a:t>
              </a:r>
            </a:p>
          </p:txBody>
        </p:sp>
        <p:pic>
          <p:nvPicPr>
            <p:cNvPr id="145521" name="Picture 30" descr="base3"/>
            <p:cNvPicPr>
              <a:picLocks noChangeAspect="1" noChangeArrowheads="1"/>
            </p:cNvPicPr>
            <p:nvPr/>
          </p:nvPicPr>
          <p:blipFill>
            <a:blip r:embed="rId5"/>
            <a:srcRect/>
            <a:stretch>
              <a:fillRect/>
            </a:stretch>
          </p:blipFill>
          <p:spPr bwMode="auto">
            <a:xfrm>
              <a:off x="1960" y="1824"/>
              <a:ext cx="1233" cy="236"/>
            </a:xfrm>
            <a:prstGeom prst="rect">
              <a:avLst/>
            </a:prstGeom>
            <a:noFill/>
            <a:ln w="9525">
              <a:noFill/>
              <a:miter lim="800000"/>
              <a:headEnd/>
              <a:tailEnd/>
            </a:ln>
          </p:spPr>
        </p:pic>
        <p:sp>
          <p:nvSpPr>
            <p:cNvPr id="145522" name="Rectangle 14"/>
            <p:cNvSpPr>
              <a:spLocks noChangeArrowheads="1"/>
            </p:cNvSpPr>
            <p:nvPr/>
          </p:nvSpPr>
          <p:spPr bwMode="auto">
            <a:xfrm>
              <a:off x="1947" y="1861"/>
              <a:ext cx="1084" cy="192"/>
            </a:xfrm>
            <a:prstGeom prst="rect">
              <a:avLst/>
            </a:prstGeom>
            <a:noFill/>
            <a:ln w="9525">
              <a:noFill/>
              <a:miter lim="800000"/>
              <a:headEnd/>
              <a:tailEnd/>
            </a:ln>
          </p:spPr>
          <p:txBody>
            <a:bodyPr>
              <a:spAutoFit/>
            </a:bodyPr>
            <a:lstStyle/>
            <a:p>
              <a:r>
                <a:rPr lang="en-US" sz="1400" b="1" i="0">
                  <a:solidFill>
                    <a:srgbClr val="141C2E"/>
                  </a:solidFill>
                </a:rPr>
                <a:t>F</a:t>
              </a:r>
            </a:p>
          </p:txBody>
        </p:sp>
        <p:pic>
          <p:nvPicPr>
            <p:cNvPr id="145523" name="Picture 32" descr="base3"/>
            <p:cNvPicPr>
              <a:picLocks noChangeAspect="1" noChangeArrowheads="1"/>
            </p:cNvPicPr>
            <p:nvPr/>
          </p:nvPicPr>
          <p:blipFill>
            <a:blip r:embed="rId5"/>
            <a:srcRect/>
            <a:stretch>
              <a:fillRect/>
            </a:stretch>
          </p:blipFill>
          <p:spPr bwMode="auto">
            <a:xfrm>
              <a:off x="1960" y="2111"/>
              <a:ext cx="1233" cy="236"/>
            </a:xfrm>
            <a:prstGeom prst="rect">
              <a:avLst/>
            </a:prstGeom>
            <a:noFill/>
            <a:ln w="9525">
              <a:noFill/>
              <a:miter lim="800000"/>
              <a:headEnd/>
              <a:tailEnd/>
            </a:ln>
          </p:spPr>
        </p:pic>
        <p:sp>
          <p:nvSpPr>
            <p:cNvPr id="145524" name="Rectangle 14"/>
            <p:cNvSpPr>
              <a:spLocks noChangeArrowheads="1"/>
            </p:cNvSpPr>
            <p:nvPr/>
          </p:nvSpPr>
          <p:spPr bwMode="auto">
            <a:xfrm>
              <a:off x="1947" y="2148"/>
              <a:ext cx="1084" cy="192"/>
            </a:xfrm>
            <a:prstGeom prst="rect">
              <a:avLst/>
            </a:prstGeom>
            <a:noFill/>
            <a:ln w="9525">
              <a:noFill/>
              <a:miter lim="800000"/>
              <a:headEnd/>
              <a:tailEnd/>
            </a:ln>
          </p:spPr>
          <p:txBody>
            <a:bodyPr>
              <a:spAutoFit/>
            </a:bodyPr>
            <a:lstStyle/>
            <a:p>
              <a:r>
                <a:rPr lang="en-US" sz="1400" b="1" i="0">
                  <a:solidFill>
                    <a:srgbClr val="141C2E"/>
                  </a:solidFill>
                </a:rPr>
                <a:t>1/8/1980</a:t>
              </a:r>
            </a:p>
          </p:txBody>
        </p:sp>
        <p:pic>
          <p:nvPicPr>
            <p:cNvPr id="145525" name="Picture 34" descr="base3"/>
            <p:cNvPicPr>
              <a:picLocks noChangeAspect="1" noChangeArrowheads="1"/>
            </p:cNvPicPr>
            <p:nvPr/>
          </p:nvPicPr>
          <p:blipFill>
            <a:blip r:embed="rId5"/>
            <a:srcRect/>
            <a:stretch>
              <a:fillRect/>
            </a:stretch>
          </p:blipFill>
          <p:spPr bwMode="auto">
            <a:xfrm>
              <a:off x="1958" y="2697"/>
              <a:ext cx="1233" cy="236"/>
            </a:xfrm>
            <a:prstGeom prst="rect">
              <a:avLst/>
            </a:prstGeom>
            <a:noFill/>
            <a:ln w="9525">
              <a:noFill/>
              <a:miter lim="800000"/>
              <a:headEnd/>
              <a:tailEnd/>
            </a:ln>
          </p:spPr>
        </p:pic>
        <p:sp>
          <p:nvSpPr>
            <p:cNvPr id="145526" name="Rectangle 14"/>
            <p:cNvSpPr>
              <a:spLocks noChangeArrowheads="1"/>
            </p:cNvSpPr>
            <p:nvPr/>
          </p:nvSpPr>
          <p:spPr bwMode="auto">
            <a:xfrm>
              <a:off x="1945" y="2734"/>
              <a:ext cx="1257" cy="192"/>
            </a:xfrm>
            <a:prstGeom prst="rect">
              <a:avLst/>
            </a:prstGeom>
            <a:noFill/>
            <a:ln w="9525">
              <a:noFill/>
              <a:miter lim="800000"/>
              <a:headEnd/>
              <a:tailEnd/>
            </a:ln>
          </p:spPr>
          <p:txBody>
            <a:bodyPr>
              <a:spAutoFit/>
            </a:bodyPr>
            <a:lstStyle/>
            <a:p>
              <a:r>
                <a:rPr lang="en-US" sz="1400" b="1" i="0">
                  <a:solidFill>
                    <a:srgbClr val="141C2E"/>
                  </a:solidFill>
                </a:rPr>
                <a:t>DLN:800801-2311711</a:t>
              </a:r>
            </a:p>
          </p:txBody>
        </p:sp>
        <p:pic>
          <p:nvPicPr>
            <p:cNvPr id="145527" name="Picture 36" descr="base3"/>
            <p:cNvPicPr>
              <a:picLocks noChangeAspect="1" noChangeArrowheads="1"/>
            </p:cNvPicPr>
            <p:nvPr/>
          </p:nvPicPr>
          <p:blipFill>
            <a:blip r:embed="rId5"/>
            <a:srcRect/>
            <a:stretch>
              <a:fillRect/>
            </a:stretch>
          </p:blipFill>
          <p:spPr bwMode="auto">
            <a:xfrm>
              <a:off x="1956" y="2982"/>
              <a:ext cx="1233" cy="236"/>
            </a:xfrm>
            <a:prstGeom prst="rect">
              <a:avLst/>
            </a:prstGeom>
            <a:noFill/>
            <a:ln w="9525">
              <a:noFill/>
              <a:miter lim="800000"/>
              <a:headEnd/>
              <a:tailEnd/>
            </a:ln>
          </p:spPr>
        </p:pic>
        <p:sp>
          <p:nvSpPr>
            <p:cNvPr id="145528" name="Rectangle 14"/>
            <p:cNvSpPr>
              <a:spLocks noChangeArrowheads="1"/>
            </p:cNvSpPr>
            <p:nvPr/>
          </p:nvSpPr>
          <p:spPr bwMode="auto">
            <a:xfrm>
              <a:off x="1943" y="3026"/>
              <a:ext cx="1257" cy="192"/>
            </a:xfrm>
            <a:prstGeom prst="rect">
              <a:avLst/>
            </a:prstGeom>
            <a:noFill/>
            <a:ln w="9525">
              <a:noFill/>
              <a:miter lim="800000"/>
              <a:headEnd/>
              <a:tailEnd/>
            </a:ln>
          </p:spPr>
          <p:txBody>
            <a:bodyPr>
              <a:spAutoFit/>
            </a:bodyPr>
            <a:lstStyle/>
            <a:p>
              <a:r>
                <a:rPr lang="en-US" sz="1400" b="1" i="0">
                  <a:solidFill>
                    <a:srgbClr val="141C2E"/>
                  </a:solidFill>
                </a:rPr>
                <a:t>1 Main Street, …</a:t>
              </a:r>
            </a:p>
          </p:txBody>
        </p:sp>
        <p:pic>
          <p:nvPicPr>
            <p:cNvPr id="145529" name="Picture 38" descr="base3"/>
            <p:cNvPicPr>
              <a:picLocks noChangeAspect="1" noChangeArrowheads="1"/>
            </p:cNvPicPr>
            <p:nvPr/>
          </p:nvPicPr>
          <p:blipFill>
            <a:blip r:embed="rId5"/>
            <a:srcRect/>
            <a:stretch>
              <a:fillRect/>
            </a:stretch>
          </p:blipFill>
          <p:spPr bwMode="auto">
            <a:xfrm>
              <a:off x="1965" y="2403"/>
              <a:ext cx="1233" cy="236"/>
            </a:xfrm>
            <a:prstGeom prst="rect">
              <a:avLst/>
            </a:prstGeom>
            <a:noFill/>
            <a:ln w="9525">
              <a:noFill/>
              <a:miter lim="800000"/>
              <a:headEnd/>
              <a:tailEnd/>
            </a:ln>
          </p:spPr>
        </p:pic>
        <p:sp>
          <p:nvSpPr>
            <p:cNvPr id="145530" name="Rectangle 14"/>
            <p:cNvSpPr>
              <a:spLocks noChangeArrowheads="1"/>
            </p:cNvSpPr>
            <p:nvPr/>
          </p:nvSpPr>
          <p:spPr bwMode="auto">
            <a:xfrm>
              <a:off x="1952" y="2440"/>
              <a:ext cx="1084" cy="192"/>
            </a:xfrm>
            <a:prstGeom prst="rect">
              <a:avLst/>
            </a:prstGeom>
            <a:noFill/>
            <a:ln w="9525">
              <a:noFill/>
              <a:miter lim="800000"/>
              <a:headEnd/>
              <a:tailEnd/>
            </a:ln>
          </p:spPr>
          <p:txBody>
            <a:bodyPr>
              <a:spAutoFit/>
            </a:bodyPr>
            <a:lstStyle/>
            <a:p>
              <a:r>
                <a:rPr lang="en-US" sz="1400" b="1" i="0">
                  <a:solidFill>
                    <a:srgbClr val="141C2E"/>
                  </a:solidFill>
                </a:rPr>
                <a:t>Married</a:t>
              </a:r>
            </a:p>
          </p:txBody>
        </p:sp>
      </p:grpSp>
      <p:grpSp>
        <p:nvGrpSpPr>
          <p:cNvPr id="568321" name="Group 40"/>
          <p:cNvGrpSpPr>
            <a:grpSpLocks/>
          </p:cNvGrpSpPr>
          <p:nvPr/>
        </p:nvGrpSpPr>
        <p:grpSpPr bwMode="auto">
          <a:xfrm>
            <a:off x="5148263" y="1639888"/>
            <a:ext cx="2051050" cy="3565525"/>
            <a:chOff x="3243" y="977"/>
            <a:chExt cx="1292" cy="2246"/>
          </a:xfrm>
        </p:grpSpPr>
        <p:graphicFrame>
          <p:nvGraphicFramePr>
            <p:cNvPr id="145450" name="Object 41"/>
            <p:cNvGraphicFramePr>
              <a:graphicFrameLocks noChangeAspect="1"/>
            </p:cNvGraphicFramePr>
            <p:nvPr/>
          </p:nvGraphicFramePr>
          <p:xfrm>
            <a:off x="3669" y="977"/>
            <a:ext cx="429" cy="432"/>
          </p:xfrm>
          <a:graphic>
            <a:graphicData uri="http://schemas.openxmlformats.org/presentationml/2006/ole">
              <p:oleObj spid="_x0000_s145450" name="Bitmap Image" r:id="rId8" imgW="581106" imgH="638264" progId="PBrush">
                <p:embed/>
              </p:oleObj>
            </a:graphicData>
          </a:graphic>
        </p:graphicFrame>
        <p:sp>
          <p:nvSpPr>
            <p:cNvPr id="145505" name="Rectangle 42"/>
            <p:cNvSpPr>
              <a:spLocks noChangeArrowheads="1"/>
            </p:cNvSpPr>
            <p:nvPr/>
          </p:nvSpPr>
          <p:spPr bwMode="auto">
            <a:xfrm>
              <a:off x="3660" y="1035"/>
              <a:ext cx="409" cy="135"/>
            </a:xfrm>
            <a:prstGeom prst="rect">
              <a:avLst/>
            </a:prstGeom>
            <a:noFill/>
            <a:ln w="9525">
              <a:noFill/>
              <a:miter lim="800000"/>
              <a:headEnd/>
              <a:tailEnd/>
            </a:ln>
          </p:spPr>
          <p:txBody>
            <a:bodyPr wrap="none">
              <a:spAutoFit/>
            </a:bodyPr>
            <a:lstStyle/>
            <a:p>
              <a:pPr algn="ctr" eaLnBrk="0" hangingPunct="0"/>
              <a:r>
                <a:rPr lang="en-US" altLang="ja-JP" sz="800" b="1" i="0">
                  <a:solidFill>
                    <a:schemeClr val="bg1"/>
                  </a:solidFill>
                  <a:ea typeface="MS PGothic" pitchFamily="34" charset="-128"/>
                </a:rPr>
                <a:t>System C</a:t>
              </a:r>
            </a:p>
          </p:txBody>
        </p:sp>
        <p:pic>
          <p:nvPicPr>
            <p:cNvPr id="145506" name="Picture 43" descr="base3"/>
            <p:cNvPicPr>
              <a:picLocks noChangeAspect="1" noChangeArrowheads="1"/>
            </p:cNvPicPr>
            <p:nvPr/>
          </p:nvPicPr>
          <p:blipFill>
            <a:blip r:embed="rId5"/>
            <a:srcRect/>
            <a:stretch>
              <a:fillRect/>
            </a:stretch>
          </p:blipFill>
          <p:spPr bwMode="auto">
            <a:xfrm>
              <a:off x="3262" y="1551"/>
              <a:ext cx="1195" cy="236"/>
            </a:xfrm>
            <a:prstGeom prst="rect">
              <a:avLst/>
            </a:prstGeom>
            <a:noFill/>
            <a:ln w="9525">
              <a:noFill/>
              <a:miter lim="800000"/>
              <a:headEnd/>
              <a:tailEnd/>
            </a:ln>
          </p:spPr>
        </p:pic>
        <p:sp>
          <p:nvSpPr>
            <p:cNvPr id="145507" name="Rectangle 14"/>
            <p:cNvSpPr>
              <a:spLocks noChangeArrowheads="1"/>
            </p:cNvSpPr>
            <p:nvPr/>
          </p:nvSpPr>
          <p:spPr bwMode="auto">
            <a:xfrm>
              <a:off x="3249" y="1588"/>
              <a:ext cx="1246" cy="192"/>
            </a:xfrm>
            <a:prstGeom prst="rect">
              <a:avLst/>
            </a:prstGeom>
            <a:noFill/>
            <a:ln w="9525">
              <a:noFill/>
              <a:miter lim="800000"/>
              <a:headEnd/>
              <a:tailEnd/>
            </a:ln>
          </p:spPr>
          <p:txBody>
            <a:bodyPr>
              <a:spAutoFit/>
            </a:bodyPr>
            <a:lstStyle/>
            <a:p>
              <a:r>
                <a:rPr lang="en-US" sz="1400" b="1" i="0">
                  <a:solidFill>
                    <a:srgbClr val="141C2E"/>
                  </a:solidFill>
                </a:rPr>
                <a:t>Mark Jones</a:t>
              </a:r>
            </a:p>
          </p:txBody>
        </p:sp>
        <p:pic>
          <p:nvPicPr>
            <p:cNvPr id="145508" name="Picture 45" descr="base3"/>
            <p:cNvPicPr>
              <a:picLocks noChangeAspect="1" noChangeArrowheads="1"/>
            </p:cNvPicPr>
            <p:nvPr/>
          </p:nvPicPr>
          <p:blipFill>
            <a:blip r:embed="rId5"/>
            <a:srcRect/>
            <a:stretch>
              <a:fillRect/>
            </a:stretch>
          </p:blipFill>
          <p:spPr bwMode="auto">
            <a:xfrm>
              <a:off x="3260" y="1829"/>
              <a:ext cx="1195" cy="236"/>
            </a:xfrm>
            <a:prstGeom prst="rect">
              <a:avLst/>
            </a:prstGeom>
            <a:noFill/>
            <a:ln w="9525">
              <a:noFill/>
              <a:miter lim="800000"/>
              <a:headEnd/>
              <a:tailEnd/>
            </a:ln>
          </p:spPr>
        </p:pic>
        <p:sp>
          <p:nvSpPr>
            <p:cNvPr id="145509" name="Rectangle 14"/>
            <p:cNvSpPr>
              <a:spLocks noChangeArrowheads="1"/>
            </p:cNvSpPr>
            <p:nvPr/>
          </p:nvSpPr>
          <p:spPr bwMode="auto">
            <a:xfrm>
              <a:off x="3247" y="1866"/>
              <a:ext cx="1051" cy="192"/>
            </a:xfrm>
            <a:prstGeom prst="rect">
              <a:avLst/>
            </a:prstGeom>
            <a:noFill/>
            <a:ln w="9525">
              <a:noFill/>
              <a:miter lim="800000"/>
              <a:headEnd/>
              <a:tailEnd/>
            </a:ln>
          </p:spPr>
          <p:txBody>
            <a:bodyPr>
              <a:spAutoFit/>
            </a:bodyPr>
            <a:lstStyle/>
            <a:p>
              <a:r>
                <a:rPr lang="en-US" sz="1400" b="1" i="0">
                  <a:solidFill>
                    <a:srgbClr val="141C2E"/>
                  </a:solidFill>
                </a:rPr>
                <a:t>Male</a:t>
              </a:r>
            </a:p>
          </p:txBody>
        </p:sp>
        <p:pic>
          <p:nvPicPr>
            <p:cNvPr id="145510" name="Picture 47" descr="base3"/>
            <p:cNvPicPr>
              <a:picLocks noChangeAspect="1" noChangeArrowheads="1"/>
            </p:cNvPicPr>
            <p:nvPr/>
          </p:nvPicPr>
          <p:blipFill>
            <a:blip r:embed="rId5"/>
            <a:srcRect/>
            <a:stretch>
              <a:fillRect/>
            </a:stretch>
          </p:blipFill>
          <p:spPr bwMode="auto">
            <a:xfrm>
              <a:off x="3260" y="2116"/>
              <a:ext cx="1195" cy="236"/>
            </a:xfrm>
            <a:prstGeom prst="rect">
              <a:avLst/>
            </a:prstGeom>
            <a:noFill/>
            <a:ln w="9525">
              <a:noFill/>
              <a:miter lim="800000"/>
              <a:headEnd/>
              <a:tailEnd/>
            </a:ln>
          </p:spPr>
        </p:pic>
        <p:sp>
          <p:nvSpPr>
            <p:cNvPr id="145511" name="Rectangle 14"/>
            <p:cNvSpPr>
              <a:spLocks noChangeArrowheads="1"/>
            </p:cNvSpPr>
            <p:nvPr/>
          </p:nvSpPr>
          <p:spPr bwMode="auto">
            <a:xfrm>
              <a:off x="3247" y="2153"/>
              <a:ext cx="1051" cy="192"/>
            </a:xfrm>
            <a:prstGeom prst="rect">
              <a:avLst/>
            </a:prstGeom>
            <a:noFill/>
            <a:ln w="9525">
              <a:noFill/>
              <a:miter lim="800000"/>
              <a:headEnd/>
              <a:tailEnd/>
            </a:ln>
          </p:spPr>
          <p:txBody>
            <a:bodyPr>
              <a:spAutoFit/>
            </a:bodyPr>
            <a:lstStyle/>
            <a:p>
              <a:r>
                <a:rPr lang="en-US" sz="1400" b="1" i="0">
                  <a:solidFill>
                    <a:srgbClr val="141C2E"/>
                  </a:solidFill>
                </a:rPr>
                <a:t>9/2/1963</a:t>
              </a:r>
            </a:p>
          </p:txBody>
        </p:sp>
        <p:pic>
          <p:nvPicPr>
            <p:cNvPr id="145512" name="Picture 49" descr="base3"/>
            <p:cNvPicPr>
              <a:picLocks noChangeAspect="1" noChangeArrowheads="1"/>
            </p:cNvPicPr>
            <p:nvPr/>
          </p:nvPicPr>
          <p:blipFill>
            <a:blip r:embed="rId5"/>
            <a:srcRect/>
            <a:stretch>
              <a:fillRect/>
            </a:stretch>
          </p:blipFill>
          <p:spPr bwMode="auto">
            <a:xfrm>
              <a:off x="3258" y="2702"/>
              <a:ext cx="1195" cy="236"/>
            </a:xfrm>
            <a:prstGeom prst="rect">
              <a:avLst/>
            </a:prstGeom>
            <a:noFill/>
            <a:ln w="9525">
              <a:noFill/>
              <a:miter lim="800000"/>
              <a:headEnd/>
              <a:tailEnd/>
            </a:ln>
          </p:spPr>
        </p:pic>
        <p:sp>
          <p:nvSpPr>
            <p:cNvPr id="145513" name="Rectangle 14"/>
            <p:cNvSpPr>
              <a:spLocks noChangeArrowheads="1"/>
            </p:cNvSpPr>
            <p:nvPr/>
          </p:nvSpPr>
          <p:spPr bwMode="auto">
            <a:xfrm>
              <a:off x="3245" y="2739"/>
              <a:ext cx="1290" cy="192"/>
            </a:xfrm>
            <a:prstGeom prst="rect">
              <a:avLst/>
            </a:prstGeom>
            <a:noFill/>
            <a:ln w="9525">
              <a:noFill/>
              <a:miter lim="800000"/>
              <a:headEnd/>
              <a:tailEnd/>
            </a:ln>
          </p:spPr>
          <p:txBody>
            <a:bodyPr>
              <a:spAutoFit/>
            </a:bodyPr>
            <a:lstStyle/>
            <a:p>
              <a:r>
                <a:rPr lang="en-US" sz="1400" b="1" i="0">
                  <a:solidFill>
                    <a:srgbClr val="141C2E"/>
                  </a:solidFill>
                </a:rPr>
                <a:t>DLN:630902-1212212</a:t>
              </a:r>
            </a:p>
          </p:txBody>
        </p:sp>
        <p:pic>
          <p:nvPicPr>
            <p:cNvPr id="145514" name="Picture 51" descr="base3"/>
            <p:cNvPicPr>
              <a:picLocks noChangeAspect="1" noChangeArrowheads="1"/>
            </p:cNvPicPr>
            <p:nvPr/>
          </p:nvPicPr>
          <p:blipFill>
            <a:blip r:embed="rId5"/>
            <a:srcRect/>
            <a:stretch>
              <a:fillRect/>
            </a:stretch>
          </p:blipFill>
          <p:spPr bwMode="auto">
            <a:xfrm>
              <a:off x="3256" y="2987"/>
              <a:ext cx="1195" cy="236"/>
            </a:xfrm>
            <a:prstGeom prst="rect">
              <a:avLst/>
            </a:prstGeom>
            <a:noFill/>
            <a:ln w="9525">
              <a:noFill/>
              <a:miter lim="800000"/>
              <a:headEnd/>
              <a:tailEnd/>
            </a:ln>
          </p:spPr>
        </p:pic>
        <p:sp>
          <p:nvSpPr>
            <p:cNvPr id="145515" name="Rectangle 14"/>
            <p:cNvSpPr>
              <a:spLocks noChangeArrowheads="1"/>
            </p:cNvSpPr>
            <p:nvPr/>
          </p:nvSpPr>
          <p:spPr bwMode="auto">
            <a:xfrm>
              <a:off x="3243" y="3031"/>
              <a:ext cx="1218" cy="192"/>
            </a:xfrm>
            <a:prstGeom prst="rect">
              <a:avLst/>
            </a:prstGeom>
            <a:noFill/>
            <a:ln w="9525">
              <a:noFill/>
              <a:miter lim="800000"/>
              <a:headEnd/>
              <a:tailEnd/>
            </a:ln>
          </p:spPr>
          <p:txBody>
            <a:bodyPr>
              <a:spAutoFit/>
            </a:bodyPr>
            <a:lstStyle/>
            <a:p>
              <a:r>
                <a:rPr lang="en-US" sz="1400" b="1" i="0">
                  <a:solidFill>
                    <a:srgbClr val="141C2E"/>
                  </a:solidFill>
                </a:rPr>
                <a:t>No 1 Main St, …</a:t>
              </a:r>
            </a:p>
          </p:txBody>
        </p:sp>
        <p:pic>
          <p:nvPicPr>
            <p:cNvPr id="145516" name="Picture 53" descr="base3"/>
            <p:cNvPicPr>
              <a:picLocks noChangeAspect="1" noChangeArrowheads="1"/>
            </p:cNvPicPr>
            <p:nvPr/>
          </p:nvPicPr>
          <p:blipFill>
            <a:blip r:embed="rId5"/>
            <a:srcRect/>
            <a:stretch>
              <a:fillRect/>
            </a:stretch>
          </p:blipFill>
          <p:spPr bwMode="auto">
            <a:xfrm>
              <a:off x="3265" y="2408"/>
              <a:ext cx="1195" cy="236"/>
            </a:xfrm>
            <a:prstGeom prst="rect">
              <a:avLst/>
            </a:prstGeom>
            <a:noFill/>
            <a:ln w="9525">
              <a:noFill/>
              <a:miter lim="800000"/>
              <a:headEnd/>
              <a:tailEnd/>
            </a:ln>
          </p:spPr>
        </p:pic>
        <p:sp>
          <p:nvSpPr>
            <p:cNvPr id="145517" name="Rectangle 14"/>
            <p:cNvSpPr>
              <a:spLocks noChangeArrowheads="1"/>
            </p:cNvSpPr>
            <p:nvPr/>
          </p:nvSpPr>
          <p:spPr bwMode="auto">
            <a:xfrm>
              <a:off x="3252" y="2445"/>
              <a:ext cx="1051" cy="192"/>
            </a:xfrm>
            <a:prstGeom prst="rect">
              <a:avLst/>
            </a:prstGeom>
            <a:noFill/>
            <a:ln w="9525">
              <a:noFill/>
              <a:miter lim="800000"/>
              <a:headEnd/>
              <a:tailEnd/>
            </a:ln>
          </p:spPr>
          <p:txBody>
            <a:bodyPr>
              <a:spAutoFit/>
            </a:bodyPr>
            <a:lstStyle/>
            <a:p>
              <a:r>
                <a:rPr lang="en-US" sz="1400" b="1" i="0">
                  <a:solidFill>
                    <a:srgbClr val="141C2E"/>
                  </a:solidFill>
                </a:rPr>
                <a:t>Married</a:t>
              </a:r>
            </a:p>
          </p:txBody>
        </p:sp>
      </p:grpSp>
      <p:grpSp>
        <p:nvGrpSpPr>
          <p:cNvPr id="568324" name="Group 55"/>
          <p:cNvGrpSpPr>
            <a:grpSpLocks/>
          </p:cNvGrpSpPr>
          <p:nvPr/>
        </p:nvGrpSpPr>
        <p:grpSpPr bwMode="auto">
          <a:xfrm>
            <a:off x="7156450" y="1638300"/>
            <a:ext cx="2139950" cy="3541713"/>
            <a:chOff x="4508" y="976"/>
            <a:chExt cx="1348" cy="2231"/>
          </a:xfrm>
        </p:grpSpPr>
        <p:graphicFrame>
          <p:nvGraphicFramePr>
            <p:cNvPr id="145465" name="Object 56"/>
            <p:cNvGraphicFramePr>
              <a:graphicFrameLocks noChangeAspect="1"/>
            </p:cNvGraphicFramePr>
            <p:nvPr/>
          </p:nvGraphicFramePr>
          <p:xfrm>
            <a:off x="4942" y="976"/>
            <a:ext cx="429" cy="432"/>
          </p:xfrm>
          <a:graphic>
            <a:graphicData uri="http://schemas.openxmlformats.org/presentationml/2006/ole">
              <p:oleObj spid="_x0000_s145465" name="Bitmap Image" r:id="rId9" imgW="581106" imgH="638264" progId="PBrush">
                <p:embed/>
              </p:oleObj>
            </a:graphicData>
          </a:graphic>
        </p:graphicFrame>
        <p:sp>
          <p:nvSpPr>
            <p:cNvPr id="145492" name="Rectangle 57"/>
            <p:cNvSpPr>
              <a:spLocks noChangeArrowheads="1"/>
            </p:cNvSpPr>
            <p:nvPr/>
          </p:nvSpPr>
          <p:spPr bwMode="auto">
            <a:xfrm>
              <a:off x="4935" y="1034"/>
              <a:ext cx="398" cy="366"/>
            </a:xfrm>
            <a:prstGeom prst="rect">
              <a:avLst/>
            </a:prstGeom>
            <a:noFill/>
            <a:ln w="9525">
              <a:noFill/>
              <a:miter lim="800000"/>
              <a:headEnd/>
              <a:tailEnd/>
            </a:ln>
          </p:spPr>
          <p:txBody>
            <a:bodyPr wrap="none">
              <a:spAutoFit/>
            </a:bodyPr>
            <a:lstStyle/>
            <a:p>
              <a:pPr algn="ctr" eaLnBrk="0" hangingPunct="0"/>
              <a:r>
                <a:rPr lang="en-US" altLang="ja-JP" sz="800" b="1" i="0">
                  <a:solidFill>
                    <a:schemeClr val="bg1"/>
                  </a:solidFill>
                  <a:ea typeface="MS PGothic" pitchFamily="34" charset="-128"/>
                </a:rPr>
                <a:t>Sales</a:t>
              </a:r>
            </a:p>
            <a:p>
              <a:pPr algn="ctr" eaLnBrk="0" hangingPunct="0"/>
              <a:r>
                <a:rPr lang="en-US" altLang="ja-JP" sz="800" b="1" i="0">
                  <a:solidFill>
                    <a:schemeClr val="bg1"/>
                  </a:solidFill>
                  <a:ea typeface="MS PGothic" pitchFamily="34" charset="-128"/>
                </a:rPr>
                <a:t>Comp-</a:t>
              </a:r>
            </a:p>
            <a:p>
              <a:pPr algn="ctr" eaLnBrk="0" hangingPunct="0"/>
              <a:r>
                <a:rPr lang="en-US" altLang="ja-JP" sz="800" b="1" i="0">
                  <a:solidFill>
                    <a:schemeClr val="bg1"/>
                  </a:solidFill>
                  <a:ea typeface="MS PGothic" pitchFamily="34" charset="-128"/>
                </a:rPr>
                <a:t>ensation </a:t>
              </a:r>
            </a:p>
            <a:p>
              <a:pPr algn="ctr" eaLnBrk="0" hangingPunct="0"/>
              <a:endParaRPr lang="en-US" altLang="ja-JP" sz="800" b="1" i="0">
                <a:solidFill>
                  <a:schemeClr val="bg1"/>
                </a:solidFill>
                <a:ea typeface="MS PGothic" pitchFamily="34" charset="-128"/>
              </a:endParaRPr>
            </a:p>
          </p:txBody>
        </p:sp>
        <p:pic>
          <p:nvPicPr>
            <p:cNvPr id="145493" name="Picture 58" descr="base3"/>
            <p:cNvPicPr>
              <a:picLocks noChangeAspect="1" noChangeArrowheads="1"/>
            </p:cNvPicPr>
            <p:nvPr/>
          </p:nvPicPr>
          <p:blipFill>
            <a:blip r:embed="rId5"/>
            <a:srcRect/>
            <a:stretch>
              <a:fillRect/>
            </a:stretch>
          </p:blipFill>
          <p:spPr bwMode="auto">
            <a:xfrm>
              <a:off x="4527" y="1535"/>
              <a:ext cx="1195" cy="236"/>
            </a:xfrm>
            <a:prstGeom prst="rect">
              <a:avLst/>
            </a:prstGeom>
            <a:noFill/>
            <a:ln w="9525">
              <a:noFill/>
              <a:miter lim="800000"/>
              <a:headEnd/>
              <a:tailEnd/>
            </a:ln>
          </p:spPr>
        </p:pic>
        <p:sp>
          <p:nvSpPr>
            <p:cNvPr id="145494" name="Rectangle 14"/>
            <p:cNvSpPr>
              <a:spLocks noChangeArrowheads="1"/>
            </p:cNvSpPr>
            <p:nvPr/>
          </p:nvSpPr>
          <p:spPr bwMode="auto">
            <a:xfrm>
              <a:off x="4514" y="1572"/>
              <a:ext cx="1246" cy="192"/>
            </a:xfrm>
            <a:prstGeom prst="rect">
              <a:avLst/>
            </a:prstGeom>
            <a:noFill/>
            <a:ln w="9525">
              <a:noFill/>
              <a:miter lim="800000"/>
              <a:headEnd/>
              <a:tailEnd/>
            </a:ln>
          </p:spPr>
          <p:txBody>
            <a:bodyPr>
              <a:spAutoFit/>
            </a:bodyPr>
            <a:lstStyle/>
            <a:p>
              <a:r>
                <a:rPr lang="en-US" sz="1400" b="1" i="0">
                  <a:solidFill>
                    <a:srgbClr val="141C2E"/>
                  </a:solidFill>
                </a:rPr>
                <a:t>Nancy Jones</a:t>
              </a:r>
            </a:p>
          </p:txBody>
        </p:sp>
        <p:pic>
          <p:nvPicPr>
            <p:cNvPr id="145495" name="Picture 60" descr="base3"/>
            <p:cNvPicPr>
              <a:picLocks noChangeAspect="1" noChangeArrowheads="1"/>
            </p:cNvPicPr>
            <p:nvPr/>
          </p:nvPicPr>
          <p:blipFill>
            <a:blip r:embed="rId5"/>
            <a:srcRect/>
            <a:stretch>
              <a:fillRect/>
            </a:stretch>
          </p:blipFill>
          <p:spPr bwMode="auto">
            <a:xfrm>
              <a:off x="4525" y="1813"/>
              <a:ext cx="1195" cy="236"/>
            </a:xfrm>
            <a:prstGeom prst="rect">
              <a:avLst/>
            </a:prstGeom>
            <a:noFill/>
            <a:ln w="9525">
              <a:noFill/>
              <a:miter lim="800000"/>
              <a:headEnd/>
              <a:tailEnd/>
            </a:ln>
          </p:spPr>
        </p:pic>
        <p:sp>
          <p:nvSpPr>
            <p:cNvPr id="145496" name="Rectangle 14"/>
            <p:cNvSpPr>
              <a:spLocks noChangeArrowheads="1"/>
            </p:cNvSpPr>
            <p:nvPr/>
          </p:nvSpPr>
          <p:spPr bwMode="auto">
            <a:xfrm>
              <a:off x="4512" y="1850"/>
              <a:ext cx="1051" cy="192"/>
            </a:xfrm>
            <a:prstGeom prst="rect">
              <a:avLst/>
            </a:prstGeom>
            <a:noFill/>
            <a:ln w="9525">
              <a:noFill/>
              <a:miter lim="800000"/>
              <a:headEnd/>
              <a:tailEnd/>
            </a:ln>
          </p:spPr>
          <p:txBody>
            <a:bodyPr>
              <a:spAutoFit/>
            </a:bodyPr>
            <a:lstStyle/>
            <a:p>
              <a:r>
                <a:rPr lang="en-US" sz="1400" b="1" i="0">
                  <a:solidFill>
                    <a:srgbClr val="141C2E"/>
                  </a:solidFill>
                </a:rPr>
                <a:t>Female</a:t>
              </a:r>
            </a:p>
          </p:txBody>
        </p:sp>
        <p:pic>
          <p:nvPicPr>
            <p:cNvPr id="145497" name="Picture 62" descr="base3"/>
            <p:cNvPicPr>
              <a:picLocks noChangeAspect="1" noChangeArrowheads="1"/>
            </p:cNvPicPr>
            <p:nvPr/>
          </p:nvPicPr>
          <p:blipFill>
            <a:blip r:embed="rId5"/>
            <a:srcRect/>
            <a:stretch>
              <a:fillRect/>
            </a:stretch>
          </p:blipFill>
          <p:spPr bwMode="auto">
            <a:xfrm>
              <a:off x="4525" y="2100"/>
              <a:ext cx="1195" cy="236"/>
            </a:xfrm>
            <a:prstGeom prst="rect">
              <a:avLst/>
            </a:prstGeom>
            <a:noFill/>
            <a:ln w="9525">
              <a:noFill/>
              <a:miter lim="800000"/>
              <a:headEnd/>
              <a:tailEnd/>
            </a:ln>
          </p:spPr>
        </p:pic>
        <p:sp>
          <p:nvSpPr>
            <p:cNvPr id="145498" name="Rectangle 14"/>
            <p:cNvSpPr>
              <a:spLocks noChangeArrowheads="1"/>
            </p:cNvSpPr>
            <p:nvPr/>
          </p:nvSpPr>
          <p:spPr bwMode="auto">
            <a:xfrm>
              <a:off x="4512" y="2137"/>
              <a:ext cx="1051" cy="192"/>
            </a:xfrm>
            <a:prstGeom prst="rect">
              <a:avLst/>
            </a:prstGeom>
            <a:noFill/>
            <a:ln w="9525">
              <a:noFill/>
              <a:miter lim="800000"/>
              <a:headEnd/>
              <a:tailEnd/>
            </a:ln>
          </p:spPr>
          <p:txBody>
            <a:bodyPr>
              <a:spAutoFit/>
            </a:bodyPr>
            <a:lstStyle/>
            <a:p>
              <a:r>
                <a:rPr lang="en-US" sz="1400" b="1" i="0">
                  <a:solidFill>
                    <a:srgbClr val="141C2E"/>
                  </a:solidFill>
                </a:rPr>
                <a:t>8/1/80</a:t>
              </a:r>
            </a:p>
          </p:txBody>
        </p:sp>
        <p:pic>
          <p:nvPicPr>
            <p:cNvPr id="145499" name="Picture 64" descr="base3"/>
            <p:cNvPicPr>
              <a:picLocks noChangeAspect="1" noChangeArrowheads="1"/>
            </p:cNvPicPr>
            <p:nvPr/>
          </p:nvPicPr>
          <p:blipFill>
            <a:blip r:embed="rId5"/>
            <a:srcRect/>
            <a:stretch>
              <a:fillRect/>
            </a:stretch>
          </p:blipFill>
          <p:spPr bwMode="auto">
            <a:xfrm>
              <a:off x="4523" y="2686"/>
              <a:ext cx="1195" cy="236"/>
            </a:xfrm>
            <a:prstGeom prst="rect">
              <a:avLst/>
            </a:prstGeom>
            <a:noFill/>
            <a:ln w="9525">
              <a:noFill/>
              <a:miter lim="800000"/>
              <a:headEnd/>
              <a:tailEnd/>
            </a:ln>
          </p:spPr>
        </p:pic>
        <p:sp>
          <p:nvSpPr>
            <p:cNvPr id="145500" name="Rectangle 14"/>
            <p:cNvSpPr>
              <a:spLocks noChangeArrowheads="1"/>
            </p:cNvSpPr>
            <p:nvPr/>
          </p:nvSpPr>
          <p:spPr bwMode="auto">
            <a:xfrm>
              <a:off x="4510" y="2723"/>
              <a:ext cx="1346" cy="192"/>
            </a:xfrm>
            <a:prstGeom prst="rect">
              <a:avLst/>
            </a:prstGeom>
            <a:noFill/>
            <a:ln w="9525">
              <a:noFill/>
              <a:miter lim="800000"/>
              <a:headEnd/>
              <a:tailEnd/>
            </a:ln>
          </p:spPr>
          <p:txBody>
            <a:bodyPr>
              <a:spAutoFit/>
            </a:bodyPr>
            <a:lstStyle/>
            <a:p>
              <a:r>
                <a:rPr lang="en-US" sz="1400" b="1" i="0">
                  <a:solidFill>
                    <a:srgbClr val="141C2E"/>
                  </a:solidFill>
                </a:rPr>
                <a:t>DLN: 800801-2311711</a:t>
              </a:r>
            </a:p>
          </p:txBody>
        </p:sp>
        <p:pic>
          <p:nvPicPr>
            <p:cNvPr id="145501" name="Picture 66" descr="base3"/>
            <p:cNvPicPr>
              <a:picLocks noChangeAspect="1" noChangeArrowheads="1"/>
            </p:cNvPicPr>
            <p:nvPr/>
          </p:nvPicPr>
          <p:blipFill>
            <a:blip r:embed="rId5"/>
            <a:srcRect/>
            <a:stretch>
              <a:fillRect/>
            </a:stretch>
          </p:blipFill>
          <p:spPr bwMode="auto">
            <a:xfrm>
              <a:off x="4521" y="2971"/>
              <a:ext cx="1195" cy="236"/>
            </a:xfrm>
            <a:prstGeom prst="rect">
              <a:avLst/>
            </a:prstGeom>
            <a:noFill/>
            <a:ln w="9525">
              <a:noFill/>
              <a:miter lim="800000"/>
              <a:headEnd/>
              <a:tailEnd/>
            </a:ln>
          </p:spPr>
        </p:pic>
        <p:sp>
          <p:nvSpPr>
            <p:cNvPr id="145502" name="Rectangle 14"/>
            <p:cNvSpPr>
              <a:spLocks noChangeArrowheads="1"/>
            </p:cNvSpPr>
            <p:nvPr/>
          </p:nvSpPr>
          <p:spPr bwMode="auto">
            <a:xfrm>
              <a:off x="4508" y="3015"/>
              <a:ext cx="1218" cy="192"/>
            </a:xfrm>
            <a:prstGeom prst="rect">
              <a:avLst/>
            </a:prstGeom>
            <a:noFill/>
            <a:ln w="9525">
              <a:noFill/>
              <a:miter lim="800000"/>
              <a:headEnd/>
              <a:tailEnd/>
            </a:ln>
          </p:spPr>
          <p:txBody>
            <a:bodyPr>
              <a:spAutoFit/>
            </a:bodyPr>
            <a:lstStyle/>
            <a:p>
              <a:r>
                <a:rPr lang="en-US" sz="1400" b="1" i="0">
                  <a:solidFill>
                    <a:srgbClr val="141C2E"/>
                  </a:solidFill>
                </a:rPr>
                <a:t>2 Main Street, …</a:t>
              </a:r>
            </a:p>
          </p:txBody>
        </p:sp>
        <p:pic>
          <p:nvPicPr>
            <p:cNvPr id="145503" name="Picture 68" descr="base3"/>
            <p:cNvPicPr>
              <a:picLocks noChangeAspect="1" noChangeArrowheads="1"/>
            </p:cNvPicPr>
            <p:nvPr/>
          </p:nvPicPr>
          <p:blipFill>
            <a:blip r:embed="rId5"/>
            <a:srcRect/>
            <a:stretch>
              <a:fillRect/>
            </a:stretch>
          </p:blipFill>
          <p:spPr bwMode="auto">
            <a:xfrm>
              <a:off x="4530" y="2392"/>
              <a:ext cx="1195" cy="236"/>
            </a:xfrm>
            <a:prstGeom prst="rect">
              <a:avLst/>
            </a:prstGeom>
            <a:noFill/>
            <a:ln w="9525">
              <a:noFill/>
              <a:miter lim="800000"/>
              <a:headEnd/>
              <a:tailEnd/>
            </a:ln>
          </p:spPr>
        </p:pic>
        <p:sp>
          <p:nvSpPr>
            <p:cNvPr id="145504" name="Rectangle 14"/>
            <p:cNvSpPr>
              <a:spLocks noChangeArrowheads="1"/>
            </p:cNvSpPr>
            <p:nvPr/>
          </p:nvSpPr>
          <p:spPr bwMode="auto">
            <a:xfrm>
              <a:off x="4517" y="2429"/>
              <a:ext cx="1051" cy="192"/>
            </a:xfrm>
            <a:prstGeom prst="rect">
              <a:avLst/>
            </a:prstGeom>
            <a:noFill/>
            <a:ln w="9525">
              <a:noFill/>
              <a:miter lim="800000"/>
              <a:headEnd/>
              <a:tailEnd/>
            </a:ln>
          </p:spPr>
          <p:txBody>
            <a:bodyPr>
              <a:spAutoFit/>
            </a:bodyPr>
            <a:lstStyle/>
            <a:p>
              <a:r>
                <a:rPr lang="en-US" sz="1400" b="1" i="0">
                  <a:solidFill>
                    <a:srgbClr val="141C2E"/>
                  </a:solidFill>
                </a:rPr>
                <a:t>M</a:t>
              </a:r>
            </a:p>
          </p:txBody>
        </p:sp>
      </p:grpSp>
      <p:grpSp>
        <p:nvGrpSpPr>
          <p:cNvPr id="109659" name="Group 91"/>
          <p:cNvGrpSpPr>
            <a:grpSpLocks/>
          </p:cNvGrpSpPr>
          <p:nvPr/>
        </p:nvGrpSpPr>
        <p:grpSpPr bwMode="auto">
          <a:xfrm>
            <a:off x="2324100" y="3136900"/>
            <a:ext cx="6183313" cy="3190875"/>
            <a:chOff x="1464" y="1976"/>
            <a:chExt cx="3895" cy="2010"/>
          </a:xfrm>
        </p:grpSpPr>
        <p:sp>
          <p:nvSpPr>
            <p:cNvPr id="574536" name="AutoShape 72"/>
            <p:cNvSpPr>
              <a:spLocks noChangeAspect="1" noChangeArrowheads="1"/>
            </p:cNvSpPr>
            <p:nvPr/>
          </p:nvSpPr>
          <p:spPr bwMode="auto">
            <a:xfrm>
              <a:off x="3407" y="3441"/>
              <a:ext cx="1920" cy="519"/>
            </a:xfrm>
            <a:prstGeom prst="roundRect">
              <a:avLst>
                <a:gd name="adj" fmla="val 14769"/>
              </a:avLst>
            </a:prstGeom>
            <a:gradFill rotWithShape="1">
              <a:gsLst>
                <a:gs pos="0">
                  <a:srgbClr val="8EA0CC"/>
                </a:gs>
                <a:gs pos="100000">
                  <a:srgbClr val="8EA0CC">
                    <a:gamma/>
                    <a:tint val="34118"/>
                    <a:invGamma/>
                  </a:srgbClr>
                </a:gs>
              </a:gsLst>
              <a:lin ang="5400000" scaled="1"/>
            </a:gradFill>
            <a:ln w="9525" algn="ctr">
              <a:solidFill>
                <a:srgbClr val="90A2CE"/>
              </a:solidFill>
              <a:round/>
              <a:headEnd/>
              <a:tailEnd/>
            </a:ln>
            <a:effectLst>
              <a:outerShdw dist="81320" dir="18519588" algn="ctr" rotWithShape="0">
                <a:srgbClr val="788DC2"/>
              </a:outerShdw>
            </a:effectLst>
          </p:spPr>
          <p:txBody>
            <a:bodyPr wrap="none" anchor="ctr"/>
            <a:lstStyle/>
            <a:p>
              <a:pPr algn="ctr">
                <a:defRPr/>
              </a:pPr>
              <a:endParaRPr lang="en-US"/>
            </a:p>
          </p:txBody>
        </p:sp>
        <p:sp>
          <p:nvSpPr>
            <p:cNvPr id="574537" name="AutoShape 73"/>
            <p:cNvSpPr>
              <a:spLocks noChangeAspect="1" noChangeArrowheads="1"/>
            </p:cNvSpPr>
            <p:nvPr/>
          </p:nvSpPr>
          <p:spPr bwMode="auto">
            <a:xfrm>
              <a:off x="3407" y="3457"/>
              <a:ext cx="1920" cy="407"/>
            </a:xfrm>
            <a:prstGeom prst="roundRect">
              <a:avLst>
                <a:gd name="adj" fmla="val 14769"/>
              </a:avLst>
            </a:prstGeom>
            <a:gradFill rotWithShape="1">
              <a:gsLst>
                <a:gs pos="0">
                  <a:srgbClr val="8EA0CC"/>
                </a:gs>
                <a:gs pos="100000">
                  <a:srgbClr val="8EA0CC">
                    <a:gamma/>
                    <a:tint val="34118"/>
                    <a:invGamma/>
                  </a:srgbClr>
                </a:gs>
              </a:gsLst>
              <a:lin ang="5400000" scaled="1"/>
            </a:gradFill>
            <a:ln w="9525" algn="ctr">
              <a:solidFill>
                <a:srgbClr val="90A2CE"/>
              </a:solidFill>
              <a:round/>
              <a:headEnd/>
              <a:tailEnd/>
            </a:ln>
            <a:effectLst>
              <a:outerShdw dist="81320" dir="18519588" algn="ctr" rotWithShape="0">
                <a:srgbClr val="788DC2"/>
              </a:outerShdw>
            </a:effectLst>
          </p:spPr>
          <p:txBody>
            <a:bodyPr wrap="none" anchor="ctr"/>
            <a:lstStyle/>
            <a:p>
              <a:pPr algn="ctr">
                <a:defRPr/>
              </a:pPr>
              <a:endParaRPr lang="en-US"/>
            </a:p>
          </p:txBody>
        </p:sp>
        <p:sp>
          <p:nvSpPr>
            <p:cNvPr id="145476" name="Text Box 74"/>
            <p:cNvSpPr txBox="1">
              <a:spLocks noChangeAspect="1" noChangeArrowheads="1"/>
            </p:cNvSpPr>
            <p:nvPr/>
          </p:nvSpPr>
          <p:spPr bwMode="auto">
            <a:xfrm>
              <a:off x="3343" y="3455"/>
              <a:ext cx="2016" cy="170"/>
            </a:xfrm>
            <a:prstGeom prst="rect">
              <a:avLst/>
            </a:prstGeom>
            <a:noFill/>
            <a:ln w="9525" algn="ctr">
              <a:noFill/>
              <a:miter lim="800000"/>
              <a:headEnd/>
              <a:tailEnd/>
            </a:ln>
          </p:spPr>
          <p:txBody>
            <a:bodyPr lIns="0" tIns="0" rIns="0" bIns="0"/>
            <a:lstStyle/>
            <a:p>
              <a:pPr algn="ctr">
                <a:lnSpc>
                  <a:spcPct val="80000"/>
                </a:lnSpc>
                <a:spcBef>
                  <a:spcPct val="50000"/>
                </a:spcBef>
              </a:pPr>
              <a:r>
                <a:rPr lang="en-US" altLang="ja-JP" sz="1000" b="1" i="0">
                  <a:solidFill>
                    <a:srgbClr val="000000"/>
                  </a:solidFill>
                  <a:ea typeface="MS PGothic" pitchFamily="34" charset="-128"/>
                  <a:cs typeface="Arial Unicode MS"/>
                </a:rPr>
                <a:t>INFOSPHERE INFORMATION SERVER</a:t>
              </a:r>
              <a:endParaRPr lang="en-US" sz="1000" b="1" i="0">
                <a:solidFill>
                  <a:srgbClr val="000000"/>
                </a:solidFill>
                <a:ea typeface="MS PGothic" pitchFamily="34" charset="-128"/>
                <a:cs typeface="Arial Unicode MS"/>
              </a:endParaRPr>
            </a:p>
          </p:txBody>
        </p:sp>
        <p:sp>
          <p:nvSpPr>
            <p:cNvPr id="145477" name="Rectangle 75"/>
            <p:cNvSpPr>
              <a:spLocks noChangeArrowheads="1"/>
            </p:cNvSpPr>
            <p:nvPr/>
          </p:nvSpPr>
          <p:spPr bwMode="auto">
            <a:xfrm>
              <a:off x="3435" y="3741"/>
              <a:ext cx="472" cy="135"/>
            </a:xfrm>
            <a:prstGeom prst="rect">
              <a:avLst/>
            </a:prstGeom>
            <a:noFill/>
            <a:ln w="28575" algn="ctr">
              <a:noFill/>
              <a:miter lim="800000"/>
              <a:headEnd/>
              <a:tailEnd/>
            </a:ln>
          </p:spPr>
          <p:txBody>
            <a:bodyPr wrap="none">
              <a:spAutoFit/>
            </a:bodyPr>
            <a:lstStyle/>
            <a:p>
              <a:pPr marL="342900" indent="-342900" algn="ctr"/>
              <a:r>
                <a:rPr lang="en-US" sz="800" b="1" i="0"/>
                <a:t>Understand</a:t>
              </a:r>
            </a:p>
          </p:txBody>
        </p:sp>
        <p:sp>
          <p:nvSpPr>
            <p:cNvPr id="145478" name="Rectangle 76"/>
            <p:cNvSpPr>
              <a:spLocks noChangeArrowheads="1"/>
            </p:cNvSpPr>
            <p:nvPr/>
          </p:nvSpPr>
          <p:spPr bwMode="auto">
            <a:xfrm>
              <a:off x="4038" y="3741"/>
              <a:ext cx="363" cy="135"/>
            </a:xfrm>
            <a:prstGeom prst="rect">
              <a:avLst/>
            </a:prstGeom>
            <a:noFill/>
            <a:ln w="28575" algn="ctr">
              <a:noFill/>
              <a:miter lim="800000"/>
              <a:headEnd/>
              <a:tailEnd/>
            </a:ln>
          </p:spPr>
          <p:txBody>
            <a:bodyPr wrap="none">
              <a:spAutoFit/>
            </a:bodyPr>
            <a:lstStyle/>
            <a:p>
              <a:pPr marL="342900" indent="-342900" algn="ctr"/>
              <a:r>
                <a:rPr lang="en-US" sz="800" b="1" i="0"/>
                <a:t>Cleanse</a:t>
              </a:r>
            </a:p>
          </p:txBody>
        </p:sp>
        <p:sp>
          <p:nvSpPr>
            <p:cNvPr id="145479" name="Rectangle 77"/>
            <p:cNvSpPr>
              <a:spLocks noChangeArrowheads="1"/>
            </p:cNvSpPr>
            <p:nvPr/>
          </p:nvSpPr>
          <p:spPr bwMode="auto">
            <a:xfrm>
              <a:off x="4474" y="3741"/>
              <a:ext cx="433" cy="135"/>
            </a:xfrm>
            <a:prstGeom prst="rect">
              <a:avLst/>
            </a:prstGeom>
            <a:noFill/>
            <a:ln w="28575" algn="ctr">
              <a:noFill/>
              <a:miter lim="800000"/>
              <a:headEnd/>
              <a:tailEnd/>
            </a:ln>
          </p:spPr>
          <p:txBody>
            <a:bodyPr wrap="none">
              <a:spAutoFit/>
            </a:bodyPr>
            <a:lstStyle/>
            <a:p>
              <a:pPr marL="342900" indent="-342900" algn="ctr"/>
              <a:r>
                <a:rPr lang="en-US" sz="800" b="1" i="0"/>
                <a:t>Transform</a:t>
              </a:r>
            </a:p>
          </p:txBody>
        </p:sp>
        <p:pic>
          <p:nvPicPr>
            <p:cNvPr id="145480" name="Picture 78" descr="Understand"/>
            <p:cNvPicPr>
              <a:picLocks noChangeAspect="1" noChangeArrowheads="1"/>
            </p:cNvPicPr>
            <p:nvPr/>
          </p:nvPicPr>
          <p:blipFill>
            <a:blip r:embed="rId10"/>
            <a:srcRect/>
            <a:stretch>
              <a:fillRect/>
            </a:stretch>
          </p:blipFill>
          <p:spPr bwMode="auto">
            <a:xfrm>
              <a:off x="3539" y="3524"/>
              <a:ext cx="259" cy="259"/>
            </a:xfrm>
            <a:prstGeom prst="rect">
              <a:avLst/>
            </a:prstGeom>
            <a:noFill/>
            <a:ln w="9525">
              <a:noFill/>
              <a:miter lim="800000"/>
              <a:headEnd/>
              <a:tailEnd/>
            </a:ln>
          </p:spPr>
        </p:pic>
        <p:pic>
          <p:nvPicPr>
            <p:cNvPr id="145481" name="Picture 79" descr="Cleanse"/>
            <p:cNvPicPr>
              <a:picLocks noChangeAspect="1" noChangeArrowheads="1"/>
            </p:cNvPicPr>
            <p:nvPr/>
          </p:nvPicPr>
          <p:blipFill>
            <a:blip r:embed="rId11"/>
            <a:srcRect/>
            <a:stretch>
              <a:fillRect/>
            </a:stretch>
          </p:blipFill>
          <p:spPr bwMode="auto">
            <a:xfrm>
              <a:off x="4099" y="3524"/>
              <a:ext cx="265" cy="259"/>
            </a:xfrm>
            <a:prstGeom prst="rect">
              <a:avLst/>
            </a:prstGeom>
            <a:noFill/>
            <a:ln w="9525">
              <a:noFill/>
              <a:miter lim="800000"/>
              <a:headEnd/>
              <a:tailEnd/>
            </a:ln>
          </p:spPr>
        </p:pic>
        <p:pic>
          <p:nvPicPr>
            <p:cNvPr id="145482" name="Picture 80" descr="Transform"/>
            <p:cNvPicPr>
              <a:picLocks noChangeAspect="1" noChangeArrowheads="1"/>
            </p:cNvPicPr>
            <p:nvPr/>
          </p:nvPicPr>
          <p:blipFill>
            <a:blip r:embed="rId12"/>
            <a:srcRect/>
            <a:stretch>
              <a:fillRect/>
            </a:stretch>
          </p:blipFill>
          <p:spPr bwMode="auto">
            <a:xfrm>
              <a:off x="4564" y="3524"/>
              <a:ext cx="261" cy="259"/>
            </a:xfrm>
            <a:prstGeom prst="rect">
              <a:avLst/>
            </a:prstGeom>
            <a:noFill/>
            <a:ln w="9525">
              <a:noFill/>
              <a:miter lim="800000"/>
              <a:headEnd/>
              <a:tailEnd/>
            </a:ln>
          </p:spPr>
        </p:pic>
        <p:pic>
          <p:nvPicPr>
            <p:cNvPr id="145483" name="Picture 81" descr="Federate2"/>
            <p:cNvPicPr>
              <a:picLocks noChangeAspect="1" noChangeArrowheads="1"/>
            </p:cNvPicPr>
            <p:nvPr/>
          </p:nvPicPr>
          <p:blipFill>
            <a:blip r:embed="rId13"/>
            <a:srcRect/>
            <a:stretch>
              <a:fillRect/>
            </a:stretch>
          </p:blipFill>
          <p:spPr bwMode="auto">
            <a:xfrm>
              <a:off x="5022" y="3524"/>
              <a:ext cx="265" cy="259"/>
            </a:xfrm>
            <a:prstGeom prst="rect">
              <a:avLst/>
            </a:prstGeom>
            <a:noFill/>
            <a:ln w="9525">
              <a:noFill/>
              <a:miter lim="800000"/>
              <a:headEnd/>
              <a:tailEnd/>
            </a:ln>
          </p:spPr>
        </p:pic>
        <p:sp>
          <p:nvSpPr>
            <p:cNvPr id="145484" name="Rectangle 82"/>
            <p:cNvSpPr>
              <a:spLocks noChangeArrowheads="1"/>
            </p:cNvSpPr>
            <p:nvPr/>
          </p:nvSpPr>
          <p:spPr bwMode="auto">
            <a:xfrm>
              <a:off x="4976" y="3741"/>
              <a:ext cx="331" cy="135"/>
            </a:xfrm>
            <a:prstGeom prst="rect">
              <a:avLst/>
            </a:prstGeom>
            <a:noFill/>
            <a:ln w="28575" algn="ctr">
              <a:noFill/>
              <a:miter lim="800000"/>
              <a:headEnd/>
              <a:tailEnd/>
            </a:ln>
          </p:spPr>
          <p:txBody>
            <a:bodyPr wrap="none">
              <a:spAutoFit/>
            </a:bodyPr>
            <a:lstStyle/>
            <a:p>
              <a:pPr marL="342900" indent="-342900" algn="ctr"/>
              <a:r>
                <a:rPr lang="en-US" sz="800" b="1" i="0"/>
                <a:t>Deliver</a:t>
              </a:r>
            </a:p>
          </p:txBody>
        </p:sp>
        <p:sp>
          <p:nvSpPr>
            <p:cNvPr id="145485" name="Text Box 83"/>
            <p:cNvSpPr txBox="1">
              <a:spLocks noChangeArrowheads="1"/>
            </p:cNvSpPr>
            <p:nvPr/>
          </p:nvSpPr>
          <p:spPr bwMode="auto">
            <a:xfrm>
              <a:off x="3885" y="3851"/>
              <a:ext cx="808" cy="135"/>
            </a:xfrm>
            <a:prstGeom prst="rect">
              <a:avLst/>
            </a:prstGeom>
            <a:noFill/>
            <a:ln w="9525">
              <a:noFill/>
              <a:miter lim="800000"/>
              <a:headEnd/>
              <a:tailEnd/>
            </a:ln>
          </p:spPr>
          <p:txBody>
            <a:bodyPr wrap="none">
              <a:spAutoFit/>
            </a:bodyPr>
            <a:lstStyle/>
            <a:p>
              <a:r>
                <a:rPr lang="en-US" sz="800" b="1" i="0"/>
                <a:t>COMMON META DATA</a:t>
              </a:r>
            </a:p>
          </p:txBody>
        </p:sp>
        <p:sp>
          <p:nvSpPr>
            <p:cNvPr id="145486" name="Line 84"/>
            <p:cNvSpPr>
              <a:spLocks noChangeShapeType="1"/>
            </p:cNvSpPr>
            <p:nvPr/>
          </p:nvSpPr>
          <p:spPr bwMode="auto">
            <a:xfrm flipH="1" flipV="1">
              <a:off x="1464" y="3168"/>
              <a:ext cx="2768" cy="358"/>
            </a:xfrm>
            <a:prstGeom prst="line">
              <a:avLst/>
            </a:prstGeom>
            <a:noFill/>
            <a:ln w="9525">
              <a:solidFill>
                <a:schemeClr val="tx1"/>
              </a:solidFill>
              <a:round/>
              <a:headEnd/>
              <a:tailEnd type="triangle" w="med" len="med"/>
            </a:ln>
          </p:spPr>
          <p:txBody>
            <a:bodyPr/>
            <a:lstStyle/>
            <a:p>
              <a:endParaRPr lang="en-US"/>
            </a:p>
          </p:txBody>
        </p:sp>
        <p:sp>
          <p:nvSpPr>
            <p:cNvPr id="145487" name="Line 85"/>
            <p:cNvSpPr>
              <a:spLocks noChangeShapeType="1"/>
            </p:cNvSpPr>
            <p:nvPr/>
          </p:nvSpPr>
          <p:spPr bwMode="auto">
            <a:xfrm flipH="1" flipV="1">
              <a:off x="2472" y="1976"/>
              <a:ext cx="1750" cy="1550"/>
            </a:xfrm>
            <a:prstGeom prst="line">
              <a:avLst/>
            </a:prstGeom>
            <a:noFill/>
            <a:ln w="9525">
              <a:solidFill>
                <a:schemeClr val="tx1"/>
              </a:solidFill>
              <a:round/>
              <a:headEnd/>
              <a:tailEnd type="triangle" w="med" len="med"/>
            </a:ln>
          </p:spPr>
          <p:txBody>
            <a:bodyPr/>
            <a:lstStyle/>
            <a:p>
              <a:endParaRPr lang="en-US"/>
            </a:p>
          </p:txBody>
        </p:sp>
        <p:sp>
          <p:nvSpPr>
            <p:cNvPr id="145488" name="Line 86"/>
            <p:cNvSpPr>
              <a:spLocks noChangeShapeType="1"/>
            </p:cNvSpPr>
            <p:nvPr/>
          </p:nvSpPr>
          <p:spPr bwMode="auto">
            <a:xfrm flipV="1">
              <a:off x="4232" y="2584"/>
              <a:ext cx="584" cy="942"/>
            </a:xfrm>
            <a:prstGeom prst="line">
              <a:avLst/>
            </a:prstGeom>
            <a:noFill/>
            <a:ln w="9525">
              <a:solidFill>
                <a:schemeClr val="tx1"/>
              </a:solidFill>
              <a:round/>
              <a:headEnd/>
              <a:tailEnd type="triangle" w="med" len="med"/>
            </a:ln>
          </p:spPr>
          <p:txBody>
            <a:bodyPr/>
            <a:lstStyle/>
            <a:p>
              <a:endParaRPr lang="en-US"/>
            </a:p>
          </p:txBody>
        </p:sp>
        <p:sp>
          <p:nvSpPr>
            <p:cNvPr id="145489" name="Line 87"/>
            <p:cNvSpPr>
              <a:spLocks noChangeShapeType="1"/>
            </p:cNvSpPr>
            <p:nvPr/>
          </p:nvSpPr>
          <p:spPr bwMode="auto">
            <a:xfrm flipV="1">
              <a:off x="4232" y="2296"/>
              <a:ext cx="400" cy="1228"/>
            </a:xfrm>
            <a:prstGeom prst="line">
              <a:avLst/>
            </a:prstGeom>
            <a:noFill/>
            <a:ln w="9525">
              <a:solidFill>
                <a:schemeClr val="tx1"/>
              </a:solidFill>
              <a:round/>
              <a:headEnd/>
              <a:tailEnd type="triangle" w="med" len="med"/>
            </a:ln>
          </p:spPr>
          <p:txBody>
            <a:bodyPr/>
            <a:lstStyle/>
            <a:p>
              <a:endParaRPr lang="en-US"/>
            </a:p>
          </p:txBody>
        </p:sp>
        <p:sp>
          <p:nvSpPr>
            <p:cNvPr id="145490" name="Line 88"/>
            <p:cNvSpPr>
              <a:spLocks noChangeShapeType="1"/>
            </p:cNvSpPr>
            <p:nvPr/>
          </p:nvSpPr>
          <p:spPr bwMode="auto">
            <a:xfrm flipH="1" flipV="1">
              <a:off x="3592" y="2304"/>
              <a:ext cx="632" cy="1220"/>
            </a:xfrm>
            <a:prstGeom prst="line">
              <a:avLst/>
            </a:prstGeom>
            <a:noFill/>
            <a:ln w="9525">
              <a:solidFill>
                <a:schemeClr val="tx1"/>
              </a:solidFill>
              <a:round/>
              <a:headEnd/>
              <a:tailEnd type="triangle" w="med" len="med"/>
            </a:ln>
          </p:spPr>
          <p:txBody>
            <a:bodyPr/>
            <a:lstStyle/>
            <a:p>
              <a:endParaRPr lang="en-US"/>
            </a:p>
          </p:txBody>
        </p:sp>
        <p:sp>
          <p:nvSpPr>
            <p:cNvPr id="145491" name="Line 89"/>
            <p:cNvSpPr>
              <a:spLocks noChangeShapeType="1"/>
            </p:cNvSpPr>
            <p:nvPr/>
          </p:nvSpPr>
          <p:spPr bwMode="auto">
            <a:xfrm flipH="1" flipV="1">
              <a:off x="3040" y="2280"/>
              <a:ext cx="1186" cy="1248"/>
            </a:xfrm>
            <a:prstGeom prst="line">
              <a:avLst/>
            </a:prstGeom>
            <a:noFill/>
            <a:ln w="9525">
              <a:solidFill>
                <a:schemeClr val="tx1"/>
              </a:solidFill>
              <a:round/>
              <a:headEnd/>
              <a:tailEnd type="triangle" w="med" len="med"/>
            </a:ln>
          </p:spPr>
          <p:txBody>
            <a:bodyPr/>
            <a:lstStyle/>
            <a:p>
              <a:endParaRPr lang="en-US"/>
            </a:p>
          </p:txBody>
        </p:sp>
      </p:gr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9573"/>
                                        </p:tgtEl>
                                        <p:attrNameLst>
                                          <p:attrName>style.visibility</p:attrName>
                                        </p:attrNameLst>
                                      </p:cBhvr>
                                      <p:to>
                                        <p:strVal val="visible"/>
                                      </p:to>
                                    </p:set>
                                    <p:animEffect transition="in" filter="blinds(horizontal)">
                                      <p:cBhvr>
                                        <p:cTn id="7" dur="500"/>
                                        <p:tgtEl>
                                          <p:spTgt spid="10957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68320"/>
                                        </p:tgtEl>
                                        <p:attrNameLst>
                                          <p:attrName>style.visibility</p:attrName>
                                        </p:attrNameLst>
                                      </p:cBhvr>
                                      <p:to>
                                        <p:strVal val="visible"/>
                                      </p:to>
                                    </p:set>
                                    <p:animEffect transition="in" filter="blinds(horizontal)">
                                      <p:cBhvr>
                                        <p:cTn id="12" dur="500"/>
                                        <p:tgtEl>
                                          <p:spTgt spid="56832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68321"/>
                                        </p:tgtEl>
                                        <p:attrNameLst>
                                          <p:attrName>style.visibility</p:attrName>
                                        </p:attrNameLst>
                                      </p:cBhvr>
                                      <p:to>
                                        <p:strVal val="visible"/>
                                      </p:to>
                                    </p:set>
                                    <p:animEffect transition="in" filter="blinds(horizontal)">
                                      <p:cBhvr>
                                        <p:cTn id="17" dur="500"/>
                                        <p:tgtEl>
                                          <p:spTgt spid="56832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68324"/>
                                        </p:tgtEl>
                                        <p:attrNameLst>
                                          <p:attrName>style.visibility</p:attrName>
                                        </p:attrNameLst>
                                      </p:cBhvr>
                                      <p:to>
                                        <p:strVal val="visible"/>
                                      </p:to>
                                    </p:set>
                                    <p:animEffect transition="in" filter="blinds(horizontal)">
                                      <p:cBhvr>
                                        <p:cTn id="22" dur="500"/>
                                        <p:tgtEl>
                                          <p:spTgt spid="568324"/>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9659"/>
                                        </p:tgtEl>
                                        <p:attrNameLst>
                                          <p:attrName>style.visibility</p:attrName>
                                        </p:attrNameLst>
                                      </p:cBhvr>
                                      <p:to>
                                        <p:strVal val="visible"/>
                                      </p:to>
                                    </p:set>
                                    <p:anim calcmode="lin" valueType="num">
                                      <p:cBhvr additive="base">
                                        <p:cTn id="27" dur="500" fill="hold"/>
                                        <p:tgtEl>
                                          <p:spTgt spid="109659"/>
                                        </p:tgtEl>
                                        <p:attrNameLst>
                                          <p:attrName>ppt_x</p:attrName>
                                        </p:attrNameLst>
                                      </p:cBhvr>
                                      <p:tavLst>
                                        <p:tav tm="0">
                                          <p:val>
                                            <p:strVal val="#ppt_x"/>
                                          </p:val>
                                        </p:tav>
                                        <p:tav tm="100000">
                                          <p:val>
                                            <p:strVal val="#ppt_x"/>
                                          </p:val>
                                        </p:tav>
                                      </p:tavLst>
                                    </p:anim>
                                    <p:anim calcmode="lin" valueType="num">
                                      <p:cBhvr additive="base">
                                        <p:cTn id="28" dur="500" fill="hold"/>
                                        <p:tgtEl>
                                          <p:spTgt spid="10965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568323"/>
                                        </p:tgtEl>
                                        <p:attrNameLst>
                                          <p:attrName>style.visibility</p:attrName>
                                        </p:attrNameLst>
                                      </p:cBhvr>
                                      <p:to>
                                        <p:strVal val="visible"/>
                                      </p:to>
                                    </p:set>
                                    <p:anim calcmode="lin" valueType="num">
                                      <p:cBhvr additive="base">
                                        <p:cTn id="33" dur="500" fill="hold"/>
                                        <p:tgtEl>
                                          <p:spTgt spid="568323"/>
                                        </p:tgtEl>
                                        <p:attrNameLst>
                                          <p:attrName>ppt_x</p:attrName>
                                        </p:attrNameLst>
                                      </p:cBhvr>
                                      <p:tavLst>
                                        <p:tav tm="0">
                                          <p:val>
                                            <p:strVal val="#ppt_x"/>
                                          </p:val>
                                        </p:tav>
                                        <p:tav tm="100000">
                                          <p:val>
                                            <p:strVal val="#ppt_x"/>
                                          </p:val>
                                        </p:tav>
                                      </p:tavLst>
                                    </p:anim>
                                    <p:anim calcmode="lin" valueType="num">
                                      <p:cBhvr additive="base">
                                        <p:cTn id="34" dur="500" fill="hold"/>
                                        <p:tgtEl>
                                          <p:spTgt spid="5683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83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7D19C637-C77A-48DC-A3D8-77568DEF074E}" type="slidenum">
              <a:rPr lang="en-ZA" sz="1200" i="0">
                <a:latin typeface="+mn-lt"/>
                <a:cs typeface="+mn-cs"/>
              </a:rPr>
              <a:pPr algn="r" fontAlgn="auto">
                <a:spcBef>
                  <a:spcPts val="0"/>
                </a:spcBef>
                <a:spcAft>
                  <a:spcPts val="0"/>
                </a:spcAft>
                <a:defRPr/>
              </a:pPr>
              <a:t>14</a:t>
            </a:fld>
            <a:endParaRPr lang="en-ZA" sz="1200" i="0">
              <a:latin typeface="+mn-lt"/>
              <a:cs typeface="+mn-cs"/>
            </a:endParaRPr>
          </a:p>
        </p:txBody>
      </p:sp>
      <p:sp>
        <p:nvSpPr>
          <p:cNvPr id="147458" name="Rectangle 2"/>
          <p:cNvSpPr>
            <a:spLocks noChangeArrowheads="1"/>
          </p:cNvSpPr>
          <p:nvPr/>
        </p:nvSpPr>
        <p:spPr bwMode="auto">
          <a:xfrm flipH="1">
            <a:off x="0" y="1227138"/>
            <a:ext cx="3224213" cy="5319712"/>
          </a:xfrm>
          <a:prstGeom prst="rect">
            <a:avLst/>
          </a:prstGeom>
          <a:gradFill rotWithShape="1">
            <a:gsLst>
              <a:gs pos="0">
                <a:schemeClr val="accent1">
                  <a:alpha val="0"/>
                </a:schemeClr>
              </a:gs>
              <a:gs pos="100000">
                <a:srgbClr val="4C7CB6"/>
              </a:gs>
            </a:gsLst>
            <a:lin ang="0" scaled="1"/>
          </a:gradFill>
          <a:ln w="57150" algn="ctr">
            <a:noFill/>
            <a:miter lim="800000"/>
            <a:headEnd/>
            <a:tailEnd/>
          </a:ln>
        </p:spPr>
        <p:txBody>
          <a:bodyPr lIns="685800"/>
          <a:lstStyle/>
          <a:p>
            <a:pPr algn="r"/>
            <a:endParaRPr lang="en-US" sz="2000" b="1" i="0">
              <a:solidFill>
                <a:srgbClr val="FEB737"/>
              </a:solidFill>
            </a:endParaRPr>
          </a:p>
          <a:p>
            <a:pPr algn="r"/>
            <a:endParaRPr lang="en-US" sz="2000" b="1" i="0">
              <a:solidFill>
                <a:srgbClr val="FEB737"/>
              </a:solidFill>
            </a:endParaRPr>
          </a:p>
          <a:p>
            <a:pPr algn="r"/>
            <a:endParaRPr lang="en-US" b="1" i="0">
              <a:solidFill>
                <a:schemeClr val="bg1"/>
              </a:solidFill>
            </a:endParaRPr>
          </a:p>
        </p:txBody>
      </p:sp>
      <p:sp>
        <p:nvSpPr>
          <p:cNvPr id="147459" name="Title 12"/>
          <p:cNvSpPr>
            <a:spLocks/>
          </p:cNvSpPr>
          <p:nvPr/>
        </p:nvSpPr>
        <p:spPr bwMode="auto">
          <a:xfrm>
            <a:off x="0" y="101600"/>
            <a:ext cx="9144000" cy="1052513"/>
          </a:xfrm>
          <a:prstGeom prst="rect">
            <a:avLst/>
          </a:prstGeom>
          <a:noFill/>
          <a:ln w="9525" algn="ctr">
            <a:noFill/>
            <a:miter lim="800000"/>
            <a:headEnd/>
            <a:tailEnd/>
          </a:ln>
        </p:spPr>
        <p:txBody>
          <a:bodyPr>
            <a:spAutoFit/>
          </a:bodyPr>
          <a:lstStyle/>
          <a:p>
            <a:pPr algn="ctr">
              <a:lnSpc>
                <a:spcPct val="90000"/>
              </a:lnSpc>
            </a:pPr>
            <a:r>
              <a:rPr lang="en-US" sz="4000" i="0">
                <a:latin typeface="Calibri" pitchFamily="34" charset="0"/>
              </a:rPr>
              <a:t>Master Data Management</a:t>
            </a:r>
            <a:r>
              <a:rPr lang="en-US" sz="3000">
                <a:latin typeface="Calibri" pitchFamily="34" charset="0"/>
              </a:rPr>
              <a:t> </a:t>
            </a:r>
            <a:br>
              <a:rPr lang="en-US" sz="3000">
                <a:latin typeface="Calibri" pitchFamily="34" charset="0"/>
              </a:rPr>
            </a:br>
            <a:r>
              <a:rPr lang="en-US" sz="3000">
                <a:latin typeface="Calibri" pitchFamily="34" charset="0"/>
              </a:rPr>
              <a:t>The Path to Managing &amp; Providing Trusted Data…</a:t>
            </a:r>
          </a:p>
        </p:txBody>
      </p:sp>
      <p:sp>
        <p:nvSpPr>
          <p:cNvPr id="147460" name="Text Box 4"/>
          <p:cNvSpPr txBox="1">
            <a:spLocks noChangeArrowheads="1"/>
          </p:cNvSpPr>
          <p:nvPr/>
        </p:nvSpPr>
        <p:spPr bwMode="auto">
          <a:xfrm>
            <a:off x="0" y="1349375"/>
            <a:ext cx="2279650" cy="427038"/>
          </a:xfrm>
          <a:prstGeom prst="rect">
            <a:avLst/>
          </a:prstGeom>
          <a:noFill/>
          <a:ln w="9525" algn="ctr">
            <a:noFill/>
            <a:miter lim="800000"/>
            <a:headEnd/>
            <a:tailEnd/>
          </a:ln>
        </p:spPr>
        <p:txBody>
          <a:bodyPr>
            <a:spAutoFit/>
          </a:bodyPr>
          <a:lstStyle/>
          <a:p>
            <a:pPr marL="119063" indent="-119063"/>
            <a:r>
              <a:rPr lang="en-US" sz="2200" b="1" i="0">
                <a:solidFill>
                  <a:schemeClr val="bg1"/>
                </a:solidFill>
              </a:rPr>
              <a:t>Master Data …</a:t>
            </a:r>
          </a:p>
        </p:txBody>
      </p:sp>
      <p:sp>
        <p:nvSpPr>
          <p:cNvPr id="32824" name="Text Box 8"/>
          <p:cNvSpPr txBox="1">
            <a:spLocks noChangeArrowheads="1"/>
          </p:cNvSpPr>
          <p:nvPr/>
        </p:nvSpPr>
        <p:spPr bwMode="auto">
          <a:xfrm>
            <a:off x="25400" y="2263775"/>
            <a:ext cx="1682750" cy="701675"/>
          </a:xfrm>
          <a:prstGeom prst="rect">
            <a:avLst/>
          </a:prstGeom>
          <a:noFill/>
          <a:ln w="9525" algn="ctr">
            <a:noFill/>
            <a:miter lim="800000"/>
            <a:headEnd/>
            <a:tailEnd/>
          </a:ln>
        </p:spPr>
        <p:txBody>
          <a:bodyPr>
            <a:spAutoFit/>
          </a:bodyPr>
          <a:lstStyle/>
          <a:p>
            <a:pPr marL="228600" indent="-228600">
              <a:buFontTx/>
              <a:buChar char="•"/>
            </a:pPr>
            <a:r>
              <a:rPr lang="en-US" sz="2000" i="0">
                <a:solidFill>
                  <a:schemeClr val="bg1"/>
                </a:solidFill>
              </a:rPr>
              <a:t>Common Data</a:t>
            </a:r>
          </a:p>
        </p:txBody>
      </p:sp>
      <p:sp>
        <p:nvSpPr>
          <p:cNvPr id="32806" name="Text Box 41"/>
          <p:cNvSpPr txBox="1">
            <a:spLocks noChangeArrowheads="1"/>
          </p:cNvSpPr>
          <p:nvPr/>
        </p:nvSpPr>
        <p:spPr bwMode="auto">
          <a:xfrm>
            <a:off x="25400" y="3276600"/>
            <a:ext cx="1804988" cy="701675"/>
          </a:xfrm>
          <a:prstGeom prst="rect">
            <a:avLst/>
          </a:prstGeom>
          <a:noFill/>
          <a:ln w="9525" algn="ctr">
            <a:noFill/>
            <a:miter lim="800000"/>
            <a:headEnd/>
            <a:tailEnd/>
          </a:ln>
        </p:spPr>
        <p:txBody>
          <a:bodyPr>
            <a:spAutoFit/>
          </a:bodyPr>
          <a:lstStyle/>
          <a:p>
            <a:pPr marL="228600" indent="-228600">
              <a:buFontTx/>
              <a:buChar char="•"/>
            </a:pPr>
            <a:r>
              <a:rPr lang="en-US" sz="2000" i="0">
                <a:solidFill>
                  <a:schemeClr val="bg1"/>
                </a:solidFill>
              </a:rPr>
              <a:t>Directory</a:t>
            </a:r>
            <a:br>
              <a:rPr lang="en-US" sz="2000" i="0">
                <a:solidFill>
                  <a:schemeClr val="bg1"/>
                </a:solidFill>
              </a:rPr>
            </a:br>
            <a:r>
              <a:rPr lang="en-US" sz="2000" i="0">
                <a:solidFill>
                  <a:schemeClr val="bg1"/>
                </a:solidFill>
              </a:rPr>
              <a:t>(X-ref) Data</a:t>
            </a:r>
          </a:p>
        </p:txBody>
      </p:sp>
      <p:sp>
        <p:nvSpPr>
          <p:cNvPr id="32780" name="Text Box 60"/>
          <p:cNvSpPr txBox="1">
            <a:spLocks noChangeArrowheads="1"/>
          </p:cNvSpPr>
          <p:nvPr/>
        </p:nvSpPr>
        <p:spPr bwMode="auto">
          <a:xfrm>
            <a:off x="25400" y="4470400"/>
            <a:ext cx="1784350" cy="701675"/>
          </a:xfrm>
          <a:prstGeom prst="rect">
            <a:avLst/>
          </a:prstGeom>
          <a:noFill/>
          <a:ln w="9525" algn="ctr">
            <a:noFill/>
            <a:miter lim="800000"/>
            <a:headEnd/>
            <a:tailEnd/>
          </a:ln>
        </p:spPr>
        <p:txBody>
          <a:bodyPr>
            <a:spAutoFit/>
          </a:bodyPr>
          <a:lstStyle/>
          <a:p>
            <a:pPr marL="228600" indent="-228600">
              <a:buFontTx/>
              <a:buChar char="•"/>
            </a:pPr>
            <a:r>
              <a:rPr lang="en-US" sz="2000" i="0">
                <a:solidFill>
                  <a:schemeClr val="bg1"/>
                </a:solidFill>
              </a:rPr>
              <a:t>Summary Data</a:t>
            </a:r>
          </a:p>
        </p:txBody>
      </p:sp>
      <p:grpSp>
        <p:nvGrpSpPr>
          <p:cNvPr id="32847" name="Group 79"/>
          <p:cNvGrpSpPr>
            <a:grpSpLocks/>
          </p:cNvGrpSpPr>
          <p:nvPr/>
        </p:nvGrpSpPr>
        <p:grpSpPr bwMode="auto">
          <a:xfrm>
            <a:off x="2287588" y="2028825"/>
            <a:ext cx="3871912" cy="3259138"/>
            <a:chOff x="1441" y="1278"/>
            <a:chExt cx="2439" cy="2053"/>
          </a:xfrm>
        </p:grpSpPr>
        <p:sp>
          <p:nvSpPr>
            <p:cNvPr id="147510" name="Rectangle 6"/>
            <p:cNvSpPr>
              <a:spLocks noChangeArrowheads="1"/>
            </p:cNvSpPr>
            <p:nvPr/>
          </p:nvSpPr>
          <p:spPr bwMode="auto">
            <a:xfrm>
              <a:off x="1594" y="2362"/>
              <a:ext cx="843" cy="412"/>
            </a:xfrm>
            <a:prstGeom prst="rect">
              <a:avLst/>
            </a:prstGeom>
            <a:solidFill>
              <a:schemeClr val="tx2"/>
            </a:solidFill>
            <a:ln w="9525">
              <a:solidFill>
                <a:schemeClr val="tx1"/>
              </a:solidFill>
              <a:miter lim="800000"/>
              <a:headEnd/>
              <a:tailEnd/>
            </a:ln>
          </p:spPr>
          <p:txBody>
            <a:bodyPr wrap="none" anchor="ctr"/>
            <a:lstStyle/>
            <a:p>
              <a:pPr algn="ctr"/>
              <a:endParaRPr lang="en-GB"/>
            </a:p>
          </p:txBody>
        </p:sp>
        <p:sp>
          <p:nvSpPr>
            <p:cNvPr id="147511" name="Text Box 7"/>
            <p:cNvSpPr txBox="1">
              <a:spLocks noChangeArrowheads="1"/>
            </p:cNvSpPr>
            <p:nvPr/>
          </p:nvSpPr>
          <p:spPr bwMode="auto">
            <a:xfrm>
              <a:off x="1518" y="2389"/>
              <a:ext cx="983" cy="345"/>
            </a:xfrm>
            <a:prstGeom prst="rect">
              <a:avLst/>
            </a:prstGeom>
            <a:noFill/>
            <a:ln w="9525">
              <a:noFill/>
              <a:miter lim="800000"/>
              <a:headEnd/>
              <a:tailEnd/>
            </a:ln>
          </p:spPr>
          <p:txBody>
            <a:bodyPr>
              <a:spAutoFit/>
            </a:bodyPr>
            <a:lstStyle/>
            <a:p>
              <a:pPr algn="ctr"/>
              <a:r>
                <a:rPr lang="en-US" sz="1000" b="1" i="0">
                  <a:solidFill>
                    <a:schemeClr val="bg1"/>
                  </a:solidFill>
                </a:rPr>
                <a:t>ADDRESS &amp;</a:t>
              </a:r>
            </a:p>
            <a:p>
              <a:pPr algn="ctr"/>
              <a:r>
                <a:rPr lang="en-US" sz="1000" b="1" i="0">
                  <a:solidFill>
                    <a:schemeClr val="bg1"/>
                  </a:solidFill>
                </a:rPr>
                <a:t>CONTACT METHOD </a:t>
              </a:r>
              <a:br>
                <a:rPr lang="en-US" sz="1000" b="1" i="0">
                  <a:solidFill>
                    <a:schemeClr val="bg1"/>
                  </a:solidFill>
                </a:rPr>
              </a:br>
              <a:r>
                <a:rPr lang="en-US" sz="1000" b="1" i="0">
                  <a:solidFill>
                    <a:schemeClr val="bg1"/>
                  </a:solidFill>
                </a:rPr>
                <a:t>(Phone, e-Mail, etc)</a:t>
              </a:r>
            </a:p>
          </p:txBody>
        </p:sp>
        <p:sp>
          <p:nvSpPr>
            <p:cNvPr id="147512" name="Rectangle 9"/>
            <p:cNvSpPr>
              <a:spLocks noChangeArrowheads="1"/>
            </p:cNvSpPr>
            <p:nvPr/>
          </p:nvSpPr>
          <p:spPr bwMode="auto">
            <a:xfrm>
              <a:off x="3029" y="2078"/>
              <a:ext cx="844" cy="413"/>
            </a:xfrm>
            <a:prstGeom prst="rect">
              <a:avLst/>
            </a:prstGeom>
            <a:noFill/>
            <a:ln w="9525">
              <a:solidFill>
                <a:schemeClr val="tx1"/>
              </a:solidFill>
              <a:miter lim="800000"/>
              <a:headEnd/>
              <a:tailEnd/>
            </a:ln>
          </p:spPr>
          <p:txBody>
            <a:bodyPr wrap="none" anchor="ctr"/>
            <a:lstStyle/>
            <a:p>
              <a:pPr algn="ctr"/>
              <a:endParaRPr lang="en-GB"/>
            </a:p>
          </p:txBody>
        </p:sp>
        <p:sp>
          <p:nvSpPr>
            <p:cNvPr id="147513" name="Text Box 10"/>
            <p:cNvSpPr txBox="1">
              <a:spLocks noChangeArrowheads="1"/>
            </p:cNvSpPr>
            <p:nvPr/>
          </p:nvSpPr>
          <p:spPr bwMode="auto">
            <a:xfrm>
              <a:off x="2998" y="2155"/>
              <a:ext cx="882" cy="250"/>
            </a:xfrm>
            <a:prstGeom prst="rect">
              <a:avLst/>
            </a:prstGeom>
            <a:noFill/>
            <a:ln w="9525">
              <a:noFill/>
              <a:miter lim="800000"/>
              <a:headEnd/>
              <a:tailEnd/>
            </a:ln>
          </p:spPr>
          <p:txBody>
            <a:bodyPr>
              <a:spAutoFit/>
            </a:bodyPr>
            <a:lstStyle/>
            <a:p>
              <a:pPr algn="ctr"/>
              <a:r>
                <a:rPr lang="en-US" sz="1000" b="1" i="0"/>
                <a:t>PERSON or ORG (Party)</a:t>
              </a:r>
            </a:p>
          </p:txBody>
        </p:sp>
        <p:sp>
          <p:nvSpPr>
            <p:cNvPr id="147514" name="Line 11"/>
            <p:cNvSpPr>
              <a:spLocks noChangeShapeType="1"/>
            </p:cNvSpPr>
            <p:nvPr/>
          </p:nvSpPr>
          <p:spPr bwMode="auto">
            <a:xfrm>
              <a:off x="2432" y="1463"/>
              <a:ext cx="601" cy="619"/>
            </a:xfrm>
            <a:prstGeom prst="line">
              <a:avLst/>
            </a:prstGeom>
            <a:noFill/>
            <a:ln w="9525">
              <a:solidFill>
                <a:schemeClr val="tx1"/>
              </a:solidFill>
              <a:round/>
              <a:headEnd/>
              <a:tailEnd/>
            </a:ln>
          </p:spPr>
          <p:txBody>
            <a:bodyPr/>
            <a:lstStyle/>
            <a:p>
              <a:endParaRPr lang="en-US"/>
            </a:p>
          </p:txBody>
        </p:sp>
        <p:sp>
          <p:nvSpPr>
            <p:cNvPr id="147515" name="Line 12"/>
            <p:cNvSpPr>
              <a:spLocks noChangeShapeType="1"/>
            </p:cNvSpPr>
            <p:nvPr/>
          </p:nvSpPr>
          <p:spPr bwMode="auto">
            <a:xfrm>
              <a:off x="2436" y="2017"/>
              <a:ext cx="588" cy="201"/>
            </a:xfrm>
            <a:prstGeom prst="line">
              <a:avLst/>
            </a:prstGeom>
            <a:noFill/>
            <a:ln w="9525">
              <a:solidFill>
                <a:schemeClr val="tx1"/>
              </a:solidFill>
              <a:round/>
              <a:headEnd/>
              <a:tailEnd/>
            </a:ln>
          </p:spPr>
          <p:txBody>
            <a:bodyPr/>
            <a:lstStyle/>
            <a:p>
              <a:endParaRPr lang="en-US"/>
            </a:p>
          </p:txBody>
        </p:sp>
        <p:sp>
          <p:nvSpPr>
            <p:cNvPr id="147516" name="Line 13"/>
            <p:cNvSpPr>
              <a:spLocks noChangeShapeType="1"/>
            </p:cNvSpPr>
            <p:nvPr/>
          </p:nvSpPr>
          <p:spPr bwMode="auto">
            <a:xfrm flipV="1">
              <a:off x="2450" y="2350"/>
              <a:ext cx="578" cy="194"/>
            </a:xfrm>
            <a:prstGeom prst="line">
              <a:avLst/>
            </a:prstGeom>
            <a:noFill/>
            <a:ln w="9525">
              <a:solidFill>
                <a:schemeClr val="tx1"/>
              </a:solidFill>
              <a:round/>
              <a:headEnd/>
              <a:tailEnd/>
            </a:ln>
          </p:spPr>
          <p:txBody>
            <a:bodyPr/>
            <a:lstStyle/>
            <a:p>
              <a:endParaRPr lang="en-US"/>
            </a:p>
          </p:txBody>
        </p:sp>
        <p:sp>
          <p:nvSpPr>
            <p:cNvPr id="147517" name="Line 14"/>
            <p:cNvSpPr>
              <a:spLocks noChangeShapeType="1"/>
            </p:cNvSpPr>
            <p:nvPr/>
          </p:nvSpPr>
          <p:spPr bwMode="auto">
            <a:xfrm flipV="1">
              <a:off x="2441" y="2491"/>
              <a:ext cx="587" cy="626"/>
            </a:xfrm>
            <a:prstGeom prst="line">
              <a:avLst/>
            </a:prstGeom>
            <a:noFill/>
            <a:ln w="9525">
              <a:solidFill>
                <a:schemeClr val="tx1"/>
              </a:solidFill>
              <a:round/>
              <a:headEnd/>
              <a:tailEnd/>
            </a:ln>
          </p:spPr>
          <p:txBody>
            <a:bodyPr/>
            <a:lstStyle/>
            <a:p>
              <a:endParaRPr lang="en-US"/>
            </a:p>
          </p:txBody>
        </p:sp>
        <p:sp>
          <p:nvSpPr>
            <p:cNvPr id="147518" name="Line 15"/>
            <p:cNvSpPr>
              <a:spLocks noChangeShapeType="1"/>
            </p:cNvSpPr>
            <p:nvPr/>
          </p:nvSpPr>
          <p:spPr bwMode="auto">
            <a:xfrm flipV="1">
              <a:off x="2432" y="2030"/>
              <a:ext cx="65" cy="34"/>
            </a:xfrm>
            <a:prstGeom prst="line">
              <a:avLst/>
            </a:prstGeom>
            <a:noFill/>
            <a:ln w="9525">
              <a:solidFill>
                <a:schemeClr val="tx1"/>
              </a:solidFill>
              <a:round/>
              <a:headEnd/>
              <a:tailEnd/>
            </a:ln>
          </p:spPr>
          <p:txBody>
            <a:bodyPr/>
            <a:lstStyle/>
            <a:p>
              <a:endParaRPr lang="en-US"/>
            </a:p>
          </p:txBody>
        </p:sp>
        <p:sp>
          <p:nvSpPr>
            <p:cNvPr id="147519" name="Line 16"/>
            <p:cNvSpPr>
              <a:spLocks noChangeShapeType="1"/>
            </p:cNvSpPr>
            <p:nvPr/>
          </p:nvSpPr>
          <p:spPr bwMode="auto">
            <a:xfrm>
              <a:off x="2436" y="1961"/>
              <a:ext cx="57" cy="65"/>
            </a:xfrm>
            <a:prstGeom prst="line">
              <a:avLst/>
            </a:prstGeom>
            <a:noFill/>
            <a:ln w="9525">
              <a:solidFill>
                <a:schemeClr val="tx1"/>
              </a:solidFill>
              <a:round/>
              <a:headEnd/>
              <a:tailEnd/>
            </a:ln>
          </p:spPr>
          <p:txBody>
            <a:bodyPr/>
            <a:lstStyle/>
            <a:p>
              <a:endParaRPr lang="en-US"/>
            </a:p>
          </p:txBody>
        </p:sp>
        <p:sp>
          <p:nvSpPr>
            <p:cNvPr id="147520" name="Line 17"/>
            <p:cNvSpPr>
              <a:spLocks noChangeShapeType="1"/>
            </p:cNvSpPr>
            <p:nvPr/>
          </p:nvSpPr>
          <p:spPr bwMode="auto">
            <a:xfrm flipV="1">
              <a:off x="2441" y="2524"/>
              <a:ext cx="66" cy="76"/>
            </a:xfrm>
            <a:prstGeom prst="line">
              <a:avLst/>
            </a:prstGeom>
            <a:noFill/>
            <a:ln w="9525">
              <a:solidFill>
                <a:schemeClr val="tx1"/>
              </a:solidFill>
              <a:round/>
              <a:headEnd/>
              <a:tailEnd/>
            </a:ln>
          </p:spPr>
          <p:txBody>
            <a:bodyPr/>
            <a:lstStyle/>
            <a:p>
              <a:endParaRPr lang="en-US"/>
            </a:p>
          </p:txBody>
        </p:sp>
        <p:sp>
          <p:nvSpPr>
            <p:cNvPr id="147521" name="Line 18"/>
            <p:cNvSpPr>
              <a:spLocks noChangeShapeType="1"/>
            </p:cNvSpPr>
            <p:nvPr/>
          </p:nvSpPr>
          <p:spPr bwMode="auto">
            <a:xfrm>
              <a:off x="2446" y="2492"/>
              <a:ext cx="42" cy="27"/>
            </a:xfrm>
            <a:prstGeom prst="line">
              <a:avLst/>
            </a:prstGeom>
            <a:noFill/>
            <a:ln w="9525">
              <a:solidFill>
                <a:schemeClr val="tx1"/>
              </a:solidFill>
              <a:round/>
              <a:headEnd/>
              <a:tailEnd/>
            </a:ln>
          </p:spPr>
          <p:txBody>
            <a:bodyPr/>
            <a:lstStyle/>
            <a:p>
              <a:endParaRPr lang="en-US"/>
            </a:p>
          </p:txBody>
        </p:sp>
        <p:sp>
          <p:nvSpPr>
            <p:cNvPr id="147522" name="Rectangle 19"/>
            <p:cNvSpPr>
              <a:spLocks noChangeArrowheads="1"/>
            </p:cNvSpPr>
            <p:nvPr/>
          </p:nvSpPr>
          <p:spPr bwMode="auto">
            <a:xfrm>
              <a:off x="1588" y="1278"/>
              <a:ext cx="844" cy="413"/>
            </a:xfrm>
            <a:prstGeom prst="rect">
              <a:avLst/>
            </a:prstGeom>
            <a:solidFill>
              <a:schemeClr val="tx2"/>
            </a:solidFill>
            <a:ln w="9525">
              <a:solidFill>
                <a:schemeClr val="tx1"/>
              </a:solidFill>
              <a:miter lim="800000"/>
              <a:headEnd/>
              <a:tailEnd/>
            </a:ln>
          </p:spPr>
          <p:txBody>
            <a:bodyPr wrap="none" anchor="ctr"/>
            <a:lstStyle/>
            <a:p>
              <a:pPr algn="ctr"/>
              <a:endParaRPr lang="en-GB"/>
            </a:p>
          </p:txBody>
        </p:sp>
        <p:sp>
          <p:nvSpPr>
            <p:cNvPr id="147523" name="Text Box 20"/>
            <p:cNvSpPr txBox="1">
              <a:spLocks noChangeArrowheads="1"/>
            </p:cNvSpPr>
            <p:nvPr/>
          </p:nvSpPr>
          <p:spPr bwMode="auto">
            <a:xfrm>
              <a:off x="1637" y="1405"/>
              <a:ext cx="738" cy="154"/>
            </a:xfrm>
            <a:prstGeom prst="rect">
              <a:avLst/>
            </a:prstGeom>
            <a:noFill/>
            <a:ln w="9525">
              <a:noFill/>
              <a:miter lim="800000"/>
              <a:headEnd/>
              <a:tailEnd/>
            </a:ln>
          </p:spPr>
          <p:txBody>
            <a:bodyPr>
              <a:spAutoFit/>
            </a:bodyPr>
            <a:lstStyle/>
            <a:p>
              <a:pPr algn="ctr"/>
              <a:r>
                <a:rPr lang="en-US" sz="1000" b="1" i="0">
                  <a:solidFill>
                    <a:schemeClr val="bg1"/>
                  </a:solidFill>
                </a:rPr>
                <a:t>NAME</a:t>
              </a:r>
            </a:p>
          </p:txBody>
        </p:sp>
        <p:sp>
          <p:nvSpPr>
            <p:cNvPr id="147524" name="Rectangle 21"/>
            <p:cNvSpPr>
              <a:spLocks noChangeArrowheads="1"/>
            </p:cNvSpPr>
            <p:nvPr/>
          </p:nvSpPr>
          <p:spPr bwMode="auto">
            <a:xfrm>
              <a:off x="1586" y="1835"/>
              <a:ext cx="843" cy="413"/>
            </a:xfrm>
            <a:prstGeom prst="rect">
              <a:avLst/>
            </a:prstGeom>
            <a:solidFill>
              <a:schemeClr val="tx2"/>
            </a:solidFill>
            <a:ln w="9525">
              <a:solidFill>
                <a:schemeClr val="tx1"/>
              </a:solidFill>
              <a:miter lim="800000"/>
              <a:headEnd/>
              <a:tailEnd/>
            </a:ln>
          </p:spPr>
          <p:txBody>
            <a:bodyPr wrap="none" anchor="ctr"/>
            <a:lstStyle/>
            <a:p>
              <a:pPr algn="ctr"/>
              <a:endParaRPr lang="en-GB"/>
            </a:p>
          </p:txBody>
        </p:sp>
        <p:sp>
          <p:nvSpPr>
            <p:cNvPr id="147525" name="Text Box 22"/>
            <p:cNvSpPr txBox="1">
              <a:spLocks noChangeArrowheads="1"/>
            </p:cNvSpPr>
            <p:nvPr/>
          </p:nvSpPr>
          <p:spPr bwMode="auto">
            <a:xfrm>
              <a:off x="1441" y="1855"/>
              <a:ext cx="1143" cy="346"/>
            </a:xfrm>
            <a:prstGeom prst="rect">
              <a:avLst/>
            </a:prstGeom>
            <a:noFill/>
            <a:ln w="9525">
              <a:noFill/>
              <a:miter lim="800000"/>
              <a:headEnd/>
              <a:tailEnd/>
            </a:ln>
          </p:spPr>
          <p:txBody>
            <a:bodyPr>
              <a:spAutoFit/>
            </a:bodyPr>
            <a:lstStyle/>
            <a:p>
              <a:pPr algn="ctr"/>
              <a:r>
                <a:rPr lang="en-US" sz="1000" b="1" i="0">
                  <a:solidFill>
                    <a:schemeClr val="bg1"/>
                  </a:solidFill>
                </a:rPr>
                <a:t>DEMOGRAPHIC</a:t>
              </a:r>
            </a:p>
            <a:p>
              <a:pPr algn="ctr"/>
              <a:r>
                <a:rPr lang="en-US" sz="1000" b="1" i="0">
                  <a:solidFill>
                    <a:schemeClr val="bg1"/>
                  </a:solidFill>
                </a:rPr>
                <a:t>(Gender, Birth Date,</a:t>
              </a:r>
            </a:p>
            <a:p>
              <a:pPr algn="ctr"/>
              <a:r>
                <a:rPr lang="en-US" sz="1000" b="1" i="0">
                  <a:solidFill>
                    <a:schemeClr val="bg1"/>
                  </a:solidFill>
                </a:rPr>
                <a:t>Establish Date, etc)</a:t>
              </a:r>
            </a:p>
          </p:txBody>
        </p:sp>
        <p:sp>
          <p:nvSpPr>
            <p:cNvPr id="147526" name="Rectangle 23"/>
            <p:cNvSpPr>
              <a:spLocks noChangeArrowheads="1"/>
            </p:cNvSpPr>
            <p:nvPr/>
          </p:nvSpPr>
          <p:spPr bwMode="auto">
            <a:xfrm>
              <a:off x="1592" y="2918"/>
              <a:ext cx="843" cy="413"/>
            </a:xfrm>
            <a:prstGeom prst="rect">
              <a:avLst/>
            </a:prstGeom>
            <a:solidFill>
              <a:schemeClr val="tx2"/>
            </a:solidFill>
            <a:ln w="9525">
              <a:solidFill>
                <a:schemeClr val="tx1"/>
              </a:solidFill>
              <a:miter lim="800000"/>
              <a:headEnd/>
              <a:tailEnd/>
            </a:ln>
          </p:spPr>
          <p:txBody>
            <a:bodyPr wrap="none" anchor="ctr"/>
            <a:lstStyle/>
            <a:p>
              <a:pPr algn="ctr"/>
              <a:endParaRPr lang="en-GB"/>
            </a:p>
          </p:txBody>
        </p:sp>
        <p:sp>
          <p:nvSpPr>
            <p:cNvPr id="147527" name="Text Box 24"/>
            <p:cNvSpPr txBox="1">
              <a:spLocks noChangeArrowheads="1"/>
            </p:cNvSpPr>
            <p:nvPr/>
          </p:nvSpPr>
          <p:spPr bwMode="auto">
            <a:xfrm>
              <a:off x="1640" y="3036"/>
              <a:ext cx="738" cy="154"/>
            </a:xfrm>
            <a:prstGeom prst="rect">
              <a:avLst/>
            </a:prstGeom>
            <a:noFill/>
            <a:ln w="9525">
              <a:noFill/>
              <a:miter lim="800000"/>
              <a:headEnd/>
              <a:tailEnd/>
            </a:ln>
          </p:spPr>
          <p:txBody>
            <a:bodyPr>
              <a:spAutoFit/>
            </a:bodyPr>
            <a:lstStyle/>
            <a:p>
              <a:pPr algn="ctr"/>
              <a:r>
                <a:rPr lang="en-US" sz="1000" b="1" i="0">
                  <a:solidFill>
                    <a:schemeClr val="bg1"/>
                  </a:solidFill>
                </a:rPr>
                <a:t>IDENTITY</a:t>
              </a:r>
            </a:p>
          </p:txBody>
        </p:sp>
        <p:sp>
          <p:nvSpPr>
            <p:cNvPr id="147528" name="Line 25"/>
            <p:cNvSpPr>
              <a:spLocks noChangeShapeType="1"/>
            </p:cNvSpPr>
            <p:nvPr/>
          </p:nvSpPr>
          <p:spPr bwMode="auto">
            <a:xfrm>
              <a:off x="2432" y="1349"/>
              <a:ext cx="62" cy="167"/>
            </a:xfrm>
            <a:prstGeom prst="line">
              <a:avLst/>
            </a:prstGeom>
            <a:noFill/>
            <a:ln w="9525">
              <a:solidFill>
                <a:schemeClr val="tx1"/>
              </a:solidFill>
              <a:round/>
              <a:headEnd/>
              <a:tailEnd/>
            </a:ln>
          </p:spPr>
          <p:txBody>
            <a:bodyPr/>
            <a:lstStyle/>
            <a:p>
              <a:endParaRPr lang="en-US"/>
            </a:p>
          </p:txBody>
        </p:sp>
        <p:sp>
          <p:nvSpPr>
            <p:cNvPr id="147529" name="Line 26"/>
            <p:cNvSpPr>
              <a:spLocks noChangeShapeType="1"/>
            </p:cNvSpPr>
            <p:nvPr/>
          </p:nvSpPr>
          <p:spPr bwMode="auto">
            <a:xfrm flipV="1">
              <a:off x="2440" y="1506"/>
              <a:ext cx="49" cy="26"/>
            </a:xfrm>
            <a:prstGeom prst="line">
              <a:avLst/>
            </a:prstGeom>
            <a:noFill/>
            <a:ln w="9525">
              <a:solidFill>
                <a:schemeClr val="tx1"/>
              </a:solidFill>
              <a:round/>
              <a:headEnd/>
              <a:tailEnd/>
            </a:ln>
          </p:spPr>
          <p:txBody>
            <a:bodyPr/>
            <a:lstStyle/>
            <a:p>
              <a:endParaRPr lang="en-US"/>
            </a:p>
          </p:txBody>
        </p:sp>
        <p:sp>
          <p:nvSpPr>
            <p:cNvPr id="147530" name="Line 27"/>
            <p:cNvSpPr>
              <a:spLocks noChangeShapeType="1"/>
            </p:cNvSpPr>
            <p:nvPr/>
          </p:nvSpPr>
          <p:spPr bwMode="auto">
            <a:xfrm flipV="1">
              <a:off x="2436" y="3059"/>
              <a:ext cx="57" cy="161"/>
            </a:xfrm>
            <a:prstGeom prst="line">
              <a:avLst/>
            </a:prstGeom>
            <a:noFill/>
            <a:ln w="9525">
              <a:solidFill>
                <a:schemeClr val="tx1"/>
              </a:solidFill>
              <a:round/>
              <a:headEnd/>
              <a:tailEnd/>
            </a:ln>
          </p:spPr>
          <p:txBody>
            <a:bodyPr/>
            <a:lstStyle/>
            <a:p>
              <a:endParaRPr lang="en-US"/>
            </a:p>
          </p:txBody>
        </p:sp>
        <p:sp>
          <p:nvSpPr>
            <p:cNvPr id="147531" name="Line 28"/>
            <p:cNvSpPr>
              <a:spLocks noChangeShapeType="1"/>
            </p:cNvSpPr>
            <p:nvPr/>
          </p:nvSpPr>
          <p:spPr bwMode="auto">
            <a:xfrm>
              <a:off x="2441" y="3042"/>
              <a:ext cx="42" cy="27"/>
            </a:xfrm>
            <a:prstGeom prst="line">
              <a:avLst/>
            </a:prstGeom>
            <a:noFill/>
            <a:ln w="9525">
              <a:solidFill>
                <a:schemeClr val="tx1"/>
              </a:solidFill>
              <a:round/>
              <a:headEnd/>
              <a:tailEnd/>
            </a:ln>
          </p:spPr>
          <p:txBody>
            <a:bodyPr/>
            <a:lstStyle/>
            <a:p>
              <a:endParaRPr lang="en-US"/>
            </a:p>
          </p:txBody>
        </p:sp>
      </p:grpSp>
      <p:grpSp>
        <p:nvGrpSpPr>
          <p:cNvPr id="32850" name="Group 82"/>
          <p:cNvGrpSpPr>
            <a:grpSpLocks/>
          </p:cNvGrpSpPr>
          <p:nvPr/>
        </p:nvGrpSpPr>
        <p:grpSpPr bwMode="auto">
          <a:xfrm>
            <a:off x="6140450" y="2003425"/>
            <a:ext cx="2422525" cy="1431925"/>
            <a:chOff x="3868" y="1262"/>
            <a:chExt cx="1526" cy="902"/>
          </a:xfrm>
        </p:grpSpPr>
        <p:sp>
          <p:nvSpPr>
            <p:cNvPr id="147500" name="Rectangle 30"/>
            <p:cNvSpPr>
              <a:spLocks noChangeArrowheads="1"/>
            </p:cNvSpPr>
            <p:nvPr/>
          </p:nvSpPr>
          <p:spPr bwMode="auto">
            <a:xfrm>
              <a:off x="4461" y="1618"/>
              <a:ext cx="844" cy="274"/>
            </a:xfrm>
            <a:prstGeom prst="rect">
              <a:avLst/>
            </a:prstGeom>
            <a:solidFill>
              <a:schemeClr val="tx2"/>
            </a:solidFill>
            <a:ln w="9525">
              <a:solidFill>
                <a:schemeClr val="tx1"/>
              </a:solidFill>
              <a:miter lim="800000"/>
              <a:headEnd/>
              <a:tailEnd/>
            </a:ln>
          </p:spPr>
          <p:txBody>
            <a:bodyPr wrap="none" anchor="ctr"/>
            <a:lstStyle/>
            <a:p>
              <a:pPr algn="ctr"/>
              <a:endParaRPr lang="en-GB"/>
            </a:p>
          </p:txBody>
        </p:sp>
        <p:sp>
          <p:nvSpPr>
            <p:cNvPr id="147501" name="Text Box 31"/>
            <p:cNvSpPr txBox="1">
              <a:spLocks noChangeArrowheads="1"/>
            </p:cNvSpPr>
            <p:nvPr/>
          </p:nvSpPr>
          <p:spPr bwMode="auto">
            <a:xfrm>
              <a:off x="4372" y="1626"/>
              <a:ext cx="1022" cy="250"/>
            </a:xfrm>
            <a:prstGeom prst="rect">
              <a:avLst/>
            </a:prstGeom>
            <a:noFill/>
            <a:ln w="9525">
              <a:noFill/>
              <a:miter lim="800000"/>
              <a:headEnd/>
              <a:tailEnd/>
            </a:ln>
          </p:spPr>
          <p:txBody>
            <a:bodyPr>
              <a:spAutoFit/>
            </a:bodyPr>
            <a:lstStyle/>
            <a:p>
              <a:pPr algn="ctr"/>
              <a:r>
                <a:rPr lang="en-US" sz="1000" b="1" i="0">
                  <a:solidFill>
                    <a:schemeClr val="bg1"/>
                  </a:solidFill>
                </a:rPr>
                <a:t>PARTY</a:t>
              </a:r>
              <a:br>
                <a:rPr lang="en-US" sz="1000" b="1" i="0">
                  <a:solidFill>
                    <a:schemeClr val="bg1"/>
                  </a:solidFill>
                </a:rPr>
              </a:br>
              <a:r>
                <a:rPr lang="en-US" sz="1000" b="1" i="0">
                  <a:solidFill>
                    <a:schemeClr val="bg1"/>
                  </a:solidFill>
                </a:rPr>
                <a:t>HIERARCHY</a:t>
              </a:r>
            </a:p>
          </p:txBody>
        </p:sp>
        <p:sp>
          <p:nvSpPr>
            <p:cNvPr id="147502" name="Rectangle 32"/>
            <p:cNvSpPr>
              <a:spLocks noChangeArrowheads="1"/>
            </p:cNvSpPr>
            <p:nvPr/>
          </p:nvSpPr>
          <p:spPr bwMode="auto">
            <a:xfrm>
              <a:off x="4459" y="1262"/>
              <a:ext cx="843" cy="280"/>
            </a:xfrm>
            <a:prstGeom prst="rect">
              <a:avLst/>
            </a:prstGeom>
            <a:solidFill>
              <a:schemeClr val="tx2"/>
            </a:solidFill>
            <a:ln w="9525">
              <a:solidFill>
                <a:schemeClr val="tx1"/>
              </a:solidFill>
              <a:miter lim="800000"/>
              <a:headEnd/>
              <a:tailEnd/>
            </a:ln>
          </p:spPr>
          <p:txBody>
            <a:bodyPr wrap="none" anchor="ctr"/>
            <a:lstStyle/>
            <a:p>
              <a:pPr algn="ctr"/>
              <a:endParaRPr lang="en-GB"/>
            </a:p>
          </p:txBody>
        </p:sp>
        <p:sp>
          <p:nvSpPr>
            <p:cNvPr id="147503" name="Text Box 33"/>
            <p:cNvSpPr txBox="1">
              <a:spLocks noChangeArrowheads="1"/>
            </p:cNvSpPr>
            <p:nvPr/>
          </p:nvSpPr>
          <p:spPr bwMode="auto">
            <a:xfrm>
              <a:off x="4370" y="1270"/>
              <a:ext cx="1022" cy="250"/>
            </a:xfrm>
            <a:prstGeom prst="rect">
              <a:avLst/>
            </a:prstGeom>
            <a:noFill/>
            <a:ln w="9525">
              <a:noFill/>
              <a:miter lim="800000"/>
              <a:headEnd/>
              <a:tailEnd/>
            </a:ln>
          </p:spPr>
          <p:txBody>
            <a:bodyPr>
              <a:spAutoFit/>
            </a:bodyPr>
            <a:lstStyle/>
            <a:p>
              <a:pPr algn="ctr"/>
              <a:r>
                <a:rPr lang="en-US" sz="1000" b="1" i="0">
                  <a:solidFill>
                    <a:schemeClr val="bg1"/>
                  </a:solidFill>
                </a:rPr>
                <a:t>PARTY </a:t>
              </a:r>
            </a:p>
            <a:p>
              <a:pPr algn="ctr"/>
              <a:r>
                <a:rPr lang="en-US" sz="1000" b="1" i="0">
                  <a:solidFill>
                    <a:schemeClr val="bg1"/>
                  </a:solidFill>
                </a:rPr>
                <a:t>RELATIONSHIP</a:t>
              </a:r>
            </a:p>
          </p:txBody>
        </p:sp>
        <p:sp>
          <p:nvSpPr>
            <p:cNvPr id="147504" name="Line 34"/>
            <p:cNvSpPr>
              <a:spLocks noChangeShapeType="1"/>
            </p:cNvSpPr>
            <p:nvPr/>
          </p:nvSpPr>
          <p:spPr bwMode="auto">
            <a:xfrm flipV="1">
              <a:off x="3872" y="1748"/>
              <a:ext cx="587" cy="416"/>
            </a:xfrm>
            <a:prstGeom prst="line">
              <a:avLst/>
            </a:prstGeom>
            <a:noFill/>
            <a:ln w="9525">
              <a:solidFill>
                <a:srgbClr val="000000"/>
              </a:solidFill>
              <a:round/>
              <a:headEnd/>
              <a:tailEnd/>
            </a:ln>
          </p:spPr>
          <p:txBody>
            <a:bodyPr/>
            <a:lstStyle/>
            <a:p>
              <a:endParaRPr lang="en-US"/>
            </a:p>
          </p:txBody>
        </p:sp>
        <p:sp>
          <p:nvSpPr>
            <p:cNvPr id="147505" name="Line 35"/>
            <p:cNvSpPr>
              <a:spLocks noChangeShapeType="1"/>
            </p:cNvSpPr>
            <p:nvPr/>
          </p:nvSpPr>
          <p:spPr bwMode="auto">
            <a:xfrm flipV="1">
              <a:off x="4405" y="1687"/>
              <a:ext cx="60" cy="104"/>
            </a:xfrm>
            <a:prstGeom prst="line">
              <a:avLst/>
            </a:prstGeom>
            <a:noFill/>
            <a:ln w="9525">
              <a:solidFill>
                <a:srgbClr val="000000"/>
              </a:solidFill>
              <a:round/>
              <a:headEnd/>
              <a:tailEnd/>
            </a:ln>
          </p:spPr>
          <p:txBody>
            <a:bodyPr/>
            <a:lstStyle/>
            <a:p>
              <a:endParaRPr lang="en-US"/>
            </a:p>
          </p:txBody>
        </p:sp>
        <p:sp>
          <p:nvSpPr>
            <p:cNvPr id="147506" name="Line 36"/>
            <p:cNvSpPr>
              <a:spLocks noChangeShapeType="1"/>
            </p:cNvSpPr>
            <p:nvPr/>
          </p:nvSpPr>
          <p:spPr bwMode="auto">
            <a:xfrm>
              <a:off x="4399" y="1797"/>
              <a:ext cx="66" cy="17"/>
            </a:xfrm>
            <a:prstGeom prst="line">
              <a:avLst/>
            </a:prstGeom>
            <a:noFill/>
            <a:ln w="9525">
              <a:solidFill>
                <a:srgbClr val="000000"/>
              </a:solidFill>
              <a:round/>
              <a:headEnd/>
              <a:tailEnd/>
            </a:ln>
          </p:spPr>
          <p:txBody>
            <a:bodyPr/>
            <a:lstStyle/>
            <a:p>
              <a:endParaRPr lang="en-US"/>
            </a:p>
          </p:txBody>
        </p:sp>
        <p:sp>
          <p:nvSpPr>
            <p:cNvPr id="147507" name="Line 37"/>
            <p:cNvSpPr>
              <a:spLocks noChangeShapeType="1"/>
            </p:cNvSpPr>
            <p:nvPr/>
          </p:nvSpPr>
          <p:spPr bwMode="auto">
            <a:xfrm flipV="1">
              <a:off x="3868" y="1402"/>
              <a:ext cx="596" cy="681"/>
            </a:xfrm>
            <a:prstGeom prst="line">
              <a:avLst/>
            </a:prstGeom>
            <a:noFill/>
            <a:ln w="9525">
              <a:solidFill>
                <a:srgbClr val="000000"/>
              </a:solidFill>
              <a:round/>
              <a:headEnd/>
              <a:tailEnd/>
            </a:ln>
          </p:spPr>
          <p:txBody>
            <a:bodyPr/>
            <a:lstStyle/>
            <a:p>
              <a:endParaRPr lang="en-US"/>
            </a:p>
          </p:txBody>
        </p:sp>
        <p:sp>
          <p:nvSpPr>
            <p:cNvPr id="147508" name="Line 38"/>
            <p:cNvSpPr>
              <a:spLocks noChangeShapeType="1"/>
            </p:cNvSpPr>
            <p:nvPr/>
          </p:nvSpPr>
          <p:spPr bwMode="auto">
            <a:xfrm flipV="1">
              <a:off x="4407" y="1336"/>
              <a:ext cx="53" cy="133"/>
            </a:xfrm>
            <a:prstGeom prst="line">
              <a:avLst/>
            </a:prstGeom>
            <a:noFill/>
            <a:ln w="9525">
              <a:solidFill>
                <a:srgbClr val="000000"/>
              </a:solidFill>
              <a:round/>
              <a:headEnd/>
              <a:tailEnd/>
            </a:ln>
          </p:spPr>
          <p:txBody>
            <a:bodyPr/>
            <a:lstStyle/>
            <a:p>
              <a:endParaRPr lang="en-US"/>
            </a:p>
          </p:txBody>
        </p:sp>
        <p:sp>
          <p:nvSpPr>
            <p:cNvPr id="147509" name="Line 39"/>
            <p:cNvSpPr>
              <a:spLocks noChangeShapeType="1"/>
            </p:cNvSpPr>
            <p:nvPr/>
          </p:nvSpPr>
          <p:spPr bwMode="auto">
            <a:xfrm>
              <a:off x="4410" y="1464"/>
              <a:ext cx="42" cy="27"/>
            </a:xfrm>
            <a:prstGeom prst="line">
              <a:avLst/>
            </a:prstGeom>
            <a:noFill/>
            <a:ln w="9525">
              <a:solidFill>
                <a:srgbClr val="000000"/>
              </a:solidFill>
              <a:round/>
              <a:headEnd/>
              <a:tailEnd/>
            </a:ln>
          </p:spPr>
          <p:txBody>
            <a:bodyPr/>
            <a:lstStyle/>
            <a:p>
              <a:endParaRPr lang="en-US"/>
            </a:p>
          </p:txBody>
        </p:sp>
      </p:grpSp>
      <p:grpSp>
        <p:nvGrpSpPr>
          <p:cNvPr id="32848" name="Group 80"/>
          <p:cNvGrpSpPr>
            <a:grpSpLocks/>
          </p:cNvGrpSpPr>
          <p:nvPr/>
        </p:nvGrpSpPr>
        <p:grpSpPr bwMode="auto">
          <a:xfrm>
            <a:off x="4772025" y="2020888"/>
            <a:ext cx="1338263" cy="1274762"/>
            <a:chOff x="3006" y="1273"/>
            <a:chExt cx="843" cy="803"/>
          </a:xfrm>
        </p:grpSpPr>
        <p:sp>
          <p:nvSpPr>
            <p:cNvPr id="147495" name="Rectangle 42"/>
            <p:cNvSpPr>
              <a:spLocks noChangeArrowheads="1"/>
            </p:cNvSpPr>
            <p:nvPr/>
          </p:nvSpPr>
          <p:spPr bwMode="auto">
            <a:xfrm>
              <a:off x="3006" y="1273"/>
              <a:ext cx="843" cy="412"/>
            </a:xfrm>
            <a:prstGeom prst="rect">
              <a:avLst/>
            </a:prstGeom>
            <a:solidFill>
              <a:schemeClr val="tx2"/>
            </a:solidFill>
            <a:ln w="9525">
              <a:solidFill>
                <a:schemeClr val="tx1"/>
              </a:solidFill>
              <a:miter lim="800000"/>
              <a:headEnd/>
              <a:tailEnd/>
            </a:ln>
          </p:spPr>
          <p:txBody>
            <a:bodyPr wrap="none" anchor="ctr"/>
            <a:lstStyle/>
            <a:p>
              <a:pPr algn="ctr"/>
              <a:endParaRPr lang="en-GB"/>
            </a:p>
          </p:txBody>
        </p:sp>
        <p:sp>
          <p:nvSpPr>
            <p:cNvPr id="147496" name="Text Box 43"/>
            <p:cNvSpPr txBox="1">
              <a:spLocks noChangeArrowheads="1"/>
            </p:cNvSpPr>
            <p:nvPr/>
          </p:nvSpPr>
          <p:spPr bwMode="auto">
            <a:xfrm>
              <a:off x="3077" y="1349"/>
              <a:ext cx="671" cy="250"/>
            </a:xfrm>
            <a:prstGeom prst="rect">
              <a:avLst/>
            </a:prstGeom>
            <a:noFill/>
            <a:ln w="9525">
              <a:noFill/>
              <a:miter lim="800000"/>
              <a:headEnd/>
              <a:tailEnd/>
            </a:ln>
          </p:spPr>
          <p:txBody>
            <a:bodyPr>
              <a:spAutoFit/>
            </a:bodyPr>
            <a:lstStyle/>
            <a:p>
              <a:pPr algn="ctr"/>
              <a:r>
                <a:rPr lang="en-US" sz="1000" b="1" i="0">
                  <a:solidFill>
                    <a:schemeClr val="bg1"/>
                  </a:solidFill>
                </a:rPr>
                <a:t>PARTY </a:t>
              </a:r>
            </a:p>
            <a:p>
              <a:pPr algn="ctr"/>
              <a:r>
                <a:rPr lang="en-US" sz="1000" b="1" i="0">
                  <a:solidFill>
                    <a:schemeClr val="bg1"/>
                  </a:solidFill>
                </a:rPr>
                <a:t>X-REF</a:t>
              </a:r>
            </a:p>
          </p:txBody>
        </p:sp>
        <p:sp>
          <p:nvSpPr>
            <p:cNvPr id="147497" name="Line 44"/>
            <p:cNvSpPr>
              <a:spLocks noChangeShapeType="1"/>
            </p:cNvSpPr>
            <p:nvPr/>
          </p:nvSpPr>
          <p:spPr bwMode="auto">
            <a:xfrm>
              <a:off x="3423" y="1663"/>
              <a:ext cx="5" cy="413"/>
            </a:xfrm>
            <a:prstGeom prst="line">
              <a:avLst/>
            </a:prstGeom>
            <a:noFill/>
            <a:ln w="9525">
              <a:solidFill>
                <a:schemeClr val="tx1"/>
              </a:solidFill>
              <a:round/>
              <a:headEnd/>
              <a:tailEnd/>
            </a:ln>
          </p:spPr>
          <p:txBody>
            <a:bodyPr/>
            <a:lstStyle/>
            <a:p>
              <a:endParaRPr lang="en-US"/>
            </a:p>
          </p:txBody>
        </p:sp>
        <p:sp>
          <p:nvSpPr>
            <p:cNvPr id="147498" name="Line 45"/>
            <p:cNvSpPr>
              <a:spLocks noChangeShapeType="1"/>
            </p:cNvSpPr>
            <p:nvPr/>
          </p:nvSpPr>
          <p:spPr bwMode="auto">
            <a:xfrm>
              <a:off x="3376" y="1672"/>
              <a:ext cx="42" cy="80"/>
            </a:xfrm>
            <a:prstGeom prst="line">
              <a:avLst/>
            </a:prstGeom>
            <a:noFill/>
            <a:ln w="9525">
              <a:solidFill>
                <a:schemeClr val="tx1"/>
              </a:solidFill>
              <a:round/>
              <a:headEnd/>
              <a:tailEnd/>
            </a:ln>
          </p:spPr>
          <p:txBody>
            <a:bodyPr/>
            <a:lstStyle/>
            <a:p>
              <a:endParaRPr lang="en-US"/>
            </a:p>
          </p:txBody>
        </p:sp>
        <p:sp>
          <p:nvSpPr>
            <p:cNvPr id="147499" name="Line 46"/>
            <p:cNvSpPr>
              <a:spLocks noChangeShapeType="1"/>
            </p:cNvSpPr>
            <p:nvPr/>
          </p:nvSpPr>
          <p:spPr bwMode="auto">
            <a:xfrm flipH="1">
              <a:off x="3423" y="1677"/>
              <a:ext cx="47" cy="84"/>
            </a:xfrm>
            <a:prstGeom prst="line">
              <a:avLst/>
            </a:prstGeom>
            <a:noFill/>
            <a:ln w="9525">
              <a:solidFill>
                <a:schemeClr val="tx1"/>
              </a:solidFill>
              <a:round/>
              <a:headEnd/>
              <a:tailEnd/>
            </a:ln>
          </p:spPr>
          <p:txBody>
            <a:bodyPr/>
            <a:lstStyle/>
            <a:p>
              <a:endParaRPr lang="en-US"/>
            </a:p>
          </p:txBody>
        </p:sp>
      </p:grpSp>
      <p:grpSp>
        <p:nvGrpSpPr>
          <p:cNvPr id="32849" name="Group 81"/>
          <p:cNvGrpSpPr>
            <a:grpSpLocks/>
          </p:cNvGrpSpPr>
          <p:nvPr/>
        </p:nvGrpSpPr>
        <p:grpSpPr bwMode="auto">
          <a:xfrm>
            <a:off x="4781550" y="3967163"/>
            <a:ext cx="1365250" cy="1330325"/>
            <a:chOff x="3012" y="2499"/>
            <a:chExt cx="860" cy="838"/>
          </a:xfrm>
        </p:grpSpPr>
        <p:sp>
          <p:nvSpPr>
            <p:cNvPr id="147490" name="Rectangle 48"/>
            <p:cNvSpPr>
              <a:spLocks noChangeArrowheads="1"/>
            </p:cNvSpPr>
            <p:nvPr/>
          </p:nvSpPr>
          <p:spPr bwMode="auto">
            <a:xfrm>
              <a:off x="3028" y="2924"/>
              <a:ext cx="844" cy="413"/>
            </a:xfrm>
            <a:prstGeom prst="rect">
              <a:avLst/>
            </a:prstGeom>
            <a:solidFill>
              <a:schemeClr val="tx2"/>
            </a:solidFill>
            <a:ln w="9525">
              <a:solidFill>
                <a:schemeClr val="tx1"/>
              </a:solidFill>
              <a:miter lim="800000"/>
              <a:headEnd/>
              <a:tailEnd/>
            </a:ln>
          </p:spPr>
          <p:txBody>
            <a:bodyPr wrap="none" anchor="ctr"/>
            <a:lstStyle/>
            <a:p>
              <a:pPr algn="ctr"/>
              <a:endParaRPr lang="en-GB"/>
            </a:p>
          </p:txBody>
        </p:sp>
        <p:sp>
          <p:nvSpPr>
            <p:cNvPr id="147491" name="Text Box 49"/>
            <p:cNvSpPr txBox="1">
              <a:spLocks noChangeArrowheads="1"/>
            </p:cNvSpPr>
            <p:nvPr/>
          </p:nvSpPr>
          <p:spPr bwMode="auto">
            <a:xfrm>
              <a:off x="3012" y="3000"/>
              <a:ext cx="856" cy="250"/>
            </a:xfrm>
            <a:prstGeom prst="rect">
              <a:avLst/>
            </a:prstGeom>
            <a:noFill/>
            <a:ln w="9525">
              <a:noFill/>
              <a:miter lim="800000"/>
              <a:headEnd/>
              <a:tailEnd/>
            </a:ln>
          </p:spPr>
          <p:txBody>
            <a:bodyPr>
              <a:spAutoFit/>
            </a:bodyPr>
            <a:lstStyle/>
            <a:p>
              <a:pPr algn="ctr"/>
              <a:r>
                <a:rPr lang="en-US" sz="1000" b="1" i="0">
                  <a:solidFill>
                    <a:schemeClr val="bg1"/>
                  </a:solidFill>
                </a:rPr>
                <a:t>ACCOUNT/</a:t>
              </a:r>
              <a:br>
                <a:rPr lang="en-US" sz="1000" b="1" i="0">
                  <a:solidFill>
                    <a:schemeClr val="bg1"/>
                  </a:solidFill>
                </a:rPr>
              </a:br>
              <a:r>
                <a:rPr lang="en-US" sz="1000" b="1" i="0">
                  <a:solidFill>
                    <a:schemeClr val="bg1"/>
                  </a:solidFill>
                </a:rPr>
                <a:t>POLICY X-REF</a:t>
              </a:r>
            </a:p>
          </p:txBody>
        </p:sp>
        <p:sp>
          <p:nvSpPr>
            <p:cNvPr id="147492" name="Line 50"/>
            <p:cNvSpPr>
              <a:spLocks noChangeShapeType="1"/>
            </p:cNvSpPr>
            <p:nvPr/>
          </p:nvSpPr>
          <p:spPr bwMode="auto">
            <a:xfrm>
              <a:off x="3428" y="2499"/>
              <a:ext cx="4" cy="414"/>
            </a:xfrm>
            <a:prstGeom prst="line">
              <a:avLst/>
            </a:prstGeom>
            <a:noFill/>
            <a:ln w="9525">
              <a:solidFill>
                <a:schemeClr val="tx1"/>
              </a:solidFill>
              <a:round/>
              <a:headEnd/>
              <a:tailEnd/>
            </a:ln>
          </p:spPr>
          <p:txBody>
            <a:bodyPr/>
            <a:lstStyle/>
            <a:p>
              <a:endParaRPr lang="en-US"/>
            </a:p>
          </p:txBody>
        </p:sp>
        <p:sp>
          <p:nvSpPr>
            <p:cNvPr id="147493" name="Line 51"/>
            <p:cNvSpPr>
              <a:spLocks noChangeShapeType="1"/>
            </p:cNvSpPr>
            <p:nvPr/>
          </p:nvSpPr>
          <p:spPr bwMode="auto">
            <a:xfrm>
              <a:off x="3428" y="2828"/>
              <a:ext cx="42" cy="85"/>
            </a:xfrm>
            <a:prstGeom prst="line">
              <a:avLst/>
            </a:prstGeom>
            <a:noFill/>
            <a:ln w="9525">
              <a:solidFill>
                <a:schemeClr val="tx1"/>
              </a:solidFill>
              <a:round/>
              <a:headEnd/>
              <a:tailEnd/>
            </a:ln>
          </p:spPr>
          <p:txBody>
            <a:bodyPr/>
            <a:lstStyle/>
            <a:p>
              <a:endParaRPr lang="en-US"/>
            </a:p>
          </p:txBody>
        </p:sp>
        <p:sp>
          <p:nvSpPr>
            <p:cNvPr id="147494" name="Line 52"/>
            <p:cNvSpPr>
              <a:spLocks noChangeShapeType="1"/>
            </p:cNvSpPr>
            <p:nvPr/>
          </p:nvSpPr>
          <p:spPr bwMode="auto">
            <a:xfrm flipH="1">
              <a:off x="3390" y="2851"/>
              <a:ext cx="33" cy="62"/>
            </a:xfrm>
            <a:prstGeom prst="line">
              <a:avLst/>
            </a:prstGeom>
            <a:noFill/>
            <a:ln w="9525">
              <a:solidFill>
                <a:schemeClr val="tx1"/>
              </a:solidFill>
              <a:round/>
              <a:headEnd/>
              <a:tailEnd/>
            </a:ln>
          </p:spPr>
          <p:txBody>
            <a:bodyPr/>
            <a:lstStyle/>
            <a:p>
              <a:endParaRPr lang="en-US"/>
            </a:p>
          </p:txBody>
        </p:sp>
      </p:grpSp>
      <p:grpSp>
        <p:nvGrpSpPr>
          <p:cNvPr id="32852" name="Group 84"/>
          <p:cNvGrpSpPr>
            <a:grpSpLocks/>
          </p:cNvGrpSpPr>
          <p:nvPr/>
        </p:nvGrpSpPr>
        <p:grpSpPr bwMode="auto">
          <a:xfrm>
            <a:off x="6135688" y="3956050"/>
            <a:ext cx="2427287" cy="1344613"/>
            <a:chOff x="3865" y="2492"/>
            <a:chExt cx="1529" cy="847"/>
          </a:xfrm>
        </p:grpSpPr>
        <p:sp>
          <p:nvSpPr>
            <p:cNvPr id="147485" name="Line 54"/>
            <p:cNvSpPr>
              <a:spLocks noChangeShapeType="1"/>
            </p:cNvSpPr>
            <p:nvPr/>
          </p:nvSpPr>
          <p:spPr bwMode="auto">
            <a:xfrm>
              <a:off x="3865" y="2492"/>
              <a:ext cx="598" cy="711"/>
            </a:xfrm>
            <a:prstGeom prst="line">
              <a:avLst/>
            </a:prstGeom>
            <a:noFill/>
            <a:ln w="9525">
              <a:solidFill>
                <a:srgbClr val="000000"/>
              </a:solidFill>
              <a:round/>
              <a:headEnd/>
              <a:tailEnd/>
            </a:ln>
          </p:spPr>
          <p:txBody>
            <a:bodyPr/>
            <a:lstStyle/>
            <a:p>
              <a:endParaRPr lang="en-US"/>
            </a:p>
          </p:txBody>
        </p:sp>
        <p:sp>
          <p:nvSpPr>
            <p:cNvPr id="147486" name="Rectangle 55"/>
            <p:cNvSpPr>
              <a:spLocks noChangeArrowheads="1"/>
            </p:cNvSpPr>
            <p:nvPr/>
          </p:nvSpPr>
          <p:spPr bwMode="auto">
            <a:xfrm>
              <a:off x="4461" y="3065"/>
              <a:ext cx="844" cy="274"/>
            </a:xfrm>
            <a:prstGeom prst="rect">
              <a:avLst/>
            </a:prstGeom>
            <a:solidFill>
              <a:schemeClr val="tx2"/>
            </a:solidFill>
            <a:ln w="9525">
              <a:solidFill>
                <a:schemeClr val="tx1"/>
              </a:solidFill>
              <a:miter lim="800000"/>
              <a:headEnd/>
              <a:tailEnd/>
            </a:ln>
          </p:spPr>
          <p:txBody>
            <a:bodyPr wrap="none" anchor="ctr"/>
            <a:lstStyle/>
            <a:p>
              <a:pPr algn="ctr"/>
              <a:endParaRPr lang="en-GB"/>
            </a:p>
          </p:txBody>
        </p:sp>
        <p:sp>
          <p:nvSpPr>
            <p:cNvPr id="147487" name="Text Box 56"/>
            <p:cNvSpPr txBox="1">
              <a:spLocks noChangeArrowheads="1"/>
            </p:cNvSpPr>
            <p:nvPr/>
          </p:nvSpPr>
          <p:spPr bwMode="auto">
            <a:xfrm>
              <a:off x="4372" y="3074"/>
              <a:ext cx="1022" cy="250"/>
            </a:xfrm>
            <a:prstGeom prst="rect">
              <a:avLst/>
            </a:prstGeom>
            <a:noFill/>
            <a:ln w="9525">
              <a:noFill/>
              <a:miter lim="800000"/>
              <a:headEnd/>
              <a:tailEnd/>
            </a:ln>
          </p:spPr>
          <p:txBody>
            <a:bodyPr>
              <a:spAutoFit/>
            </a:bodyPr>
            <a:lstStyle/>
            <a:p>
              <a:pPr algn="ctr"/>
              <a:r>
                <a:rPr lang="en-US" sz="1000" b="1" i="0">
                  <a:solidFill>
                    <a:schemeClr val="bg1"/>
                  </a:solidFill>
                </a:rPr>
                <a:t>PRIVACY &amp;</a:t>
              </a:r>
            </a:p>
            <a:p>
              <a:pPr algn="ctr"/>
              <a:r>
                <a:rPr lang="en-US" sz="1000" b="1" i="0">
                  <a:solidFill>
                    <a:schemeClr val="bg1"/>
                  </a:solidFill>
                </a:rPr>
                <a:t>PREFERENCE</a:t>
              </a:r>
            </a:p>
          </p:txBody>
        </p:sp>
        <p:sp>
          <p:nvSpPr>
            <p:cNvPr id="147488" name="Line 57"/>
            <p:cNvSpPr>
              <a:spLocks noChangeShapeType="1"/>
            </p:cNvSpPr>
            <p:nvPr/>
          </p:nvSpPr>
          <p:spPr bwMode="auto">
            <a:xfrm flipV="1">
              <a:off x="4412" y="3135"/>
              <a:ext cx="53" cy="15"/>
            </a:xfrm>
            <a:prstGeom prst="line">
              <a:avLst/>
            </a:prstGeom>
            <a:noFill/>
            <a:ln w="9525">
              <a:solidFill>
                <a:srgbClr val="000000"/>
              </a:solidFill>
              <a:round/>
              <a:headEnd/>
              <a:tailEnd/>
            </a:ln>
          </p:spPr>
          <p:txBody>
            <a:bodyPr/>
            <a:lstStyle/>
            <a:p>
              <a:endParaRPr lang="en-US"/>
            </a:p>
          </p:txBody>
        </p:sp>
        <p:sp>
          <p:nvSpPr>
            <p:cNvPr id="147489" name="Line 58"/>
            <p:cNvSpPr>
              <a:spLocks noChangeShapeType="1"/>
            </p:cNvSpPr>
            <p:nvPr/>
          </p:nvSpPr>
          <p:spPr bwMode="auto">
            <a:xfrm>
              <a:off x="4413" y="3143"/>
              <a:ext cx="52" cy="130"/>
            </a:xfrm>
            <a:prstGeom prst="line">
              <a:avLst/>
            </a:prstGeom>
            <a:noFill/>
            <a:ln w="9525">
              <a:solidFill>
                <a:srgbClr val="000000"/>
              </a:solidFill>
              <a:round/>
              <a:headEnd/>
              <a:tailEnd/>
            </a:ln>
          </p:spPr>
          <p:txBody>
            <a:bodyPr/>
            <a:lstStyle/>
            <a:p>
              <a:endParaRPr lang="en-US"/>
            </a:p>
          </p:txBody>
        </p:sp>
      </p:grpSp>
      <p:grpSp>
        <p:nvGrpSpPr>
          <p:cNvPr id="32851" name="Group 83"/>
          <p:cNvGrpSpPr>
            <a:grpSpLocks/>
          </p:cNvGrpSpPr>
          <p:nvPr/>
        </p:nvGrpSpPr>
        <p:grpSpPr bwMode="auto">
          <a:xfrm>
            <a:off x="6148388" y="3130550"/>
            <a:ext cx="2414587" cy="1600200"/>
            <a:chOff x="3873" y="1972"/>
            <a:chExt cx="1521" cy="1008"/>
          </a:xfrm>
        </p:grpSpPr>
        <p:sp>
          <p:nvSpPr>
            <p:cNvPr id="147470" name="Line 61"/>
            <p:cNvSpPr>
              <a:spLocks noChangeShapeType="1"/>
            </p:cNvSpPr>
            <p:nvPr/>
          </p:nvSpPr>
          <p:spPr bwMode="auto">
            <a:xfrm>
              <a:off x="3873" y="2324"/>
              <a:ext cx="587" cy="148"/>
            </a:xfrm>
            <a:prstGeom prst="line">
              <a:avLst/>
            </a:prstGeom>
            <a:noFill/>
            <a:ln w="9525">
              <a:solidFill>
                <a:srgbClr val="000000"/>
              </a:solidFill>
              <a:round/>
              <a:headEnd/>
              <a:tailEnd/>
            </a:ln>
          </p:spPr>
          <p:txBody>
            <a:bodyPr/>
            <a:lstStyle/>
            <a:p>
              <a:endParaRPr lang="en-US"/>
            </a:p>
          </p:txBody>
        </p:sp>
        <p:sp>
          <p:nvSpPr>
            <p:cNvPr id="147471" name="Rectangle 62"/>
            <p:cNvSpPr>
              <a:spLocks noChangeArrowheads="1"/>
            </p:cNvSpPr>
            <p:nvPr/>
          </p:nvSpPr>
          <p:spPr bwMode="auto">
            <a:xfrm>
              <a:off x="4461" y="2332"/>
              <a:ext cx="844" cy="274"/>
            </a:xfrm>
            <a:prstGeom prst="rect">
              <a:avLst/>
            </a:prstGeom>
            <a:solidFill>
              <a:schemeClr val="tx2"/>
            </a:solidFill>
            <a:ln w="9525">
              <a:solidFill>
                <a:schemeClr val="tx1"/>
              </a:solidFill>
              <a:miter lim="800000"/>
              <a:headEnd/>
              <a:tailEnd/>
            </a:ln>
          </p:spPr>
          <p:txBody>
            <a:bodyPr wrap="none" anchor="ctr"/>
            <a:lstStyle/>
            <a:p>
              <a:pPr algn="ctr"/>
              <a:endParaRPr lang="en-GB"/>
            </a:p>
          </p:txBody>
        </p:sp>
        <p:sp>
          <p:nvSpPr>
            <p:cNvPr id="147472" name="Text Box 63"/>
            <p:cNvSpPr txBox="1">
              <a:spLocks noChangeArrowheads="1"/>
            </p:cNvSpPr>
            <p:nvPr/>
          </p:nvSpPr>
          <p:spPr bwMode="auto">
            <a:xfrm>
              <a:off x="4372" y="2340"/>
              <a:ext cx="1022" cy="251"/>
            </a:xfrm>
            <a:prstGeom prst="rect">
              <a:avLst/>
            </a:prstGeom>
            <a:noFill/>
            <a:ln w="9525">
              <a:noFill/>
              <a:miter lim="800000"/>
              <a:headEnd/>
              <a:tailEnd/>
            </a:ln>
          </p:spPr>
          <p:txBody>
            <a:bodyPr>
              <a:spAutoFit/>
            </a:bodyPr>
            <a:lstStyle/>
            <a:p>
              <a:pPr algn="ctr"/>
              <a:r>
                <a:rPr lang="en-US" sz="1000" b="1" i="0">
                  <a:solidFill>
                    <a:schemeClr val="bg1"/>
                  </a:solidFill>
                </a:rPr>
                <a:t>CAMPAIGN</a:t>
              </a:r>
            </a:p>
            <a:p>
              <a:pPr algn="ctr"/>
              <a:r>
                <a:rPr lang="en-US" sz="1000" b="1" i="0">
                  <a:solidFill>
                    <a:schemeClr val="bg1"/>
                  </a:solidFill>
                </a:rPr>
                <a:t>SUMMARY</a:t>
              </a:r>
            </a:p>
          </p:txBody>
        </p:sp>
        <p:sp>
          <p:nvSpPr>
            <p:cNvPr id="147473" name="Rectangle 64"/>
            <p:cNvSpPr>
              <a:spLocks noChangeArrowheads="1"/>
            </p:cNvSpPr>
            <p:nvPr/>
          </p:nvSpPr>
          <p:spPr bwMode="auto">
            <a:xfrm>
              <a:off x="4459" y="1972"/>
              <a:ext cx="843" cy="279"/>
            </a:xfrm>
            <a:prstGeom prst="rect">
              <a:avLst/>
            </a:prstGeom>
            <a:solidFill>
              <a:schemeClr val="tx2"/>
            </a:solidFill>
            <a:ln w="9525">
              <a:solidFill>
                <a:schemeClr val="tx1"/>
              </a:solidFill>
              <a:miter lim="800000"/>
              <a:headEnd/>
              <a:tailEnd/>
            </a:ln>
          </p:spPr>
          <p:txBody>
            <a:bodyPr wrap="none" anchor="ctr"/>
            <a:lstStyle/>
            <a:p>
              <a:pPr algn="ctr"/>
              <a:endParaRPr lang="en-GB"/>
            </a:p>
          </p:txBody>
        </p:sp>
        <p:sp>
          <p:nvSpPr>
            <p:cNvPr id="147474" name="Text Box 65"/>
            <p:cNvSpPr txBox="1">
              <a:spLocks noChangeArrowheads="1"/>
            </p:cNvSpPr>
            <p:nvPr/>
          </p:nvSpPr>
          <p:spPr bwMode="auto">
            <a:xfrm>
              <a:off x="4370" y="1980"/>
              <a:ext cx="1022" cy="250"/>
            </a:xfrm>
            <a:prstGeom prst="rect">
              <a:avLst/>
            </a:prstGeom>
            <a:noFill/>
            <a:ln w="9525">
              <a:noFill/>
              <a:miter lim="800000"/>
              <a:headEnd/>
              <a:tailEnd/>
            </a:ln>
          </p:spPr>
          <p:txBody>
            <a:bodyPr>
              <a:spAutoFit/>
            </a:bodyPr>
            <a:lstStyle/>
            <a:p>
              <a:pPr algn="ctr"/>
              <a:r>
                <a:rPr lang="en-US" sz="1000" b="1" i="0">
                  <a:solidFill>
                    <a:schemeClr val="bg1"/>
                  </a:solidFill>
                </a:rPr>
                <a:t>PARTY </a:t>
              </a:r>
            </a:p>
            <a:p>
              <a:pPr algn="ctr"/>
              <a:r>
                <a:rPr lang="en-US" sz="1000" b="1" i="0">
                  <a:solidFill>
                    <a:schemeClr val="bg1"/>
                  </a:solidFill>
                </a:rPr>
                <a:t>VALUE</a:t>
              </a:r>
            </a:p>
          </p:txBody>
        </p:sp>
        <p:sp>
          <p:nvSpPr>
            <p:cNvPr id="147475" name="Line 66"/>
            <p:cNvSpPr>
              <a:spLocks noChangeShapeType="1"/>
            </p:cNvSpPr>
            <p:nvPr/>
          </p:nvSpPr>
          <p:spPr bwMode="auto">
            <a:xfrm flipV="1">
              <a:off x="4405" y="2402"/>
              <a:ext cx="60" cy="61"/>
            </a:xfrm>
            <a:prstGeom prst="line">
              <a:avLst/>
            </a:prstGeom>
            <a:noFill/>
            <a:ln w="9525">
              <a:solidFill>
                <a:srgbClr val="000000"/>
              </a:solidFill>
              <a:round/>
              <a:headEnd/>
              <a:tailEnd/>
            </a:ln>
          </p:spPr>
          <p:txBody>
            <a:bodyPr/>
            <a:lstStyle/>
            <a:p>
              <a:endParaRPr lang="en-US"/>
            </a:p>
          </p:txBody>
        </p:sp>
        <p:sp>
          <p:nvSpPr>
            <p:cNvPr id="147476" name="Line 67"/>
            <p:cNvSpPr>
              <a:spLocks noChangeShapeType="1"/>
            </p:cNvSpPr>
            <p:nvPr/>
          </p:nvSpPr>
          <p:spPr bwMode="auto">
            <a:xfrm>
              <a:off x="4403" y="2459"/>
              <a:ext cx="62" cy="81"/>
            </a:xfrm>
            <a:prstGeom prst="line">
              <a:avLst/>
            </a:prstGeom>
            <a:noFill/>
            <a:ln w="9525">
              <a:solidFill>
                <a:srgbClr val="000000"/>
              </a:solidFill>
              <a:round/>
              <a:headEnd/>
              <a:tailEnd/>
            </a:ln>
          </p:spPr>
          <p:txBody>
            <a:bodyPr/>
            <a:lstStyle/>
            <a:p>
              <a:endParaRPr lang="en-US"/>
            </a:p>
          </p:txBody>
        </p:sp>
        <p:sp>
          <p:nvSpPr>
            <p:cNvPr id="147477" name="Line 68"/>
            <p:cNvSpPr>
              <a:spLocks noChangeShapeType="1"/>
            </p:cNvSpPr>
            <p:nvPr/>
          </p:nvSpPr>
          <p:spPr bwMode="auto">
            <a:xfrm flipV="1">
              <a:off x="4400" y="2031"/>
              <a:ext cx="60" cy="77"/>
            </a:xfrm>
            <a:prstGeom prst="line">
              <a:avLst/>
            </a:prstGeom>
            <a:noFill/>
            <a:ln w="9525">
              <a:solidFill>
                <a:srgbClr val="000000"/>
              </a:solidFill>
              <a:round/>
              <a:headEnd/>
              <a:tailEnd/>
            </a:ln>
          </p:spPr>
          <p:txBody>
            <a:bodyPr/>
            <a:lstStyle/>
            <a:p>
              <a:endParaRPr lang="en-US"/>
            </a:p>
          </p:txBody>
        </p:sp>
        <p:sp>
          <p:nvSpPr>
            <p:cNvPr id="147478" name="Line 69"/>
            <p:cNvSpPr>
              <a:spLocks noChangeShapeType="1"/>
            </p:cNvSpPr>
            <p:nvPr/>
          </p:nvSpPr>
          <p:spPr bwMode="auto">
            <a:xfrm>
              <a:off x="4403" y="2110"/>
              <a:ext cx="52" cy="34"/>
            </a:xfrm>
            <a:prstGeom prst="line">
              <a:avLst/>
            </a:prstGeom>
            <a:noFill/>
            <a:ln w="9525">
              <a:solidFill>
                <a:srgbClr val="000000"/>
              </a:solidFill>
              <a:round/>
              <a:headEnd/>
              <a:tailEnd/>
            </a:ln>
          </p:spPr>
          <p:txBody>
            <a:bodyPr/>
            <a:lstStyle/>
            <a:p>
              <a:endParaRPr lang="en-US"/>
            </a:p>
          </p:txBody>
        </p:sp>
        <p:sp>
          <p:nvSpPr>
            <p:cNvPr id="147479" name="Rectangle 70"/>
            <p:cNvSpPr>
              <a:spLocks noChangeArrowheads="1"/>
            </p:cNvSpPr>
            <p:nvPr/>
          </p:nvSpPr>
          <p:spPr bwMode="auto">
            <a:xfrm>
              <a:off x="4459" y="2700"/>
              <a:ext cx="843" cy="280"/>
            </a:xfrm>
            <a:prstGeom prst="rect">
              <a:avLst/>
            </a:prstGeom>
            <a:solidFill>
              <a:schemeClr val="tx2"/>
            </a:solidFill>
            <a:ln w="9525">
              <a:solidFill>
                <a:schemeClr val="tx1"/>
              </a:solidFill>
              <a:miter lim="800000"/>
              <a:headEnd/>
              <a:tailEnd/>
            </a:ln>
          </p:spPr>
          <p:txBody>
            <a:bodyPr wrap="none" anchor="ctr"/>
            <a:lstStyle/>
            <a:p>
              <a:pPr algn="ctr"/>
              <a:endParaRPr lang="en-GB"/>
            </a:p>
          </p:txBody>
        </p:sp>
        <p:sp>
          <p:nvSpPr>
            <p:cNvPr id="147480" name="Text Box 71"/>
            <p:cNvSpPr txBox="1">
              <a:spLocks noChangeArrowheads="1"/>
            </p:cNvSpPr>
            <p:nvPr/>
          </p:nvSpPr>
          <p:spPr bwMode="auto">
            <a:xfrm>
              <a:off x="4370" y="2708"/>
              <a:ext cx="1022" cy="250"/>
            </a:xfrm>
            <a:prstGeom prst="rect">
              <a:avLst/>
            </a:prstGeom>
            <a:noFill/>
            <a:ln w="9525">
              <a:noFill/>
              <a:miter lim="800000"/>
              <a:headEnd/>
              <a:tailEnd/>
            </a:ln>
          </p:spPr>
          <p:txBody>
            <a:bodyPr>
              <a:spAutoFit/>
            </a:bodyPr>
            <a:lstStyle/>
            <a:p>
              <a:pPr algn="ctr"/>
              <a:r>
                <a:rPr lang="en-US" sz="1000" b="1" i="0">
                  <a:solidFill>
                    <a:schemeClr val="bg1"/>
                  </a:solidFill>
                </a:rPr>
                <a:t>INTERACTION HISTORY</a:t>
              </a:r>
            </a:p>
          </p:txBody>
        </p:sp>
        <p:sp>
          <p:nvSpPr>
            <p:cNvPr id="147481" name="Line 72"/>
            <p:cNvSpPr>
              <a:spLocks noChangeShapeType="1"/>
            </p:cNvSpPr>
            <p:nvPr/>
          </p:nvSpPr>
          <p:spPr bwMode="auto">
            <a:xfrm>
              <a:off x="4397" y="2790"/>
              <a:ext cx="63" cy="16"/>
            </a:xfrm>
            <a:prstGeom prst="line">
              <a:avLst/>
            </a:prstGeom>
            <a:noFill/>
            <a:ln w="9525">
              <a:solidFill>
                <a:srgbClr val="000000"/>
              </a:solidFill>
              <a:round/>
              <a:headEnd/>
              <a:tailEnd/>
            </a:ln>
          </p:spPr>
          <p:txBody>
            <a:bodyPr/>
            <a:lstStyle/>
            <a:p>
              <a:endParaRPr lang="en-US"/>
            </a:p>
          </p:txBody>
        </p:sp>
        <p:sp>
          <p:nvSpPr>
            <p:cNvPr id="147482" name="Line 73"/>
            <p:cNvSpPr>
              <a:spLocks noChangeShapeType="1"/>
            </p:cNvSpPr>
            <p:nvPr/>
          </p:nvSpPr>
          <p:spPr bwMode="auto">
            <a:xfrm>
              <a:off x="4392" y="2795"/>
              <a:ext cx="63" cy="105"/>
            </a:xfrm>
            <a:prstGeom prst="line">
              <a:avLst/>
            </a:prstGeom>
            <a:noFill/>
            <a:ln w="9525">
              <a:solidFill>
                <a:srgbClr val="000000"/>
              </a:solidFill>
              <a:round/>
              <a:headEnd/>
              <a:tailEnd/>
            </a:ln>
          </p:spPr>
          <p:txBody>
            <a:bodyPr/>
            <a:lstStyle/>
            <a:p>
              <a:endParaRPr lang="en-US"/>
            </a:p>
          </p:txBody>
        </p:sp>
        <p:sp>
          <p:nvSpPr>
            <p:cNvPr id="147483" name="Line 74"/>
            <p:cNvSpPr>
              <a:spLocks noChangeShapeType="1"/>
            </p:cNvSpPr>
            <p:nvPr/>
          </p:nvSpPr>
          <p:spPr bwMode="auto">
            <a:xfrm flipV="1">
              <a:off x="3875" y="2097"/>
              <a:ext cx="584" cy="141"/>
            </a:xfrm>
            <a:prstGeom prst="line">
              <a:avLst/>
            </a:prstGeom>
            <a:noFill/>
            <a:ln w="9525">
              <a:solidFill>
                <a:srgbClr val="000000"/>
              </a:solidFill>
              <a:round/>
              <a:headEnd/>
              <a:tailEnd/>
            </a:ln>
          </p:spPr>
          <p:txBody>
            <a:bodyPr/>
            <a:lstStyle/>
            <a:p>
              <a:endParaRPr lang="en-US"/>
            </a:p>
          </p:txBody>
        </p:sp>
        <p:sp>
          <p:nvSpPr>
            <p:cNvPr id="147484" name="Line 75"/>
            <p:cNvSpPr>
              <a:spLocks noChangeShapeType="1"/>
            </p:cNvSpPr>
            <p:nvPr/>
          </p:nvSpPr>
          <p:spPr bwMode="auto">
            <a:xfrm>
              <a:off x="3880" y="2419"/>
              <a:ext cx="577" cy="423"/>
            </a:xfrm>
            <a:prstGeom prst="line">
              <a:avLst/>
            </a:prstGeom>
            <a:noFill/>
            <a:ln w="9525">
              <a:solidFill>
                <a:srgbClr val="000000"/>
              </a:solidFill>
              <a:round/>
              <a:headEnd/>
              <a:tailEnd/>
            </a:ln>
          </p:spPr>
          <p:txBody>
            <a:bodyPr/>
            <a:lstStyle/>
            <a:p>
              <a:endParaRPr lang="en-US"/>
            </a:p>
          </p:txBody>
        </p:sp>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847"/>
                                        </p:tgtEl>
                                        <p:attrNameLst>
                                          <p:attrName>style.visibility</p:attrName>
                                        </p:attrNameLst>
                                      </p:cBhvr>
                                      <p:to>
                                        <p:strVal val="visible"/>
                                      </p:to>
                                    </p:set>
                                    <p:animEffect transition="in" filter="fade">
                                      <p:cBhvr>
                                        <p:cTn id="7" dur="500"/>
                                        <p:tgtEl>
                                          <p:spTgt spid="328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2824"/>
                                        </p:tgtEl>
                                        <p:attrNameLst>
                                          <p:attrName>style.visibility</p:attrName>
                                        </p:attrNameLst>
                                      </p:cBhvr>
                                      <p:to>
                                        <p:strVal val="visible"/>
                                      </p:to>
                                    </p:set>
                                    <p:animEffect transition="in" filter="wipe(left)">
                                      <p:cBhvr>
                                        <p:cTn id="10" dur="500"/>
                                        <p:tgtEl>
                                          <p:spTgt spid="3282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2848"/>
                                        </p:tgtEl>
                                        <p:attrNameLst>
                                          <p:attrName>style.visibility</p:attrName>
                                        </p:attrNameLst>
                                      </p:cBhvr>
                                      <p:to>
                                        <p:strVal val="visible"/>
                                      </p:to>
                                    </p:set>
                                    <p:animEffect transition="in" filter="fade">
                                      <p:cBhvr>
                                        <p:cTn id="15" dur="500"/>
                                        <p:tgtEl>
                                          <p:spTgt spid="32848"/>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2806"/>
                                        </p:tgtEl>
                                        <p:attrNameLst>
                                          <p:attrName>style.visibility</p:attrName>
                                        </p:attrNameLst>
                                      </p:cBhvr>
                                      <p:to>
                                        <p:strVal val="visible"/>
                                      </p:to>
                                    </p:set>
                                    <p:animEffect transition="in" filter="wipe(left)">
                                      <p:cBhvr>
                                        <p:cTn id="18" dur="500"/>
                                        <p:tgtEl>
                                          <p:spTgt spid="3280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2849"/>
                                        </p:tgtEl>
                                        <p:attrNameLst>
                                          <p:attrName>style.visibility</p:attrName>
                                        </p:attrNameLst>
                                      </p:cBhvr>
                                      <p:to>
                                        <p:strVal val="visible"/>
                                      </p:to>
                                    </p:set>
                                    <p:animEffect transition="in" filter="fade">
                                      <p:cBhvr>
                                        <p:cTn id="23" dur="500"/>
                                        <p:tgtEl>
                                          <p:spTgt spid="3284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2850"/>
                                        </p:tgtEl>
                                        <p:attrNameLst>
                                          <p:attrName>style.visibility</p:attrName>
                                        </p:attrNameLst>
                                      </p:cBhvr>
                                      <p:to>
                                        <p:strVal val="visible"/>
                                      </p:to>
                                    </p:set>
                                    <p:animEffect transition="in" filter="fade">
                                      <p:cBhvr>
                                        <p:cTn id="28" dur="500"/>
                                        <p:tgtEl>
                                          <p:spTgt spid="3285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2851"/>
                                        </p:tgtEl>
                                        <p:attrNameLst>
                                          <p:attrName>style.visibility</p:attrName>
                                        </p:attrNameLst>
                                      </p:cBhvr>
                                      <p:to>
                                        <p:strVal val="visible"/>
                                      </p:to>
                                    </p:set>
                                    <p:animEffect transition="in" filter="fade">
                                      <p:cBhvr>
                                        <p:cTn id="33" dur="500"/>
                                        <p:tgtEl>
                                          <p:spTgt spid="32851"/>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2780"/>
                                        </p:tgtEl>
                                        <p:attrNameLst>
                                          <p:attrName>style.visibility</p:attrName>
                                        </p:attrNameLst>
                                      </p:cBhvr>
                                      <p:to>
                                        <p:strVal val="visible"/>
                                      </p:to>
                                    </p:set>
                                    <p:animEffect transition="in" filter="wipe(left)">
                                      <p:cBhvr>
                                        <p:cTn id="36" dur="500"/>
                                        <p:tgtEl>
                                          <p:spTgt spid="3278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2852"/>
                                        </p:tgtEl>
                                        <p:attrNameLst>
                                          <p:attrName>style.visibility</p:attrName>
                                        </p:attrNameLst>
                                      </p:cBhvr>
                                      <p:to>
                                        <p:strVal val="visible"/>
                                      </p:to>
                                    </p:set>
                                    <p:animEffect transition="in" filter="fade">
                                      <p:cBhvr>
                                        <p:cTn id="41" dur="500"/>
                                        <p:tgtEl>
                                          <p:spTgt spid="328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24" grpId="0"/>
      <p:bldP spid="32806" grpId="0"/>
      <p:bldP spid="3278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D3F09A8A-71F4-4213-8A94-467BF9E36805}" type="slidenum">
              <a:rPr lang="en-ZA" sz="1200" i="0">
                <a:latin typeface="+mn-lt"/>
                <a:cs typeface="+mn-cs"/>
              </a:rPr>
              <a:pPr algn="r" fontAlgn="auto">
                <a:spcBef>
                  <a:spcPts val="0"/>
                </a:spcBef>
                <a:spcAft>
                  <a:spcPts val="0"/>
                </a:spcAft>
                <a:defRPr/>
              </a:pPr>
              <a:t>15</a:t>
            </a:fld>
            <a:endParaRPr lang="en-ZA" sz="1200" i="0">
              <a:latin typeface="+mn-lt"/>
              <a:cs typeface="+mn-cs"/>
            </a:endParaRPr>
          </a:p>
        </p:txBody>
      </p:sp>
      <p:sp>
        <p:nvSpPr>
          <p:cNvPr id="149506" name="Title 12"/>
          <p:cNvSpPr>
            <a:spLocks/>
          </p:cNvSpPr>
          <p:nvPr/>
        </p:nvSpPr>
        <p:spPr bwMode="auto">
          <a:xfrm>
            <a:off x="0" y="101600"/>
            <a:ext cx="9144000" cy="1463675"/>
          </a:xfrm>
          <a:prstGeom prst="rect">
            <a:avLst/>
          </a:prstGeom>
          <a:noFill/>
          <a:ln w="9525" algn="ctr">
            <a:noFill/>
            <a:miter lim="800000"/>
            <a:headEnd/>
            <a:tailEnd/>
          </a:ln>
        </p:spPr>
        <p:txBody>
          <a:bodyPr>
            <a:spAutoFit/>
          </a:bodyPr>
          <a:lstStyle/>
          <a:p>
            <a:pPr algn="ctr">
              <a:lnSpc>
                <a:spcPct val="90000"/>
              </a:lnSpc>
            </a:pPr>
            <a:r>
              <a:rPr lang="en-US" sz="4000" i="0">
                <a:latin typeface="Calibri" pitchFamily="34" charset="0"/>
              </a:rPr>
              <a:t>Master Data Management</a:t>
            </a:r>
            <a:r>
              <a:rPr lang="en-US" sz="3000">
                <a:latin typeface="Calibri" pitchFamily="34" charset="0"/>
              </a:rPr>
              <a:t> </a:t>
            </a:r>
            <a:br>
              <a:rPr lang="en-US" sz="3000">
                <a:latin typeface="Calibri" pitchFamily="34" charset="0"/>
              </a:rPr>
            </a:br>
            <a:r>
              <a:rPr lang="en-US" sz="3000">
                <a:latin typeface="Calibri" pitchFamily="34" charset="0"/>
              </a:rPr>
              <a:t>Centralized Management of Master Data via Services</a:t>
            </a:r>
            <a:br>
              <a:rPr lang="en-US" sz="3000">
                <a:latin typeface="Calibri" pitchFamily="34" charset="0"/>
              </a:rPr>
            </a:br>
            <a:r>
              <a:rPr lang="en-US" sz="3000">
                <a:latin typeface="Calibri" pitchFamily="34" charset="0"/>
              </a:rPr>
              <a:t>to Provided Trusted Operational View of Business …</a:t>
            </a:r>
          </a:p>
        </p:txBody>
      </p:sp>
      <p:sp>
        <p:nvSpPr>
          <p:cNvPr id="149507" name="AutoShape 3"/>
          <p:cNvSpPr>
            <a:spLocks noChangeArrowheads="1"/>
          </p:cNvSpPr>
          <p:nvPr/>
        </p:nvSpPr>
        <p:spPr bwMode="auto">
          <a:xfrm>
            <a:off x="2197100" y="1841500"/>
            <a:ext cx="4711700" cy="44577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p:spPr>
        <p:txBody>
          <a:bodyPr wrap="none" anchor="ctr"/>
          <a:lstStyle/>
          <a:p>
            <a:endParaRPr lang="en-US"/>
          </a:p>
        </p:txBody>
      </p:sp>
      <p:sp>
        <p:nvSpPr>
          <p:cNvPr id="149508" name="Line 4"/>
          <p:cNvSpPr>
            <a:spLocks noChangeShapeType="1"/>
          </p:cNvSpPr>
          <p:nvPr/>
        </p:nvSpPr>
        <p:spPr bwMode="auto">
          <a:xfrm>
            <a:off x="2971800" y="2425700"/>
            <a:ext cx="3060700" cy="3365500"/>
          </a:xfrm>
          <a:prstGeom prst="line">
            <a:avLst/>
          </a:prstGeom>
          <a:noFill/>
          <a:ln w="9525">
            <a:solidFill>
              <a:schemeClr val="tx1"/>
            </a:solidFill>
            <a:round/>
            <a:headEnd/>
            <a:tailEnd/>
          </a:ln>
        </p:spPr>
        <p:txBody>
          <a:bodyPr/>
          <a:lstStyle/>
          <a:p>
            <a:endParaRPr lang="en-US"/>
          </a:p>
        </p:txBody>
      </p:sp>
      <p:sp>
        <p:nvSpPr>
          <p:cNvPr id="149509" name="Line 5"/>
          <p:cNvSpPr>
            <a:spLocks noChangeShapeType="1"/>
          </p:cNvSpPr>
          <p:nvPr/>
        </p:nvSpPr>
        <p:spPr bwMode="auto">
          <a:xfrm flipH="1">
            <a:off x="2997200" y="2540000"/>
            <a:ext cx="3251200" cy="3187700"/>
          </a:xfrm>
          <a:prstGeom prst="line">
            <a:avLst/>
          </a:prstGeom>
          <a:noFill/>
          <a:ln w="9525">
            <a:solidFill>
              <a:schemeClr val="tx1"/>
            </a:solidFill>
            <a:round/>
            <a:headEnd/>
            <a:tailEnd/>
          </a:ln>
        </p:spPr>
        <p:txBody>
          <a:bodyPr/>
          <a:lstStyle/>
          <a:p>
            <a:endParaRPr lang="en-US"/>
          </a:p>
        </p:txBody>
      </p:sp>
      <p:grpSp>
        <p:nvGrpSpPr>
          <p:cNvPr id="149510" name="Group 6"/>
          <p:cNvGrpSpPr>
            <a:grpSpLocks/>
          </p:cNvGrpSpPr>
          <p:nvPr/>
        </p:nvGrpSpPr>
        <p:grpSpPr bwMode="auto">
          <a:xfrm>
            <a:off x="3378200" y="2971800"/>
            <a:ext cx="2349500" cy="2222500"/>
            <a:chOff x="1936" y="1568"/>
            <a:chExt cx="1480" cy="1400"/>
          </a:xfrm>
        </p:grpSpPr>
        <p:sp>
          <p:nvSpPr>
            <p:cNvPr id="149515" name="Oval 7"/>
            <p:cNvSpPr>
              <a:spLocks noChangeArrowheads="1"/>
            </p:cNvSpPr>
            <p:nvPr/>
          </p:nvSpPr>
          <p:spPr bwMode="auto">
            <a:xfrm>
              <a:off x="1936" y="1568"/>
              <a:ext cx="1480" cy="1400"/>
            </a:xfrm>
            <a:prstGeom prst="ellipse">
              <a:avLst/>
            </a:prstGeom>
            <a:solidFill>
              <a:schemeClr val="bg1"/>
            </a:solidFill>
            <a:ln w="9525">
              <a:solidFill>
                <a:schemeClr val="tx1"/>
              </a:solidFill>
              <a:round/>
              <a:headEnd/>
              <a:tailEnd/>
            </a:ln>
          </p:spPr>
          <p:txBody>
            <a:bodyPr wrap="none" anchor="ctr"/>
            <a:lstStyle/>
            <a:p>
              <a:pPr algn="ctr"/>
              <a:endParaRPr lang="en-GB"/>
            </a:p>
          </p:txBody>
        </p:sp>
        <p:grpSp>
          <p:nvGrpSpPr>
            <p:cNvPr id="149516" name="Group 8"/>
            <p:cNvGrpSpPr>
              <a:grpSpLocks/>
            </p:cNvGrpSpPr>
            <p:nvPr/>
          </p:nvGrpSpPr>
          <p:grpSpPr bwMode="auto">
            <a:xfrm>
              <a:off x="2144" y="1760"/>
              <a:ext cx="1040" cy="936"/>
              <a:chOff x="2144" y="1760"/>
              <a:chExt cx="1040" cy="936"/>
            </a:xfrm>
          </p:grpSpPr>
          <p:sp>
            <p:nvSpPr>
              <p:cNvPr id="149517" name="AutoShape 9"/>
              <p:cNvSpPr>
                <a:spLocks noChangeArrowheads="1"/>
              </p:cNvSpPr>
              <p:nvPr/>
            </p:nvSpPr>
            <p:spPr bwMode="auto">
              <a:xfrm>
                <a:off x="2144" y="1760"/>
                <a:ext cx="1040" cy="936"/>
              </a:xfrm>
              <a:prstGeom prst="flowChartMagneticDisk">
                <a:avLst/>
              </a:prstGeom>
              <a:noFill/>
              <a:ln w="9525">
                <a:solidFill>
                  <a:schemeClr val="tx1"/>
                </a:solidFill>
                <a:round/>
                <a:headEnd/>
                <a:tailEnd/>
              </a:ln>
            </p:spPr>
            <p:txBody>
              <a:bodyPr wrap="none" anchor="ctr"/>
              <a:lstStyle/>
              <a:p>
                <a:pPr algn="ctr"/>
                <a:endParaRPr lang="en-GB"/>
              </a:p>
            </p:txBody>
          </p:sp>
          <p:pic>
            <p:nvPicPr>
              <p:cNvPr id="149518" name="Picture 10"/>
              <p:cNvPicPr>
                <a:picLocks noChangeAspect="1" noChangeArrowheads="1"/>
              </p:cNvPicPr>
              <p:nvPr/>
            </p:nvPicPr>
            <p:blipFill>
              <a:blip r:embed="rId4"/>
              <a:srcRect/>
              <a:stretch>
                <a:fillRect/>
              </a:stretch>
            </p:blipFill>
            <p:spPr bwMode="auto">
              <a:xfrm>
                <a:off x="2214" y="2109"/>
                <a:ext cx="877" cy="478"/>
              </a:xfrm>
              <a:prstGeom prst="rect">
                <a:avLst/>
              </a:prstGeom>
              <a:noFill/>
              <a:ln w="9525">
                <a:noFill/>
                <a:miter lim="800000"/>
                <a:headEnd/>
                <a:tailEnd/>
              </a:ln>
            </p:spPr>
          </p:pic>
        </p:grpSp>
      </p:grpSp>
      <p:sp>
        <p:nvSpPr>
          <p:cNvPr id="578571" name="Text Box 11"/>
          <p:cNvSpPr txBox="1">
            <a:spLocks noChangeArrowheads="1"/>
          </p:cNvSpPr>
          <p:nvPr/>
        </p:nvSpPr>
        <p:spPr bwMode="auto">
          <a:xfrm rot="-5400000">
            <a:off x="1912938" y="3709988"/>
            <a:ext cx="2282825" cy="701675"/>
          </a:xfrm>
          <a:prstGeom prst="rect">
            <a:avLst/>
          </a:prstGeom>
          <a:noFill/>
          <a:ln w="9525">
            <a:noFill/>
            <a:miter lim="800000"/>
            <a:headEnd/>
            <a:tailEnd/>
          </a:ln>
        </p:spPr>
        <p:txBody>
          <a:bodyPr wrap="none">
            <a:spAutoFit/>
          </a:bodyPr>
          <a:lstStyle/>
          <a:p>
            <a:pPr algn="ctr"/>
            <a:r>
              <a:rPr lang="en-US" sz="2400" b="1" i="0">
                <a:solidFill>
                  <a:schemeClr val="bg1"/>
                </a:solidFill>
              </a:rPr>
              <a:t>INTEGRATION</a:t>
            </a:r>
          </a:p>
          <a:p>
            <a:pPr algn="ctr"/>
            <a:r>
              <a:rPr lang="en-US" sz="1600" b="1" i="0">
                <a:solidFill>
                  <a:schemeClr val="bg1"/>
                </a:solidFill>
              </a:rPr>
              <a:t>service</a:t>
            </a:r>
          </a:p>
        </p:txBody>
      </p:sp>
      <p:sp>
        <p:nvSpPr>
          <p:cNvPr id="578572" name="Text Box 12"/>
          <p:cNvSpPr txBox="1">
            <a:spLocks noChangeArrowheads="1"/>
          </p:cNvSpPr>
          <p:nvPr/>
        </p:nvSpPr>
        <p:spPr bwMode="auto">
          <a:xfrm>
            <a:off x="3606800" y="2257425"/>
            <a:ext cx="1808163" cy="701675"/>
          </a:xfrm>
          <a:prstGeom prst="rect">
            <a:avLst/>
          </a:prstGeom>
          <a:noFill/>
          <a:ln w="9525">
            <a:noFill/>
            <a:miter lim="800000"/>
            <a:headEnd/>
            <a:tailEnd/>
          </a:ln>
        </p:spPr>
        <p:txBody>
          <a:bodyPr wrap="none">
            <a:spAutoFit/>
          </a:bodyPr>
          <a:lstStyle/>
          <a:p>
            <a:pPr algn="ctr"/>
            <a:r>
              <a:rPr lang="en-US" sz="2400" b="1" i="0">
                <a:solidFill>
                  <a:schemeClr val="bg1"/>
                </a:solidFill>
              </a:rPr>
              <a:t>INTEGRITY</a:t>
            </a:r>
          </a:p>
          <a:p>
            <a:pPr algn="ctr"/>
            <a:r>
              <a:rPr lang="en-US" sz="1600" b="1" i="0">
                <a:solidFill>
                  <a:schemeClr val="bg1"/>
                </a:solidFill>
              </a:rPr>
              <a:t>service</a:t>
            </a:r>
          </a:p>
        </p:txBody>
      </p:sp>
      <p:sp>
        <p:nvSpPr>
          <p:cNvPr id="578573" name="Text Box 13"/>
          <p:cNvSpPr txBox="1">
            <a:spLocks noChangeArrowheads="1"/>
          </p:cNvSpPr>
          <p:nvPr/>
        </p:nvSpPr>
        <p:spPr bwMode="auto">
          <a:xfrm rot="5400000">
            <a:off x="4806156" y="3750469"/>
            <a:ext cx="2417763" cy="701675"/>
          </a:xfrm>
          <a:prstGeom prst="rect">
            <a:avLst/>
          </a:prstGeom>
          <a:noFill/>
          <a:ln w="9525">
            <a:noFill/>
            <a:miter lim="800000"/>
            <a:headEnd/>
            <a:tailEnd/>
          </a:ln>
        </p:spPr>
        <p:txBody>
          <a:bodyPr wrap="none">
            <a:spAutoFit/>
          </a:bodyPr>
          <a:lstStyle/>
          <a:p>
            <a:pPr algn="ctr"/>
            <a:r>
              <a:rPr lang="en-US" sz="2400" b="1" i="0">
                <a:solidFill>
                  <a:schemeClr val="bg1"/>
                </a:solidFill>
              </a:rPr>
              <a:t>INTELLIGENCE</a:t>
            </a:r>
          </a:p>
          <a:p>
            <a:pPr algn="ctr"/>
            <a:r>
              <a:rPr lang="en-US" sz="1600" b="1" i="0">
                <a:solidFill>
                  <a:schemeClr val="bg1"/>
                </a:solidFill>
              </a:rPr>
              <a:t>service</a:t>
            </a:r>
          </a:p>
        </p:txBody>
      </p:sp>
      <p:sp>
        <p:nvSpPr>
          <p:cNvPr id="578574" name="Text Box 14"/>
          <p:cNvSpPr txBox="1">
            <a:spLocks noChangeArrowheads="1"/>
          </p:cNvSpPr>
          <p:nvPr/>
        </p:nvSpPr>
        <p:spPr bwMode="auto">
          <a:xfrm>
            <a:off x="3149600" y="5470525"/>
            <a:ext cx="2706688" cy="701675"/>
          </a:xfrm>
          <a:prstGeom prst="rect">
            <a:avLst/>
          </a:prstGeom>
          <a:noFill/>
          <a:ln w="9525">
            <a:noFill/>
            <a:miter lim="800000"/>
            <a:headEnd/>
            <a:tailEnd/>
          </a:ln>
        </p:spPr>
        <p:txBody>
          <a:bodyPr wrap="none">
            <a:spAutoFit/>
          </a:bodyPr>
          <a:lstStyle/>
          <a:p>
            <a:pPr algn="ctr"/>
            <a:r>
              <a:rPr lang="en-US" sz="2400" b="1" i="0">
                <a:solidFill>
                  <a:schemeClr val="bg1"/>
                </a:solidFill>
              </a:rPr>
              <a:t>AUTHORIZATION</a:t>
            </a:r>
          </a:p>
          <a:p>
            <a:pPr algn="ctr"/>
            <a:r>
              <a:rPr lang="en-US" sz="1600" b="1" i="0">
                <a:solidFill>
                  <a:schemeClr val="bg1"/>
                </a:solidFill>
              </a:rPr>
              <a:t>service</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78571"/>
                                        </p:tgtEl>
                                        <p:attrNameLst>
                                          <p:attrName>style.visibility</p:attrName>
                                        </p:attrNameLst>
                                      </p:cBhvr>
                                      <p:to>
                                        <p:strVal val="visible"/>
                                      </p:to>
                                    </p:set>
                                    <p:animEffect transition="in" filter="blinds(horizontal)">
                                      <p:cBhvr>
                                        <p:cTn id="7" dur="500"/>
                                        <p:tgtEl>
                                          <p:spTgt spid="57857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78572"/>
                                        </p:tgtEl>
                                        <p:attrNameLst>
                                          <p:attrName>style.visibility</p:attrName>
                                        </p:attrNameLst>
                                      </p:cBhvr>
                                      <p:to>
                                        <p:strVal val="visible"/>
                                      </p:to>
                                    </p:set>
                                    <p:animEffect transition="in" filter="blinds(horizontal)">
                                      <p:cBhvr>
                                        <p:cTn id="12" dur="500"/>
                                        <p:tgtEl>
                                          <p:spTgt spid="57857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78573"/>
                                        </p:tgtEl>
                                        <p:attrNameLst>
                                          <p:attrName>style.visibility</p:attrName>
                                        </p:attrNameLst>
                                      </p:cBhvr>
                                      <p:to>
                                        <p:strVal val="visible"/>
                                      </p:to>
                                    </p:set>
                                    <p:animEffect transition="in" filter="blinds(horizontal)">
                                      <p:cBhvr>
                                        <p:cTn id="17" dur="500"/>
                                        <p:tgtEl>
                                          <p:spTgt spid="57857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78574"/>
                                        </p:tgtEl>
                                        <p:attrNameLst>
                                          <p:attrName>style.visibility</p:attrName>
                                        </p:attrNameLst>
                                      </p:cBhvr>
                                      <p:to>
                                        <p:strVal val="visible"/>
                                      </p:to>
                                    </p:set>
                                    <p:animEffect transition="in" filter="blinds(horizontal)">
                                      <p:cBhvr>
                                        <p:cTn id="22" dur="500"/>
                                        <p:tgtEl>
                                          <p:spTgt spid="5785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8571" grpId="0"/>
      <p:bldP spid="578572" grpId="0"/>
      <p:bldP spid="578573" grpId="0"/>
      <p:bldP spid="57857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Slide Number Placeholder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1F2E0985-A2EF-4854-88F6-8EE5606D9FFB}" type="slidenum">
              <a:rPr lang="en-ZA" sz="1200" i="0">
                <a:latin typeface="+mn-lt"/>
                <a:cs typeface="+mn-cs"/>
              </a:rPr>
              <a:pPr algn="r" fontAlgn="auto">
                <a:spcBef>
                  <a:spcPts val="0"/>
                </a:spcBef>
                <a:spcAft>
                  <a:spcPts val="0"/>
                </a:spcAft>
                <a:defRPr/>
              </a:pPr>
              <a:t>16</a:t>
            </a:fld>
            <a:endParaRPr lang="en-ZA" sz="1200" i="0">
              <a:latin typeface="+mn-lt"/>
              <a:cs typeface="+mn-cs"/>
            </a:endParaRPr>
          </a:p>
        </p:txBody>
      </p:sp>
      <p:grpSp>
        <p:nvGrpSpPr>
          <p:cNvPr id="2" name="Group 2"/>
          <p:cNvGrpSpPr>
            <a:grpSpLocks/>
          </p:cNvGrpSpPr>
          <p:nvPr/>
        </p:nvGrpSpPr>
        <p:grpSpPr bwMode="auto">
          <a:xfrm>
            <a:off x="0" y="3325813"/>
            <a:ext cx="6340475" cy="3424237"/>
            <a:chOff x="0" y="1935"/>
            <a:chExt cx="3994" cy="2157"/>
          </a:xfrm>
        </p:grpSpPr>
        <p:sp>
          <p:nvSpPr>
            <p:cNvPr id="580611" name="AutoShape 3"/>
            <p:cNvSpPr>
              <a:spLocks noChangeAspect="1" noChangeArrowheads="1"/>
            </p:cNvSpPr>
            <p:nvPr/>
          </p:nvSpPr>
          <p:spPr bwMode="auto">
            <a:xfrm>
              <a:off x="1120" y="3537"/>
              <a:ext cx="1920" cy="519"/>
            </a:xfrm>
            <a:prstGeom prst="roundRect">
              <a:avLst>
                <a:gd name="adj" fmla="val 14769"/>
              </a:avLst>
            </a:prstGeom>
            <a:gradFill rotWithShape="1">
              <a:gsLst>
                <a:gs pos="0">
                  <a:srgbClr val="8EA0CC"/>
                </a:gs>
                <a:gs pos="100000">
                  <a:srgbClr val="8EA0CC">
                    <a:gamma/>
                    <a:tint val="34118"/>
                    <a:invGamma/>
                  </a:srgbClr>
                </a:gs>
              </a:gsLst>
              <a:lin ang="5400000" scaled="1"/>
            </a:gradFill>
            <a:ln w="9525" algn="ctr">
              <a:solidFill>
                <a:srgbClr val="90A2CE"/>
              </a:solidFill>
              <a:round/>
              <a:headEnd/>
              <a:tailEnd/>
            </a:ln>
            <a:effectLst>
              <a:outerShdw dist="81320" dir="18519588" algn="ctr" rotWithShape="0">
                <a:srgbClr val="788DC2"/>
              </a:outerShdw>
            </a:effectLst>
          </p:spPr>
          <p:txBody>
            <a:bodyPr wrap="none" anchor="ctr"/>
            <a:lstStyle/>
            <a:p>
              <a:pPr algn="ctr">
                <a:defRPr/>
              </a:pPr>
              <a:endParaRPr lang="en-US"/>
            </a:p>
          </p:txBody>
        </p:sp>
        <p:grpSp>
          <p:nvGrpSpPr>
            <p:cNvPr id="152024" name="Group 4"/>
            <p:cNvGrpSpPr>
              <a:grpSpLocks/>
            </p:cNvGrpSpPr>
            <p:nvPr/>
          </p:nvGrpSpPr>
          <p:grpSpPr bwMode="auto">
            <a:xfrm flipV="1">
              <a:off x="0" y="3216"/>
              <a:ext cx="3994" cy="464"/>
              <a:chOff x="661" y="3608"/>
              <a:chExt cx="4138" cy="396"/>
            </a:xfrm>
          </p:grpSpPr>
          <p:sp>
            <p:nvSpPr>
              <p:cNvPr id="152037" name="AutoShape 5"/>
              <p:cNvSpPr>
                <a:spLocks noChangeArrowheads="1"/>
              </p:cNvSpPr>
              <p:nvPr/>
            </p:nvSpPr>
            <p:spPr bwMode="auto">
              <a:xfrm>
                <a:off x="3327" y="3608"/>
                <a:ext cx="1472" cy="396"/>
              </a:xfrm>
              <a:prstGeom prst="rtTriangle">
                <a:avLst/>
              </a:prstGeom>
              <a:gradFill rotWithShape="1">
                <a:gsLst>
                  <a:gs pos="0">
                    <a:srgbClr val="71709E"/>
                  </a:gs>
                  <a:gs pos="100000">
                    <a:srgbClr val="FFFFFF"/>
                  </a:gs>
                </a:gsLst>
                <a:lin ang="5400000" scaled="1"/>
              </a:gradFill>
              <a:ln w="9525" algn="ctr">
                <a:noFill/>
                <a:miter lim="800000"/>
                <a:headEnd/>
                <a:tailEnd/>
              </a:ln>
            </p:spPr>
            <p:txBody>
              <a:bodyPr rot="10800000" wrap="none" anchor="ctr"/>
              <a:lstStyle/>
              <a:p>
                <a:pPr algn="ctr"/>
                <a:endParaRPr lang="en-GB"/>
              </a:p>
            </p:txBody>
          </p:sp>
          <p:sp>
            <p:nvSpPr>
              <p:cNvPr id="152038" name="AutoShape 6"/>
              <p:cNvSpPr>
                <a:spLocks noChangeArrowheads="1"/>
              </p:cNvSpPr>
              <p:nvPr/>
            </p:nvSpPr>
            <p:spPr bwMode="auto">
              <a:xfrm flipH="1">
                <a:off x="661" y="3608"/>
                <a:ext cx="1472" cy="396"/>
              </a:xfrm>
              <a:prstGeom prst="rtTriangle">
                <a:avLst/>
              </a:prstGeom>
              <a:gradFill rotWithShape="1">
                <a:gsLst>
                  <a:gs pos="0">
                    <a:srgbClr val="71709E"/>
                  </a:gs>
                  <a:gs pos="100000">
                    <a:srgbClr val="FFFFFF"/>
                  </a:gs>
                </a:gsLst>
                <a:lin ang="5400000" scaled="1"/>
              </a:gradFill>
              <a:ln w="9525" algn="ctr">
                <a:noFill/>
                <a:miter lim="800000"/>
                <a:headEnd/>
                <a:tailEnd/>
              </a:ln>
            </p:spPr>
            <p:txBody>
              <a:bodyPr rot="10800000" wrap="none" anchor="ctr"/>
              <a:lstStyle/>
              <a:p>
                <a:pPr algn="ctr"/>
                <a:endParaRPr lang="en-GB"/>
              </a:p>
            </p:txBody>
          </p:sp>
          <p:sp>
            <p:nvSpPr>
              <p:cNvPr id="152039" name="Rectangle 7"/>
              <p:cNvSpPr>
                <a:spLocks noChangeArrowheads="1"/>
              </p:cNvSpPr>
              <p:nvPr/>
            </p:nvSpPr>
            <p:spPr bwMode="auto">
              <a:xfrm>
                <a:off x="2133" y="3608"/>
                <a:ext cx="1202" cy="396"/>
              </a:xfrm>
              <a:prstGeom prst="rect">
                <a:avLst/>
              </a:prstGeom>
              <a:gradFill rotWithShape="1">
                <a:gsLst>
                  <a:gs pos="0">
                    <a:srgbClr val="71709E"/>
                  </a:gs>
                  <a:gs pos="100000">
                    <a:schemeClr val="bg1"/>
                  </a:gs>
                </a:gsLst>
                <a:lin ang="5400000" scaled="1"/>
              </a:gradFill>
              <a:ln w="9525" algn="ctr">
                <a:noFill/>
                <a:miter lim="800000"/>
                <a:headEnd/>
                <a:tailEnd/>
              </a:ln>
            </p:spPr>
            <p:txBody>
              <a:bodyPr rot="10800000" wrap="none" anchor="ctr"/>
              <a:lstStyle/>
              <a:p>
                <a:pPr algn="ctr"/>
                <a:endParaRPr lang="en-GB"/>
              </a:p>
            </p:txBody>
          </p:sp>
        </p:grpSp>
        <p:sp>
          <p:nvSpPr>
            <p:cNvPr id="152025" name="AutoShape 8"/>
            <p:cNvSpPr>
              <a:spLocks noChangeAspect="1" noChangeArrowheads="1"/>
            </p:cNvSpPr>
            <p:nvPr/>
          </p:nvSpPr>
          <p:spPr bwMode="auto">
            <a:xfrm flipH="1" flipV="1">
              <a:off x="2073" y="1935"/>
              <a:ext cx="87" cy="1905"/>
            </a:xfrm>
            <a:prstGeom prst="can">
              <a:avLst>
                <a:gd name="adj" fmla="val 89715"/>
              </a:avLst>
            </a:prstGeom>
            <a:gradFill rotWithShape="1">
              <a:gsLst>
                <a:gs pos="0">
                  <a:srgbClr val="808080"/>
                </a:gs>
                <a:gs pos="50000">
                  <a:srgbClr val="C0C0C0"/>
                </a:gs>
                <a:gs pos="100000">
                  <a:srgbClr val="808080"/>
                </a:gs>
              </a:gsLst>
              <a:lin ang="0" scaled="1"/>
            </a:gradFill>
            <a:ln w="9525">
              <a:noFill/>
              <a:round/>
              <a:headEnd/>
              <a:tailEnd/>
            </a:ln>
          </p:spPr>
          <p:txBody>
            <a:bodyPr rot="10800000" wrap="none" anchor="ctr"/>
            <a:lstStyle/>
            <a:p>
              <a:pPr algn="ctr"/>
              <a:endParaRPr lang="en-GB"/>
            </a:p>
          </p:txBody>
        </p:sp>
        <p:sp>
          <p:nvSpPr>
            <p:cNvPr id="580617" name="AutoShape 9"/>
            <p:cNvSpPr>
              <a:spLocks noChangeAspect="1" noChangeArrowheads="1"/>
            </p:cNvSpPr>
            <p:nvPr/>
          </p:nvSpPr>
          <p:spPr bwMode="auto">
            <a:xfrm>
              <a:off x="1120" y="3553"/>
              <a:ext cx="1920" cy="407"/>
            </a:xfrm>
            <a:prstGeom prst="roundRect">
              <a:avLst>
                <a:gd name="adj" fmla="val 14769"/>
              </a:avLst>
            </a:prstGeom>
            <a:gradFill rotWithShape="1">
              <a:gsLst>
                <a:gs pos="0">
                  <a:srgbClr val="8EA0CC"/>
                </a:gs>
                <a:gs pos="100000">
                  <a:srgbClr val="8EA0CC">
                    <a:gamma/>
                    <a:tint val="34118"/>
                    <a:invGamma/>
                  </a:srgbClr>
                </a:gs>
              </a:gsLst>
              <a:lin ang="5400000" scaled="1"/>
            </a:gradFill>
            <a:ln w="9525" algn="ctr">
              <a:solidFill>
                <a:srgbClr val="90A2CE"/>
              </a:solidFill>
              <a:round/>
              <a:headEnd/>
              <a:tailEnd/>
            </a:ln>
            <a:effectLst>
              <a:outerShdw dist="81320" dir="18519588" algn="ctr" rotWithShape="0">
                <a:srgbClr val="788DC2"/>
              </a:outerShdw>
            </a:effectLst>
          </p:spPr>
          <p:txBody>
            <a:bodyPr wrap="none" anchor="ctr"/>
            <a:lstStyle/>
            <a:p>
              <a:pPr algn="ctr">
                <a:defRPr/>
              </a:pPr>
              <a:endParaRPr lang="en-US"/>
            </a:p>
          </p:txBody>
        </p:sp>
        <p:sp>
          <p:nvSpPr>
            <p:cNvPr id="152027" name="Text Box 10"/>
            <p:cNvSpPr txBox="1">
              <a:spLocks noChangeAspect="1" noChangeArrowheads="1"/>
            </p:cNvSpPr>
            <p:nvPr/>
          </p:nvSpPr>
          <p:spPr bwMode="auto">
            <a:xfrm>
              <a:off x="1056" y="3551"/>
              <a:ext cx="2016" cy="170"/>
            </a:xfrm>
            <a:prstGeom prst="rect">
              <a:avLst/>
            </a:prstGeom>
            <a:noFill/>
            <a:ln w="9525" algn="ctr">
              <a:noFill/>
              <a:miter lim="800000"/>
              <a:headEnd/>
              <a:tailEnd/>
            </a:ln>
          </p:spPr>
          <p:txBody>
            <a:bodyPr lIns="0" tIns="0" rIns="0" bIns="0"/>
            <a:lstStyle/>
            <a:p>
              <a:pPr algn="ctr">
                <a:lnSpc>
                  <a:spcPct val="80000"/>
                </a:lnSpc>
                <a:spcBef>
                  <a:spcPct val="50000"/>
                </a:spcBef>
              </a:pPr>
              <a:r>
                <a:rPr lang="en-US" altLang="ja-JP" sz="1000" b="1" i="0">
                  <a:solidFill>
                    <a:srgbClr val="000000"/>
                  </a:solidFill>
                  <a:ea typeface="MS PGothic" pitchFamily="34" charset="-128"/>
                  <a:cs typeface="Arial Unicode MS"/>
                </a:rPr>
                <a:t>INFOSPHERE INFORMATION SERVER</a:t>
              </a:r>
              <a:endParaRPr lang="en-US" sz="1000" b="1" i="0">
                <a:solidFill>
                  <a:srgbClr val="000000"/>
                </a:solidFill>
                <a:ea typeface="MS PGothic" pitchFamily="34" charset="-128"/>
                <a:cs typeface="Arial Unicode MS"/>
              </a:endParaRPr>
            </a:p>
          </p:txBody>
        </p:sp>
        <p:sp>
          <p:nvSpPr>
            <p:cNvPr id="152028" name="Rectangle 11"/>
            <p:cNvSpPr>
              <a:spLocks noChangeArrowheads="1"/>
            </p:cNvSpPr>
            <p:nvPr/>
          </p:nvSpPr>
          <p:spPr bwMode="auto">
            <a:xfrm>
              <a:off x="1148" y="3837"/>
              <a:ext cx="472" cy="135"/>
            </a:xfrm>
            <a:prstGeom prst="rect">
              <a:avLst/>
            </a:prstGeom>
            <a:noFill/>
            <a:ln w="28575" algn="ctr">
              <a:noFill/>
              <a:miter lim="800000"/>
              <a:headEnd/>
              <a:tailEnd/>
            </a:ln>
          </p:spPr>
          <p:txBody>
            <a:bodyPr wrap="none">
              <a:spAutoFit/>
            </a:bodyPr>
            <a:lstStyle/>
            <a:p>
              <a:pPr marL="342900" indent="-342900" algn="ctr"/>
              <a:r>
                <a:rPr lang="en-US" sz="800" b="1" i="0"/>
                <a:t>Understand</a:t>
              </a:r>
            </a:p>
          </p:txBody>
        </p:sp>
        <p:sp>
          <p:nvSpPr>
            <p:cNvPr id="152029" name="Rectangle 12"/>
            <p:cNvSpPr>
              <a:spLocks noChangeArrowheads="1"/>
            </p:cNvSpPr>
            <p:nvPr/>
          </p:nvSpPr>
          <p:spPr bwMode="auto">
            <a:xfrm>
              <a:off x="1751" y="3837"/>
              <a:ext cx="363" cy="135"/>
            </a:xfrm>
            <a:prstGeom prst="rect">
              <a:avLst/>
            </a:prstGeom>
            <a:noFill/>
            <a:ln w="28575" algn="ctr">
              <a:noFill/>
              <a:miter lim="800000"/>
              <a:headEnd/>
              <a:tailEnd/>
            </a:ln>
          </p:spPr>
          <p:txBody>
            <a:bodyPr wrap="none">
              <a:spAutoFit/>
            </a:bodyPr>
            <a:lstStyle/>
            <a:p>
              <a:pPr marL="342900" indent="-342900" algn="ctr"/>
              <a:r>
                <a:rPr lang="en-US" sz="800" b="1" i="0"/>
                <a:t>Cleanse</a:t>
              </a:r>
            </a:p>
          </p:txBody>
        </p:sp>
        <p:sp>
          <p:nvSpPr>
            <p:cNvPr id="152030" name="Rectangle 13"/>
            <p:cNvSpPr>
              <a:spLocks noChangeArrowheads="1"/>
            </p:cNvSpPr>
            <p:nvPr/>
          </p:nvSpPr>
          <p:spPr bwMode="auto">
            <a:xfrm>
              <a:off x="2187" y="3837"/>
              <a:ext cx="433" cy="135"/>
            </a:xfrm>
            <a:prstGeom prst="rect">
              <a:avLst/>
            </a:prstGeom>
            <a:noFill/>
            <a:ln w="28575" algn="ctr">
              <a:noFill/>
              <a:miter lim="800000"/>
              <a:headEnd/>
              <a:tailEnd/>
            </a:ln>
          </p:spPr>
          <p:txBody>
            <a:bodyPr wrap="none">
              <a:spAutoFit/>
            </a:bodyPr>
            <a:lstStyle/>
            <a:p>
              <a:pPr marL="342900" indent="-342900" algn="ctr"/>
              <a:r>
                <a:rPr lang="en-US" sz="800" b="1" i="0"/>
                <a:t>Transform</a:t>
              </a:r>
            </a:p>
          </p:txBody>
        </p:sp>
        <p:pic>
          <p:nvPicPr>
            <p:cNvPr id="152031" name="Picture 14" descr="Understand"/>
            <p:cNvPicPr>
              <a:picLocks noChangeAspect="1" noChangeArrowheads="1"/>
            </p:cNvPicPr>
            <p:nvPr/>
          </p:nvPicPr>
          <p:blipFill>
            <a:blip r:embed="rId4"/>
            <a:srcRect/>
            <a:stretch>
              <a:fillRect/>
            </a:stretch>
          </p:blipFill>
          <p:spPr bwMode="auto">
            <a:xfrm>
              <a:off x="1252" y="3620"/>
              <a:ext cx="259" cy="259"/>
            </a:xfrm>
            <a:prstGeom prst="rect">
              <a:avLst/>
            </a:prstGeom>
            <a:noFill/>
            <a:ln w="9525">
              <a:noFill/>
              <a:miter lim="800000"/>
              <a:headEnd/>
              <a:tailEnd/>
            </a:ln>
          </p:spPr>
        </p:pic>
        <p:pic>
          <p:nvPicPr>
            <p:cNvPr id="152032" name="Picture 15" descr="Cleanse"/>
            <p:cNvPicPr>
              <a:picLocks noChangeAspect="1" noChangeArrowheads="1"/>
            </p:cNvPicPr>
            <p:nvPr/>
          </p:nvPicPr>
          <p:blipFill>
            <a:blip r:embed="rId5"/>
            <a:srcRect/>
            <a:stretch>
              <a:fillRect/>
            </a:stretch>
          </p:blipFill>
          <p:spPr bwMode="auto">
            <a:xfrm>
              <a:off x="1812" y="3620"/>
              <a:ext cx="265" cy="259"/>
            </a:xfrm>
            <a:prstGeom prst="rect">
              <a:avLst/>
            </a:prstGeom>
            <a:noFill/>
            <a:ln w="9525">
              <a:noFill/>
              <a:miter lim="800000"/>
              <a:headEnd/>
              <a:tailEnd/>
            </a:ln>
          </p:spPr>
        </p:pic>
        <p:pic>
          <p:nvPicPr>
            <p:cNvPr id="152033" name="Picture 16" descr="Transform"/>
            <p:cNvPicPr>
              <a:picLocks noChangeAspect="1" noChangeArrowheads="1"/>
            </p:cNvPicPr>
            <p:nvPr/>
          </p:nvPicPr>
          <p:blipFill>
            <a:blip r:embed="rId6"/>
            <a:srcRect/>
            <a:stretch>
              <a:fillRect/>
            </a:stretch>
          </p:blipFill>
          <p:spPr bwMode="auto">
            <a:xfrm>
              <a:off x="2277" y="3620"/>
              <a:ext cx="261" cy="259"/>
            </a:xfrm>
            <a:prstGeom prst="rect">
              <a:avLst/>
            </a:prstGeom>
            <a:noFill/>
            <a:ln w="9525">
              <a:noFill/>
              <a:miter lim="800000"/>
              <a:headEnd/>
              <a:tailEnd/>
            </a:ln>
          </p:spPr>
        </p:pic>
        <p:pic>
          <p:nvPicPr>
            <p:cNvPr id="152034" name="Picture 17" descr="Federate2"/>
            <p:cNvPicPr>
              <a:picLocks noChangeAspect="1" noChangeArrowheads="1"/>
            </p:cNvPicPr>
            <p:nvPr/>
          </p:nvPicPr>
          <p:blipFill>
            <a:blip r:embed="rId7"/>
            <a:srcRect/>
            <a:stretch>
              <a:fillRect/>
            </a:stretch>
          </p:blipFill>
          <p:spPr bwMode="auto">
            <a:xfrm>
              <a:off x="2735" y="3620"/>
              <a:ext cx="265" cy="259"/>
            </a:xfrm>
            <a:prstGeom prst="rect">
              <a:avLst/>
            </a:prstGeom>
            <a:noFill/>
            <a:ln w="9525">
              <a:noFill/>
              <a:miter lim="800000"/>
              <a:headEnd/>
              <a:tailEnd/>
            </a:ln>
          </p:spPr>
        </p:pic>
        <p:sp>
          <p:nvSpPr>
            <p:cNvPr id="152035" name="Rectangle 18"/>
            <p:cNvSpPr>
              <a:spLocks noChangeArrowheads="1"/>
            </p:cNvSpPr>
            <p:nvPr/>
          </p:nvSpPr>
          <p:spPr bwMode="auto">
            <a:xfrm>
              <a:off x="2689" y="3837"/>
              <a:ext cx="331" cy="135"/>
            </a:xfrm>
            <a:prstGeom prst="rect">
              <a:avLst/>
            </a:prstGeom>
            <a:noFill/>
            <a:ln w="28575" algn="ctr">
              <a:noFill/>
              <a:miter lim="800000"/>
              <a:headEnd/>
              <a:tailEnd/>
            </a:ln>
          </p:spPr>
          <p:txBody>
            <a:bodyPr wrap="none">
              <a:spAutoFit/>
            </a:bodyPr>
            <a:lstStyle/>
            <a:p>
              <a:pPr marL="342900" indent="-342900" algn="ctr"/>
              <a:r>
                <a:rPr lang="en-US" sz="800" b="1" i="0"/>
                <a:t>Deliver</a:t>
              </a:r>
            </a:p>
          </p:txBody>
        </p:sp>
        <p:sp>
          <p:nvSpPr>
            <p:cNvPr id="152036" name="Text Box 19"/>
            <p:cNvSpPr txBox="1">
              <a:spLocks noChangeArrowheads="1"/>
            </p:cNvSpPr>
            <p:nvPr/>
          </p:nvSpPr>
          <p:spPr bwMode="auto">
            <a:xfrm>
              <a:off x="1598" y="3957"/>
              <a:ext cx="808" cy="135"/>
            </a:xfrm>
            <a:prstGeom prst="rect">
              <a:avLst/>
            </a:prstGeom>
            <a:noFill/>
            <a:ln w="9525">
              <a:noFill/>
              <a:miter lim="800000"/>
              <a:headEnd/>
              <a:tailEnd/>
            </a:ln>
          </p:spPr>
          <p:txBody>
            <a:bodyPr wrap="none">
              <a:spAutoFit/>
            </a:bodyPr>
            <a:lstStyle/>
            <a:p>
              <a:r>
                <a:rPr lang="en-US" sz="800" b="1" i="0"/>
                <a:t>COMMON META DATA</a:t>
              </a:r>
            </a:p>
          </p:txBody>
        </p:sp>
      </p:grpSp>
      <p:grpSp>
        <p:nvGrpSpPr>
          <p:cNvPr id="4" name="Group 20"/>
          <p:cNvGrpSpPr>
            <a:grpSpLocks/>
          </p:cNvGrpSpPr>
          <p:nvPr/>
        </p:nvGrpSpPr>
        <p:grpSpPr bwMode="auto">
          <a:xfrm>
            <a:off x="4876800" y="3441700"/>
            <a:ext cx="2743200" cy="2971800"/>
            <a:chOff x="3072" y="2016"/>
            <a:chExt cx="1728" cy="1872"/>
          </a:xfrm>
        </p:grpSpPr>
        <p:sp>
          <p:nvSpPr>
            <p:cNvPr id="151941" name="AutoShape 21"/>
            <p:cNvSpPr>
              <a:spLocks noChangeAspect="1" noChangeArrowheads="1"/>
            </p:cNvSpPr>
            <p:nvPr/>
          </p:nvSpPr>
          <p:spPr bwMode="auto">
            <a:xfrm flipV="1">
              <a:off x="4023" y="2016"/>
              <a:ext cx="57" cy="1536"/>
            </a:xfrm>
            <a:prstGeom prst="can">
              <a:avLst>
                <a:gd name="adj" fmla="val 138979"/>
              </a:avLst>
            </a:prstGeom>
            <a:gradFill rotWithShape="1">
              <a:gsLst>
                <a:gs pos="0">
                  <a:srgbClr val="808080"/>
                </a:gs>
                <a:gs pos="50000">
                  <a:srgbClr val="C0C0C0"/>
                </a:gs>
                <a:gs pos="100000">
                  <a:srgbClr val="808080"/>
                </a:gs>
              </a:gsLst>
              <a:lin ang="0" scaled="1"/>
            </a:gradFill>
            <a:ln w="9525">
              <a:noFill/>
              <a:round/>
              <a:headEnd/>
              <a:tailEnd/>
            </a:ln>
          </p:spPr>
          <p:txBody>
            <a:bodyPr rot="10800000" wrap="none" anchor="ctr"/>
            <a:lstStyle/>
            <a:p>
              <a:pPr algn="ctr"/>
              <a:endParaRPr lang="en-GB"/>
            </a:p>
          </p:txBody>
        </p:sp>
        <p:sp>
          <p:nvSpPr>
            <p:cNvPr id="151942" name="Text Box 22"/>
            <p:cNvSpPr txBox="1">
              <a:spLocks noChangeArrowheads="1"/>
            </p:cNvSpPr>
            <p:nvPr/>
          </p:nvSpPr>
          <p:spPr bwMode="auto">
            <a:xfrm>
              <a:off x="3360" y="3753"/>
              <a:ext cx="465" cy="135"/>
            </a:xfrm>
            <a:prstGeom prst="rect">
              <a:avLst/>
            </a:prstGeom>
            <a:noFill/>
            <a:ln w="9525" algn="ctr">
              <a:noFill/>
              <a:miter lim="800000"/>
              <a:headEnd/>
              <a:tailEnd/>
            </a:ln>
          </p:spPr>
          <p:txBody>
            <a:bodyPr wrap="none">
              <a:spAutoFit/>
            </a:bodyPr>
            <a:lstStyle/>
            <a:p>
              <a:pPr>
                <a:spcBef>
                  <a:spcPct val="5000"/>
                </a:spcBef>
                <a:spcAft>
                  <a:spcPct val="15000"/>
                </a:spcAft>
                <a:buClr>
                  <a:schemeClr val="tx2"/>
                </a:buClr>
                <a:buFont typeface="Arial" charset="0"/>
                <a:buNone/>
              </a:pPr>
              <a:r>
                <a:rPr lang="en-US" sz="800" b="1" i="0"/>
                <a:t>Batch Load</a:t>
              </a:r>
            </a:p>
          </p:txBody>
        </p:sp>
        <p:grpSp>
          <p:nvGrpSpPr>
            <p:cNvPr id="151943" name="Group 23"/>
            <p:cNvGrpSpPr>
              <a:grpSpLocks/>
            </p:cNvGrpSpPr>
            <p:nvPr/>
          </p:nvGrpSpPr>
          <p:grpSpPr bwMode="auto">
            <a:xfrm>
              <a:off x="3936" y="3456"/>
              <a:ext cx="285" cy="310"/>
              <a:chOff x="3191" y="2561"/>
              <a:chExt cx="285" cy="358"/>
            </a:xfrm>
          </p:grpSpPr>
          <p:pic>
            <p:nvPicPr>
              <p:cNvPr id="152009" name="Picture 24" descr="database"/>
              <p:cNvPicPr>
                <a:picLocks noChangeAspect="1" noChangeArrowheads="1"/>
              </p:cNvPicPr>
              <p:nvPr/>
            </p:nvPicPr>
            <p:blipFill>
              <a:blip r:embed="rId8"/>
              <a:srcRect/>
              <a:stretch>
                <a:fillRect/>
              </a:stretch>
            </p:blipFill>
            <p:spPr bwMode="auto">
              <a:xfrm>
                <a:off x="3191" y="2561"/>
                <a:ext cx="285" cy="358"/>
              </a:xfrm>
              <a:prstGeom prst="rect">
                <a:avLst/>
              </a:prstGeom>
              <a:noFill/>
              <a:ln w="9525">
                <a:noFill/>
                <a:miter lim="800000"/>
                <a:headEnd/>
                <a:tailEnd/>
              </a:ln>
            </p:spPr>
          </p:pic>
          <p:grpSp>
            <p:nvGrpSpPr>
              <p:cNvPr id="152010" name="Group 25"/>
              <p:cNvGrpSpPr>
                <a:grpSpLocks/>
              </p:cNvGrpSpPr>
              <p:nvPr/>
            </p:nvGrpSpPr>
            <p:grpSpPr bwMode="auto">
              <a:xfrm flipH="1">
                <a:off x="3194" y="2666"/>
                <a:ext cx="270" cy="165"/>
                <a:chOff x="3456" y="1680"/>
                <a:chExt cx="700" cy="644"/>
              </a:xfrm>
            </p:grpSpPr>
            <p:grpSp>
              <p:nvGrpSpPr>
                <p:cNvPr id="152011" name="Group 26"/>
                <p:cNvGrpSpPr>
                  <a:grpSpLocks/>
                </p:cNvGrpSpPr>
                <p:nvPr/>
              </p:nvGrpSpPr>
              <p:grpSpPr bwMode="auto">
                <a:xfrm>
                  <a:off x="3600" y="1680"/>
                  <a:ext cx="556" cy="644"/>
                  <a:chOff x="816" y="768"/>
                  <a:chExt cx="556" cy="644"/>
                </a:xfrm>
              </p:grpSpPr>
              <p:sp>
                <p:nvSpPr>
                  <p:cNvPr id="152014" name="AutoShape 27"/>
                  <p:cNvSpPr>
                    <a:spLocks noChangeArrowheads="1"/>
                  </p:cNvSpPr>
                  <p:nvPr/>
                </p:nvSpPr>
                <p:spPr bwMode="auto">
                  <a:xfrm>
                    <a:off x="1073" y="1000"/>
                    <a:ext cx="172" cy="100"/>
                  </a:xfrm>
                  <a:prstGeom prst="flowChartAlternateProcess">
                    <a:avLst/>
                  </a:prstGeom>
                  <a:solidFill>
                    <a:schemeClr val="bg2"/>
                  </a:solidFill>
                  <a:ln w="9525">
                    <a:solidFill>
                      <a:schemeClr val="tx1"/>
                    </a:solidFill>
                    <a:miter lim="800000"/>
                    <a:headEnd/>
                    <a:tailEnd/>
                  </a:ln>
                </p:spPr>
                <p:txBody>
                  <a:bodyPr wrap="none" anchor="ctr"/>
                  <a:lstStyle/>
                  <a:p>
                    <a:pPr algn="ctr"/>
                    <a:endParaRPr lang="en-GB"/>
                  </a:p>
                </p:txBody>
              </p:sp>
              <p:sp>
                <p:nvSpPr>
                  <p:cNvPr id="152015" name="AutoShape 28"/>
                  <p:cNvSpPr>
                    <a:spLocks noChangeArrowheads="1"/>
                  </p:cNvSpPr>
                  <p:nvPr/>
                </p:nvSpPr>
                <p:spPr bwMode="auto">
                  <a:xfrm>
                    <a:off x="816" y="1104"/>
                    <a:ext cx="172" cy="308"/>
                  </a:xfrm>
                  <a:prstGeom prst="flowChartAlternateProcess">
                    <a:avLst/>
                  </a:prstGeom>
                  <a:solidFill>
                    <a:schemeClr val="bg2"/>
                  </a:solidFill>
                  <a:ln w="9525">
                    <a:solidFill>
                      <a:schemeClr val="tx1"/>
                    </a:solidFill>
                    <a:miter lim="800000"/>
                    <a:headEnd/>
                    <a:tailEnd/>
                  </a:ln>
                </p:spPr>
                <p:txBody>
                  <a:bodyPr wrap="none" anchor="ctr"/>
                  <a:lstStyle/>
                  <a:p>
                    <a:pPr algn="ctr"/>
                    <a:endParaRPr lang="en-GB"/>
                  </a:p>
                </p:txBody>
              </p:sp>
              <p:cxnSp>
                <p:nvCxnSpPr>
                  <p:cNvPr id="152016" name="AutoShape 29"/>
                  <p:cNvCxnSpPr>
                    <a:cxnSpLocks noChangeShapeType="1"/>
                    <a:stCxn id="152014" idx="2"/>
                    <a:endCxn id="152015" idx="3"/>
                  </p:cNvCxnSpPr>
                  <p:nvPr/>
                </p:nvCxnSpPr>
                <p:spPr bwMode="auto">
                  <a:xfrm rot="5400000">
                    <a:off x="995" y="1093"/>
                    <a:ext cx="158" cy="171"/>
                  </a:xfrm>
                  <a:prstGeom prst="bentConnector2">
                    <a:avLst/>
                  </a:prstGeom>
                  <a:noFill/>
                  <a:ln w="9525">
                    <a:solidFill>
                      <a:schemeClr val="tx1"/>
                    </a:solidFill>
                    <a:miter lim="800000"/>
                    <a:headEnd/>
                    <a:tailEnd/>
                  </a:ln>
                </p:spPr>
              </p:cxnSp>
              <p:sp>
                <p:nvSpPr>
                  <p:cNvPr id="152017" name="AutoShape 30"/>
                  <p:cNvSpPr>
                    <a:spLocks noChangeArrowheads="1"/>
                  </p:cNvSpPr>
                  <p:nvPr/>
                </p:nvSpPr>
                <p:spPr bwMode="auto">
                  <a:xfrm>
                    <a:off x="1200" y="1191"/>
                    <a:ext cx="172" cy="100"/>
                  </a:xfrm>
                  <a:prstGeom prst="flowChartAlternateProcess">
                    <a:avLst/>
                  </a:prstGeom>
                  <a:solidFill>
                    <a:schemeClr val="bg2"/>
                  </a:solidFill>
                  <a:ln w="9525">
                    <a:solidFill>
                      <a:schemeClr val="tx1"/>
                    </a:solidFill>
                    <a:miter lim="800000"/>
                    <a:headEnd/>
                    <a:tailEnd/>
                  </a:ln>
                </p:spPr>
                <p:txBody>
                  <a:bodyPr wrap="none" anchor="ctr"/>
                  <a:lstStyle/>
                  <a:p>
                    <a:pPr algn="ctr"/>
                    <a:endParaRPr lang="en-GB"/>
                  </a:p>
                </p:txBody>
              </p:sp>
              <p:sp>
                <p:nvSpPr>
                  <p:cNvPr id="152018" name="AutoShape 31"/>
                  <p:cNvSpPr>
                    <a:spLocks noChangeArrowheads="1"/>
                  </p:cNvSpPr>
                  <p:nvPr/>
                </p:nvSpPr>
                <p:spPr bwMode="auto">
                  <a:xfrm>
                    <a:off x="1195" y="829"/>
                    <a:ext cx="172" cy="101"/>
                  </a:xfrm>
                  <a:prstGeom prst="flowChartAlternateProcess">
                    <a:avLst/>
                  </a:prstGeom>
                  <a:solidFill>
                    <a:schemeClr val="bg2"/>
                  </a:solidFill>
                  <a:ln w="9525">
                    <a:solidFill>
                      <a:schemeClr val="tx1"/>
                    </a:solidFill>
                    <a:miter lim="800000"/>
                    <a:headEnd/>
                    <a:tailEnd/>
                  </a:ln>
                </p:spPr>
                <p:txBody>
                  <a:bodyPr wrap="none" anchor="ctr"/>
                  <a:lstStyle/>
                  <a:p>
                    <a:pPr algn="ctr"/>
                    <a:endParaRPr lang="en-GB"/>
                  </a:p>
                </p:txBody>
              </p:sp>
              <p:cxnSp>
                <p:nvCxnSpPr>
                  <p:cNvPr id="152019" name="AutoShape 32"/>
                  <p:cNvCxnSpPr>
                    <a:cxnSpLocks noChangeShapeType="1"/>
                    <a:stCxn id="152014" idx="3"/>
                    <a:endCxn id="152017" idx="0"/>
                  </p:cNvCxnSpPr>
                  <p:nvPr/>
                </p:nvCxnSpPr>
                <p:spPr bwMode="auto">
                  <a:xfrm>
                    <a:off x="1245" y="1050"/>
                    <a:ext cx="41" cy="141"/>
                  </a:xfrm>
                  <a:prstGeom prst="bentConnector2">
                    <a:avLst/>
                  </a:prstGeom>
                  <a:noFill/>
                  <a:ln w="9525">
                    <a:solidFill>
                      <a:schemeClr val="tx1"/>
                    </a:solidFill>
                    <a:miter lim="800000"/>
                    <a:headEnd/>
                    <a:tailEnd/>
                  </a:ln>
                </p:spPr>
              </p:cxnSp>
              <p:cxnSp>
                <p:nvCxnSpPr>
                  <p:cNvPr id="152020" name="AutoShape 33"/>
                  <p:cNvCxnSpPr>
                    <a:cxnSpLocks noChangeShapeType="1"/>
                    <a:stCxn id="152018" idx="1"/>
                    <a:endCxn id="152014" idx="0"/>
                  </p:cNvCxnSpPr>
                  <p:nvPr/>
                </p:nvCxnSpPr>
                <p:spPr bwMode="auto">
                  <a:xfrm rot="10800000" flipV="1">
                    <a:off x="1159" y="879"/>
                    <a:ext cx="36" cy="121"/>
                  </a:xfrm>
                  <a:prstGeom prst="bentConnector2">
                    <a:avLst/>
                  </a:prstGeom>
                  <a:noFill/>
                  <a:ln w="9525">
                    <a:solidFill>
                      <a:schemeClr val="tx1"/>
                    </a:solidFill>
                    <a:miter lim="800000"/>
                    <a:headEnd/>
                    <a:tailEnd/>
                  </a:ln>
                </p:spPr>
              </p:cxnSp>
              <p:sp>
                <p:nvSpPr>
                  <p:cNvPr id="152021" name="AutoShape 34"/>
                  <p:cNvSpPr>
                    <a:spLocks noChangeArrowheads="1"/>
                  </p:cNvSpPr>
                  <p:nvPr/>
                </p:nvSpPr>
                <p:spPr bwMode="auto">
                  <a:xfrm>
                    <a:off x="816" y="768"/>
                    <a:ext cx="172" cy="100"/>
                  </a:xfrm>
                  <a:prstGeom prst="flowChartAlternateProcess">
                    <a:avLst/>
                  </a:prstGeom>
                  <a:solidFill>
                    <a:schemeClr val="bg2"/>
                  </a:solidFill>
                  <a:ln w="9525">
                    <a:solidFill>
                      <a:schemeClr val="tx1"/>
                    </a:solidFill>
                    <a:miter lim="800000"/>
                    <a:headEnd/>
                    <a:tailEnd/>
                  </a:ln>
                </p:spPr>
                <p:txBody>
                  <a:bodyPr wrap="none" anchor="ctr"/>
                  <a:lstStyle/>
                  <a:p>
                    <a:pPr algn="ctr"/>
                    <a:endParaRPr lang="en-GB"/>
                  </a:p>
                </p:txBody>
              </p:sp>
              <p:cxnSp>
                <p:nvCxnSpPr>
                  <p:cNvPr id="152022" name="AutoShape 35"/>
                  <p:cNvCxnSpPr>
                    <a:cxnSpLocks noChangeShapeType="1"/>
                    <a:stCxn id="152021" idx="2"/>
                    <a:endCxn id="152015" idx="0"/>
                  </p:cNvCxnSpPr>
                  <p:nvPr/>
                </p:nvCxnSpPr>
                <p:spPr bwMode="auto">
                  <a:xfrm rot="5400000">
                    <a:off x="784" y="986"/>
                    <a:ext cx="236" cy="0"/>
                  </a:xfrm>
                  <a:prstGeom prst="straightConnector1">
                    <a:avLst/>
                  </a:prstGeom>
                  <a:noFill/>
                  <a:ln w="9525">
                    <a:solidFill>
                      <a:schemeClr val="tx1"/>
                    </a:solidFill>
                    <a:round/>
                    <a:headEnd/>
                    <a:tailEnd/>
                  </a:ln>
                </p:spPr>
              </p:cxnSp>
            </p:grpSp>
            <p:sp>
              <p:nvSpPr>
                <p:cNvPr id="152012" name="Line 36"/>
                <p:cNvSpPr>
                  <a:spLocks noChangeShapeType="1"/>
                </p:cNvSpPr>
                <p:nvPr/>
              </p:nvSpPr>
              <p:spPr bwMode="auto">
                <a:xfrm flipV="1">
                  <a:off x="3456" y="1920"/>
                  <a:ext cx="0" cy="240"/>
                </a:xfrm>
                <a:prstGeom prst="line">
                  <a:avLst/>
                </a:prstGeom>
                <a:noFill/>
                <a:ln w="9525">
                  <a:solidFill>
                    <a:schemeClr val="tx1"/>
                  </a:solidFill>
                  <a:round/>
                  <a:headEnd/>
                  <a:tailEnd type="triangle" w="med" len="med"/>
                </a:ln>
              </p:spPr>
              <p:txBody>
                <a:bodyPr wrap="none" anchor="ctr"/>
                <a:lstStyle/>
                <a:p>
                  <a:endParaRPr lang="en-US"/>
                </a:p>
              </p:txBody>
            </p:sp>
            <p:sp>
              <p:nvSpPr>
                <p:cNvPr id="152013" name="Line 37"/>
                <p:cNvSpPr>
                  <a:spLocks noChangeShapeType="1"/>
                </p:cNvSpPr>
                <p:nvPr/>
              </p:nvSpPr>
              <p:spPr bwMode="auto">
                <a:xfrm>
                  <a:off x="3456" y="2160"/>
                  <a:ext cx="144" cy="0"/>
                </a:xfrm>
                <a:prstGeom prst="line">
                  <a:avLst/>
                </a:prstGeom>
                <a:noFill/>
                <a:ln w="9525">
                  <a:solidFill>
                    <a:schemeClr val="tx1"/>
                  </a:solidFill>
                  <a:round/>
                  <a:headEnd/>
                  <a:tailEnd/>
                </a:ln>
              </p:spPr>
              <p:txBody>
                <a:bodyPr wrap="none" anchor="ctr"/>
                <a:lstStyle/>
                <a:p>
                  <a:endParaRPr lang="en-US"/>
                </a:p>
              </p:txBody>
            </p:sp>
          </p:grpSp>
        </p:grpSp>
        <p:grpSp>
          <p:nvGrpSpPr>
            <p:cNvPr id="151944" name="Group 38"/>
            <p:cNvGrpSpPr>
              <a:grpSpLocks/>
            </p:cNvGrpSpPr>
            <p:nvPr/>
          </p:nvGrpSpPr>
          <p:grpSpPr bwMode="auto">
            <a:xfrm>
              <a:off x="4155" y="3552"/>
              <a:ext cx="291" cy="288"/>
              <a:chOff x="3042" y="2715"/>
              <a:chExt cx="291" cy="365"/>
            </a:xfrm>
          </p:grpSpPr>
          <p:pic>
            <p:nvPicPr>
              <p:cNvPr id="151947" name="Picture 39" descr="database"/>
              <p:cNvPicPr>
                <a:picLocks noChangeAspect="1" noChangeArrowheads="1"/>
              </p:cNvPicPr>
              <p:nvPr/>
            </p:nvPicPr>
            <p:blipFill>
              <a:blip r:embed="rId8"/>
              <a:srcRect/>
              <a:stretch>
                <a:fillRect/>
              </a:stretch>
            </p:blipFill>
            <p:spPr bwMode="auto">
              <a:xfrm>
                <a:off x="3042" y="2715"/>
                <a:ext cx="291" cy="365"/>
              </a:xfrm>
              <a:prstGeom prst="rect">
                <a:avLst/>
              </a:prstGeom>
              <a:noFill/>
              <a:ln w="9525">
                <a:noFill/>
                <a:miter lim="800000"/>
                <a:headEnd/>
                <a:tailEnd/>
              </a:ln>
            </p:spPr>
          </p:pic>
          <p:grpSp>
            <p:nvGrpSpPr>
              <p:cNvPr id="151948" name="Group 40"/>
              <p:cNvGrpSpPr>
                <a:grpSpLocks/>
              </p:cNvGrpSpPr>
              <p:nvPr/>
            </p:nvGrpSpPr>
            <p:grpSpPr bwMode="auto">
              <a:xfrm>
                <a:off x="3047" y="2822"/>
                <a:ext cx="275" cy="174"/>
                <a:chOff x="3260" y="767"/>
                <a:chExt cx="1696" cy="1037"/>
              </a:xfrm>
            </p:grpSpPr>
            <p:sp>
              <p:nvSpPr>
                <p:cNvPr id="151949" name="Rectangle 41"/>
                <p:cNvSpPr>
                  <a:spLocks noChangeArrowheads="1"/>
                </p:cNvSpPr>
                <p:nvPr/>
              </p:nvSpPr>
              <p:spPr bwMode="auto">
                <a:xfrm>
                  <a:off x="3897" y="1051"/>
                  <a:ext cx="432" cy="446"/>
                </a:xfrm>
                <a:prstGeom prst="rect">
                  <a:avLst/>
                </a:prstGeom>
                <a:solidFill>
                  <a:srgbClr val="FFCC00"/>
                </a:solidFill>
                <a:ln w="9525">
                  <a:solidFill>
                    <a:schemeClr val="tx1"/>
                  </a:solidFill>
                  <a:miter lim="800000"/>
                  <a:headEnd/>
                  <a:tailEnd/>
                </a:ln>
              </p:spPr>
              <p:txBody>
                <a:bodyPr wrap="none" anchor="ctr"/>
                <a:lstStyle/>
                <a:p>
                  <a:pPr algn="ctr"/>
                  <a:endParaRPr lang="en-GB"/>
                </a:p>
              </p:txBody>
            </p:sp>
            <p:sp>
              <p:nvSpPr>
                <p:cNvPr id="151950" name="Line 42"/>
                <p:cNvSpPr>
                  <a:spLocks noChangeShapeType="1"/>
                </p:cNvSpPr>
                <p:nvPr/>
              </p:nvSpPr>
              <p:spPr bwMode="auto">
                <a:xfrm>
                  <a:off x="3897" y="1133"/>
                  <a:ext cx="432" cy="0"/>
                </a:xfrm>
                <a:prstGeom prst="line">
                  <a:avLst/>
                </a:prstGeom>
                <a:noFill/>
                <a:ln w="9525">
                  <a:solidFill>
                    <a:schemeClr val="bg1"/>
                  </a:solidFill>
                  <a:round/>
                  <a:headEnd/>
                  <a:tailEnd/>
                </a:ln>
              </p:spPr>
              <p:txBody>
                <a:bodyPr/>
                <a:lstStyle/>
                <a:p>
                  <a:endParaRPr lang="en-US"/>
                </a:p>
              </p:txBody>
            </p:sp>
            <p:sp>
              <p:nvSpPr>
                <p:cNvPr id="151951" name="Line 43"/>
                <p:cNvSpPr>
                  <a:spLocks noChangeShapeType="1"/>
                </p:cNvSpPr>
                <p:nvPr/>
              </p:nvSpPr>
              <p:spPr bwMode="auto">
                <a:xfrm>
                  <a:off x="3976" y="1131"/>
                  <a:ext cx="0" cy="365"/>
                </a:xfrm>
                <a:prstGeom prst="line">
                  <a:avLst/>
                </a:prstGeom>
                <a:noFill/>
                <a:ln w="9525">
                  <a:solidFill>
                    <a:schemeClr val="bg1"/>
                  </a:solidFill>
                  <a:round/>
                  <a:headEnd/>
                  <a:tailEnd/>
                </a:ln>
              </p:spPr>
              <p:txBody>
                <a:bodyPr/>
                <a:lstStyle/>
                <a:p>
                  <a:endParaRPr lang="en-US"/>
                </a:p>
              </p:txBody>
            </p:sp>
            <p:sp>
              <p:nvSpPr>
                <p:cNvPr id="151952" name="Line 44"/>
                <p:cNvSpPr>
                  <a:spLocks noChangeShapeType="1"/>
                </p:cNvSpPr>
                <p:nvPr/>
              </p:nvSpPr>
              <p:spPr bwMode="auto">
                <a:xfrm>
                  <a:off x="3895" y="1228"/>
                  <a:ext cx="432" cy="0"/>
                </a:xfrm>
                <a:prstGeom prst="line">
                  <a:avLst/>
                </a:prstGeom>
                <a:noFill/>
                <a:ln w="9525">
                  <a:solidFill>
                    <a:schemeClr val="bg1"/>
                  </a:solidFill>
                  <a:round/>
                  <a:headEnd/>
                  <a:tailEnd/>
                </a:ln>
              </p:spPr>
              <p:txBody>
                <a:bodyPr/>
                <a:lstStyle/>
                <a:p>
                  <a:endParaRPr lang="en-US"/>
                </a:p>
              </p:txBody>
            </p:sp>
            <p:sp>
              <p:nvSpPr>
                <p:cNvPr id="151953" name="Line 45"/>
                <p:cNvSpPr>
                  <a:spLocks noChangeShapeType="1"/>
                </p:cNvSpPr>
                <p:nvPr/>
              </p:nvSpPr>
              <p:spPr bwMode="auto">
                <a:xfrm>
                  <a:off x="3900" y="1331"/>
                  <a:ext cx="432" cy="0"/>
                </a:xfrm>
                <a:prstGeom prst="line">
                  <a:avLst/>
                </a:prstGeom>
                <a:noFill/>
                <a:ln w="9525">
                  <a:solidFill>
                    <a:schemeClr val="bg1"/>
                  </a:solidFill>
                  <a:round/>
                  <a:headEnd/>
                  <a:tailEnd/>
                </a:ln>
              </p:spPr>
              <p:txBody>
                <a:bodyPr/>
                <a:lstStyle/>
                <a:p>
                  <a:endParaRPr lang="en-US"/>
                </a:p>
              </p:txBody>
            </p:sp>
            <p:grpSp>
              <p:nvGrpSpPr>
                <p:cNvPr id="151954" name="Group 46"/>
                <p:cNvGrpSpPr>
                  <a:grpSpLocks/>
                </p:cNvGrpSpPr>
                <p:nvPr/>
              </p:nvGrpSpPr>
              <p:grpSpPr bwMode="auto">
                <a:xfrm>
                  <a:off x="3261" y="1244"/>
                  <a:ext cx="437" cy="375"/>
                  <a:chOff x="1255" y="2274"/>
                  <a:chExt cx="439" cy="377"/>
                </a:xfrm>
              </p:grpSpPr>
              <p:sp>
                <p:nvSpPr>
                  <p:cNvPr id="152001" name="Rectangle 47"/>
                  <p:cNvSpPr>
                    <a:spLocks noChangeArrowheads="1"/>
                  </p:cNvSpPr>
                  <p:nvPr/>
                </p:nvSpPr>
                <p:spPr bwMode="auto">
                  <a:xfrm>
                    <a:off x="1257" y="2274"/>
                    <a:ext cx="434" cy="359"/>
                  </a:xfrm>
                  <a:prstGeom prst="rect">
                    <a:avLst/>
                  </a:prstGeom>
                  <a:solidFill>
                    <a:srgbClr val="003366"/>
                  </a:solidFill>
                  <a:ln w="9525">
                    <a:solidFill>
                      <a:schemeClr val="tx1"/>
                    </a:solidFill>
                    <a:miter lim="800000"/>
                    <a:headEnd/>
                    <a:tailEnd/>
                  </a:ln>
                </p:spPr>
                <p:txBody>
                  <a:bodyPr wrap="none" anchor="ctr"/>
                  <a:lstStyle/>
                  <a:p>
                    <a:pPr algn="ctr"/>
                    <a:endParaRPr lang="en-GB"/>
                  </a:p>
                </p:txBody>
              </p:sp>
              <p:sp>
                <p:nvSpPr>
                  <p:cNvPr id="152002" name="Line 48"/>
                  <p:cNvSpPr>
                    <a:spLocks noChangeShapeType="1"/>
                  </p:cNvSpPr>
                  <p:nvPr/>
                </p:nvSpPr>
                <p:spPr bwMode="auto">
                  <a:xfrm>
                    <a:off x="1257" y="2356"/>
                    <a:ext cx="434" cy="0"/>
                  </a:xfrm>
                  <a:prstGeom prst="line">
                    <a:avLst/>
                  </a:prstGeom>
                  <a:noFill/>
                  <a:ln w="9525">
                    <a:solidFill>
                      <a:schemeClr val="bg1"/>
                    </a:solidFill>
                    <a:round/>
                    <a:headEnd/>
                    <a:tailEnd/>
                  </a:ln>
                </p:spPr>
                <p:txBody>
                  <a:bodyPr/>
                  <a:lstStyle/>
                  <a:p>
                    <a:endParaRPr lang="en-US"/>
                  </a:p>
                </p:txBody>
              </p:sp>
              <p:sp>
                <p:nvSpPr>
                  <p:cNvPr id="152003" name="Line 49"/>
                  <p:cNvSpPr>
                    <a:spLocks noChangeShapeType="1"/>
                  </p:cNvSpPr>
                  <p:nvPr/>
                </p:nvSpPr>
                <p:spPr bwMode="auto">
                  <a:xfrm>
                    <a:off x="1336" y="2354"/>
                    <a:ext cx="0" cy="285"/>
                  </a:xfrm>
                  <a:prstGeom prst="line">
                    <a:avLst/>
                  </a:prstGeom>
                  <a:noFill/>
                  <a:ln w="9525">
                    <a:solidFill>
                      <a:schemeClr val="bg1"/>
                    </a:solidFill>
                    <a:round/>
                    <a:headEnd/>
                    <a:tailEnd/>
                  </a:ln>
                </p:spPr>
                <p:txBody>
                  <a:bodyPr/>
                  <a:lstStyle/>
                  <a:p>
                    <a:endParaRPr lang="en-US"/>
                  </a:p>
                </p:txBody>
              </p:sp>
              <p:sp>
                <p:nvSpPr>
                  <p:cNvPr id="152004" name="Line 50"/>
                  <p:cNvSpPr>
                    <a:spLocks noChangeShapeType="1"/>
                  </p:cNvSpPr>
                  <p:nvPr/>
                </p:nvSpPr>
                <p:spPr bwMode="auto">
                  <a:xfrm>
                    <a:off x="1432" y="2366"/>
                    <a:ext cx="0" cy="285"/>
                  </a:xfrm>
                  <a:prstGeom prst="line">
                    <a:avLst/>
                  </a:prstGeom>
                  <a:noFill/>
                  <a:ln w="9525">
                    <a:solidFill>
                      <a:schemeClr val="bg1"/>
                    </a:solidFill>
                    <a:round/>
                    <a:headEnd/>
                    <a:tailEnd/>
                  </a:ln>
                </p:spPr>
                <p:txBody>
                  <a:bodyPr/>
                  <a:lstStyle/>
                  <a:p>
                    <a:endParaRPr lang="en-US"/>
                  </a:p>
                </p:txBody>
              </p:sp>
              <p:sp>
                <p:nvSpPr>
                  <p:cNvPr id="152005" name="Line 51"/>
                  <p:cNvSpPr>
                    <a:spLocks noChangeShapeType="1"/>
                  </p:cNvSpPr>
                  <p:nvPr/>
                </p:nvSpPr>
                <p:spPr bwMode="auto">
                  <a:xfrm>
                    <a:off x="1521" y="2364"/>
                    <a:ext cx="0" cy="285"/>
                  </a:xfrm>
                  <a:prstGeom prst="line">
                    <a:avLst/>
                  </a:prstGeom>
                  <a:noFill/>
                  <a:ln w="9525">
                    <a:solidFill>
                      <a:schemeClr val="bg1"/>
                    </a:solidFill>
                    <a:round/>
                    <a:headEnd/>
                    <a:tailEnd/>
                  </a:ln>
                </p:spPr>
                <p:txBody>
                  <a:bodyPr/>
                  <a:lstStyle/>
                  <a:p>
                    <a:endParaRPr lang="en-US"/>
                  </a:p>
                </p:txBody>
              </p:sp>
              <p:sp>
                <p:nvSpPr>
                  <p:cNvPr id="152006" name="Line 52"/>
                  <p:cNvSpPr>
                    <a:spLocks noChangeShapeType="1"/>
                  </p:cNvSpPr>
                  <p:nvPr/>
                </p:nvSpPr>
                <p:spPr bwMode="auto">
                  <a:xfrm>
                    <a:off x="1610" y="2362"/>
                    <a:ext cx="0" cy="285"/>
                  </a:xfrm>
                  <a:prstGeom prst="line">
                    <a:avLst/>
                  </a:prstGeom>
                  <a:noFill/>
                  <a:ln w="9525">
                    <a:solidFill>
                      <a:schemeClr val="bg1"/>
                    </a:solidFill>
                    <a:round/>
                    <a:headEnd/>
                    <a:tailEnd/>
                  </a:ln>
                </p:spPr>
                <p:txBody>
                  <a:bodyPr/>
                  <a:lstStyle/>
                  <a:p>
                    <a:endParaRPr lang="en-US"/>
                  </a:p>
                </p:txBody>
              </p:sp>
              <p:sp>
                <p:nvSpPr>
                  <p:cNvPr id="152007" name="Line 53"/>
                  <p:cNvSpPr>
                    <a:spLocks noChangeShapeType="1"/>
                  </p:cNvSpPr>
                  <p:nvPr/>
                </p:nvSpPr>
                <p:spPr bwMode="auto">
                  <a:xfrm>
                    <a:off x="1255" y="2452"/>
                    <a:ext cx="434" cy="0"/>
                  </a:xfrm>
                  <a:prstGeom prst="line">
                    <a:avLst/>
                  </a:prstGeom>
                  <a:noFill/>
                  <a:ln w="9525">
                    <a:solidFill>
                      <a:schemeClr val="bg1"/>
                    </a:solidFill>
                    <a:round/>
                    <a:headEnd/>
                    <a:tailEnd/>
                  </a:ln>
                </p:spPr>
                <p:txBody>
                  <a:bodyPr/>
                  <a:lstStyle/>
                  <a:p>
                    <a:endParaRPr lang="en-US"/>
                  </a:p>
                </p:txBody>
              </p:sp>
              <p:sp>
                <p:nvSpPr>
                  <p:cNvPr id="152008" name="Line 54"/>
                  <p:cNvSpPr>
                    <a:spLocks noChangeShapeType="1"/>
                  </p:cNvSpPr>
                  <p:nvPr/>
                </p:nvSpPr>
                <p:spPr bwMode="auto">
                  <a:xfrm>
                    <a:off x="1260" y="2548"/>
                    <a:ext cx="434" cy="0"/>
                  </a:xfrm>
                  <a:prstGeom prst="line">
                    <a:avLst/>
                  </a:prstGeom>
                  <a:noFill/>
                  <a:ln w="9525">
                    <a:solidFill>
                      <a:schemeClr val="bg1"/>
                    </a:solidFill>
                    <a:round/>
                    <a:headEnd/>
                    <a:tailEnd/>
                  </a:ln>
                </p:spPr>
                <p:txBody>
                  <a:bodyPr/>
                  <a:lstStyle/>
                  <a:p>
                    <a:endParaRPr lang="en-US"/>
                  </a:p>
                </p:txBody>
              </p:sp>
            </p:grpSp>
            <p:grpSp>
              <p:nvGrpSpPr>
                <p:cNvPr id="151955" name="Group 55"/>
                <p:cNvGrpSpPr>
                  <a:grpSpLocks/>
                </p:cNvGrpSpPr>
                <p:nvPr/>
              </p:nvGrpSpPr>
              <p:grpSpPr bwMode="auto">
                <a:xfrm>
                  <a:off x="4514" y="1429"/>
                  <a:ext cx="437" cy="375"/>
                  <a:chOff x="1255" y="2274"/>
                  <a:chExt cx="439" cy="377"/>
                </a:xfrm>
              </p:grpSpPr>
              <p:sp>
                <p:nvSpPr>
                  <p:cNvPr id="151993" name="Rectangle 56"/>
                  <p:cNvSpPr>
                    <a:spLocks noChangeArrowheads="1"/>
                  </p:cNvSpPr>
                  <p:nvPr/>
                </p:nvSpPr>
                <p:spPr bwMode="auto">
                  <a:xfrm>
                    <a:off x="1257" y="2274"/>
                    <a:ext cx="434" cy="359"/>
                  </a:xfrm>
                  <a:prstGeom prst="rect">
                    <a:avLst/>
                  </a:prstGeom>
                  <a:solidFill>
                    <a:srgbClr val="003366"/>
                  </a:solidFill>
                  <a:ln w="9525">
                    <a:solidFill>
                      <a:schemeClr val="tx1"/>
                    </a:solidFill>
                    <a:miter lim="800000"/>
                    <a:headEnd/>
                    <a:tailEnd/>
                  </a:ln>
                </p:spPr>
                <p:txBody>
                  <a:bodyPr wrap="none" anchor="ctr"/>
                  <a:lstStyle/>
                  <a:p>
                    <a:pPr algn="ctr"/>
                    <a:endParaRPr lang="en-GB"/>
                  </a:p>
                </p:txBody>
              </p:sp>
              <p:sp>
                <p:nvSpPr>
                  <p:cNvPr id="151994" name="Line 57"/>
                  <p:cNvSpPr>
                    <a:spLocks noChangeShapeType="1"/>
                  </p:cNvSpPr>
                  <p:nvPr/>
                </p:nvSpPr>
                <p:spPr bwMode="auto">
                  <a:xfrm>
                    <a:off x="1257" y="2356"/>
                    <a:ext cx="434" cy="0"/>
                  </a:xfrm>
                  <a:prstGeom prst="line">
                    <a:avLst/>
                  </a:prstGeom>
                  <a:noFill/>
                  <a:ln w="9525">
                    <a:solidFill>
                      <a:schemeClr val="bg1"/>
                    </a:solidFill>
                    <a:round/>
                    <a:headEnd/>
                    <a:tailEnd/>
                  </a:ln>
                </p:spPr>
                <p:txBody>
                  <a:bodyPr/>
                  <a:lstStyle/>
                  <a:p>
                    <a:endParaRPr lang="en-US"/>
                  </a:p>
                </p:txBody>
              </p:sp>
              <p:sp>
                <p:nvSpPr>
                  <p:cNvPr id="151995" name="Line 58"/>
                  <p:cNvSpPr>
                    <a:spLocks noChangeShapeType="1"/>
                  </p:cNvSpPr>
                  <p:nvPr/>
                </p:nvSpPr>
                <p:spPr bwMode="auto">
                  <a:xfrm>
                    <a:off x="1336" y="2354"/>
                    <a:ext cx="0" cy="285"/>
                  </a:xfrm>
                  <a:prstGeom prst="line">
                    <a:avLst/>
                  </a:prstGeom>
                  <a:noFill/>
                  <a:ln w="9525">
                    <a:solidFill>
                      <a:schemeClr val="bg1"/>
                    </a:solidFill>
                    <a:round/>
                    <a:headEnd/>
                    <a:tailEnd/>
                  </a:ln>
                </p:spPr>
                <p:txBody>
                  <a:bodyPr/>
                  <a:lstStyle/>
                  <a:p>
                    <a:endParaRPr lang="en-US"/>
                  </a:p>
                </p:txBody>
              </p:sp>
              <p:sp>
                <p:nvSpPr>
                  <p:cNvPr id="151996" name="Line 59"/>
                  <p:cNvSpPr>
                    <a:spLocks noChangeShapeType="1"/>
                  </p:cNvSpPr>
                  <p:nvPr/>
                </p:nvSpPr>
                <p:spPr bwMode="auto">
                  <a:xfrm>
                    <a:off x="1432" y="2366"/>
                    <a:ext cx="0" cy="285"/>
                  </a:xfrm>
                  <a:prstGeom prst="line">
                    <a:avLst/>
                  </a:prstGeom>
                  <a:noFill/>
                  <a:ln w="9525">
                    <a:solidFill>
                      <a:schemeClr val="bg1"/>
                    </a:solidFill>
                    <a:round/>
                    <a:headEnd/>
                    <a:tailEnd/>
                  </a:ln>
                </p:spPr>
                <p:txBody>
                  <a:bodyPr/>
                  <a:lstStyle/>
                  <a:p>
                    <a:endParaRPr lang="en-US"/>
                  </a:p>
                </p:txBody>
              </p:sp>
              <p:sp>
                <p:nvSpPr>
                  <p:cNvPr id="151997" name="Line 60"/>
                  <p:cNvSpPr>
                    <a:spLocks noChangeShapeType="1"/>
                  </p:cNvSpPr>
                  <p:nvPr/>
                </p:nvSpPr>
                <p:spPr bwMode="auto">
                  <a:xfrm>
                    <a:off x="1521" y="2364"/>
                    <a:ext cx="0" cy="285"/>
                  </a:xfrm>
                  <a:prstGeom prst="line">
                    <a:avLst/>
                  </a:prstGeom>
                  <a:noFill/>
                  <a:ln w="9525">
                    <a:solidFill>
                      <a:schemeClr val="bg1"/>
                    </a:solidFill>
                    <a:round/>
                    <a:headEnd/>
                    <a:tailEnd/>
                  </a:ln>
                </p:spPr>
                <p:txBody>
                  <a:bodyPr/>
                  <a:lstStyle/>
                  <a:p>
                    <a:endParaRPr lang="en-US"/>
                  </a:p>
                </p:txBody>
              </p:sp>
              <p:sp>
                <p:nvSpPr>
                  <p:cNvPr id="151998" name="Line 61"/>
                  <p:cNvSpPr>
                    <a:spLocks noChangeShapeType="1"/>
                  </p:cNvSpPr>
                  <p:nvPr/>
                </p:nvSpPr>
                <p:spPr bwMode="auto">
                  <a:xfrm>
                    <a:off x="1610" y="2362"/>
                    <a:ext cx="0" cy="285"/>
                  </a:xfrm>
                  <a:prstGeom prst="line">
                    <a:avLst/>
                  </a:prstGeom>
                  <a:noFill/>
                  <a:ln w="9525">
                    <a:solidFill>
                      <a:schemeClr val="bg1"/>
                    </a:solidFill>
                    <a:round/>
                    <a:headEnd/>
                    <a:tailEnd/>
                  </a:ln>
                </p:spPr>
                <p:txBody>
                  <a:bodyPr/>
                  <a:lstStyle/>
                  <a:p>
                    <a:endParaRPr lang="en-US"/>
                  </a:p>
                </p:txBody>
              </p:sp>
              <p:sp>
                <p:nvSpPr>
                  <p:cNvPr id="151999" name="Line 62"/>
                  <p:cNvSpPr>
                    <a:spLocks noChangeShapeType="1"/>
                  </p:cNvSpPr>
                  <p:nvPr/>
                </p:nvSpPr>
                <p:spPr bwMode="auto">
                  <a:xfrm>
                    <a:off x="1255" y="2452"/>
                    <a:ext cx="434" cy="0"/>
                  </a:xfrm>
                  <a:prstGeom prst="line">
                    <a:avLst/>
                  </a:prstGeom>
                  <a:noFill/>
                  <a:ln w="9525">
                    <a:solidFill>
                      <a:schemeClr val="bg1"/>
                    </a:solidFill>
                    <a:round/>
                    <a:headEnd/>
                    <a:tailEnd/>
                  </a:ln>
                </p:spPr>
                <p:txBody>
                  <a:bodyPr/>
                  <a:lstStyle/>
                  <a:p>
                    <a:endParaRPr lang="en-US"/>
                  </a:p>
                </p:txBody>
              </p:sp>
              <p:sp>
                <p:nvSpPr>
                  <p:cNvPr id="152000" name="Line 63"/>
                  <p:cNvSpPr>
                    <a:spLocks noChangeShapeType="1"/>
                  </p:cNvSpPr>
                  <p:nvPr/>
                </p:nvSpPr>
                <p:spPr bwMode="auto">
                  <a:xfrm>
                    <a:off x="1260" y="2548"/>
                    <a:ext cx="434" cy="0"/>
                  </a:xfrm>
                  <a:prstGeom prst="line">
                    <a:avLst/>
                  </a:prstGeom>
                  <a:noFill/>
                  <a:ln w="9525">
                    <a:solidFill>
                      <a:schemeClr val="bg1"/>
                    </a:solidFill>
                    <a:round/>
                    <a:headEnd/>
                    <a:tailEnd/>
                  </a:ln>
                </p:spPr>
                <p:txBody>
                  <a:bodyPr/>
                  <a:lstStyle/>
                  <a:p>
                    <a:endParaRPr lang="en-US"/>
                  </a:p>
                </p:txBody>
              </p:sp>
            </p:grpSp>
            <p:grpSp>
              <p:nvGrpSpPr>
                <p:cNvPr id="151956" name="Group 64"/>
                <p:cNvGrpSpPr>
                  <a:grpSpLocks/>
                </p:cNvGrpSpPr>
                <p:nvPr/>
              </p:nvGrpSpPr>
              <p:grpSpPr bwMode="auto">
                <a:xfrm>
                  <a:off x="3260" y="767"/>
                  <a:ext cx="437" cy="375"/>
                  <a:chOff x="1255" y="2274"/>
                  <a:chExt cx="439" cy="377"/>
                </a:xfrm>
              </p:grpSpPr>
              <p:sp>
                <p:nvSpPr>
                  <p:cNvPr id="151985" name="Rectangle 65"/>
                  <p:cNvSpPr>
                    <a:spLocks noChangeArrowheads="1"/>
                  </p:cNvSpPr>
                  <p:nvPr/>
                </p:nvSpPr>
                <p:spPr bwMode="auto">
                  <a:xfrm>
                    <a:off x="1257" y="2274"/>
                    <a:ext cx="434" cy="359"/>
                  </a:xfrm>
                  <a:prstGeom prst="rect">
                    <a:avLst/>
                  </a:prstGeom>
                  <a:solidFill>
                    <a:srgbClr val="003366"/>
                  </a:solidFill>
                  <a:ln w="9525">
                    <a:solidFill>
                      <a:schemeClr val="tx1"/>
                    </a:solidFill>
                    <a:miter lim="800000"/>
                    <a:headEnd/>
                    <a:tailEnd/>
                  </a:ln>
                </p:spPr>
                <p:txBody>
                  <a:bodyPr wrap="none" anchor="ctr"/>
                  <a:lstStyle/>
                  <a:p>
                    <a:pPr algn="ctr"/>
                    <a:endParaRPr lang="en-GB"/>
                  </a:p>
                </p:txBody>
              </p:sp>
              <p:sp>
                <p:nvSpPr>
                  <p:cNvPr id="151986" name="Line 66"/>
                  <p:cNvSpPr>
                    <a:spLocks noChangeShapeType="1"/>
                  </p:cNvSpPr>
                  <p:nvPr/>
                </p:nvSpPr>
                <p:spPr bwMode="auto">
                  <a:xfrm>
                    <a:off x="1257" y="2356"/>
                    <a:ext cx="434" cy="0"/>
                  </a:xfrm>
                  <a:prstGeom prst="line">
                    <a:avLst/>
                  </a:prstGeom>
                  <a:noFill/>
                  <a:ln w="9525">
                    <a:solidFill>
                      <a:schemeClr val="bg1"/>
                    </a:solidFill>
                    <a:round/>
                    <a:headEnd/>
                    <a:tailEnd/>
                  </a:ln>
                </p:spPr>
                <p:txBody>
                  <a:bodyPr/>
                  <a:lstStyle/>
                  <a:p>
                    <a:endParaRPr lang="en-US"/>
                  </a:p>
                </p:txBody>
              </p:sp>
              <p:sp>
                <p:nvSpPr>
                  <p:cNvPr id="151987" name="Line 67"/>
                  <p:cNvSpPr>
                    <a:spLocks noChangeShapeType="1"/>
                  </p:cNvSpPr>
                  <p:nvPr/>
                </p:nvSpPr>
                <p:spPr bwMode="auto">
                  <a:xfrm>
                    <a:off x="1336" y="2354"/>
                    <a:ext cx="0" cy="285"/>
                  </a:xfrm>
                  <a:prstGeom prst="line">
                    <a:avLst/>
                  </a:prstGeom>
                  <a:noFill/>
                  <a:ln w="9525">
                    <a:solidFill>
                      <a:schemeClr val="bg1"/>
                    </a:solidFill>
                    <a:round/>
                    <a:headEnd/>
                    <a:tailEnd/>
                  </a:ln>
                </p:spPr>
                <p:txBody>
                  <a:bodyPr/>
                  <a:lstStyle/>
                  <a:p>
                    <a:endParaRPr lang="en-US"/>
                  </a:p>
                </p:txBody>
              </p:sp>
              <p:sp>
                <p:nvSpPr>
                  <p:cNvPr id="151988" name="Line 68"/>
                  <p:cNvSpPr>
                    <a:spLocks noChangeShapeType="1"/>
                  </p:cNvSpPr>
                  <p:nvPr/>
                </p:nvSpPr>
                <p:spPr bwMode="auto">
                  <a:xfrm>
                    <a:off x="1432" y="2366"/>
                    <a:ext cx="0" cy="285"/>
                  </a:xfrm>
                  <a:prstGeom prst="line">
                    <a:avLst/>
                  </a:prstGeom>
                  <a:noFill/>
                  <a:ln w="9525">
                    <a:solidFill>
                      <a:schemeClr val="bg1"/>
                    </a:solidFill>
                    <a:round/>
                    <a:headEnd/>
                    <a:tailEnd/>
                  </a:ln>
                </p:spPr>
                <p:txBody>
                  <a:bodyPr/>
                  <a:lstStyle/>
                  <a:p>
                    <a:endParaRPr lang="en-US"/>
                  </a:p>
                </p:txBody>
              </p:sp>
              <p:sp>
                <p:nvSpPr>
                  <p:cNvPr id="151989" name="Line 69"/>
                  <p:cNvSpPr>
                    <a:spLocks noChangeShapeType="1"/>
                  </p:cNvSpPr>
                  <p:nvPr/>
                </p:nvSpPr>
                <p:spPr bwMode="auto">
                  <a:xfrm>
                    <a:off x="1521" y="2364"/>
                    <a:ext cx="0" cy="285"/>
                  </a:xfrm>
                  <a:prstGeom prst="line">
                    <a:avLst/>
                  </a:prstGeom>
                  <a:noFill/>
                  <a:ln w="9525">
                    <a:solidFill>
                      <a:schemeClr val="bg1"/>
                    </a:solidFill>
                    <a:round/>
                    <a:headEnd/>
                    <a:tailEnd/>
                  </a:ln>
                </p:spPr>
                <p:txBody>
                  <a:bodyPr/>
                  <a:lstStyle/>
                  <a:p>
                    <a:endParaRPr lang="en-US"/>
                  </a:p>
                </p:txBody>
              </p:sp>
              <p:sp>
                <p:nvSpPr>
                  <p:cNvPr id="151990" name="Line 70"/>
                  <p:cNvSpPr>
                    <a:spLocks noChangeShapeType="1"/>
                  </p:cNvSpPr>
                  <p:nvPr/>
                </p:nvSpPr>
                <p:spPr bwMode="auto">
                  <a:xfrm>
                    <a:off x="1610" y="2362"/>
                    <a:ext cx="0" cy="285"/>
                  </a:xfrm>
                  <a:prstGeom prst="line">
                    <a:avLst/>
                  </a:prstGeom>
                  <a:noFill/>
                  <a:ln w="9525">
                    <a:solidFill>
                      <a:schemeClr val="bg1"/>
                    </a:solidFill>
                    <a:round/>
                    <a:headEnd/>
                    <a:tailEnd/>
                  </a:ln>
                </p:spPr>
                <p:txBody>
                  <a:bodyPr/>
                  <a:lstStyle/>
                  <a:p>
                    <a:endParaRPr lang="en-US"/>
                  </a:p>
                </p:txBody>
              </p:sp>
              <p:sp>
                <p:nvSpPr>
                  <p:cNvPr id="151991" name="Line 71"/>
                  <p:cNvSpPr>
                    <a:spLocks noChangeShapeType="1"/>
                  </p:cNvSpPr>
                  <p:nvPr/>
                </p:nvSpPr>
                <p:spPr bwMode="auto">
                  <a:xfrm>
                    <a:off x="1255" y="2452"/>
                    <a:ext cx="434" cy="0"/>
                  </a:xfrm>
                  <a:prstGeom prst="line">
                    <a:avLst/>
                  </a:prstGeom>
                  <a:noFill/>
                  <a:ln w="9525">
                    <a:solidFill>
                      <a:schemeClr val="bg1"/>
                    </a:solidFill>
                    <a:round/>
                    <a:headEnd/>
                    <a:tailEnd/>
                  </a:ln>
                </p:spPr>
                <p:txBody>
                  <a:bodyPr/>
                  <a:lstStyle/>
                  <a:p>
                    <a:endParaRPr lang="en-US"/>
                  </a:p>
                </p:txBody>
              </p:sp>
              <p:sp>
                <p:nvSpPr>
                  <p:cNvPr id="151992" name="Line 72"/>
                  <p:cNvSpPr>
                    <a:spLocks noChangeShapeType="1"/>
                  </p:cNvSpPr>
                  <p:nvPr/>
                </p:nvSpPr>
                <p:spPr bwMode="auto">
                  <a:xfrm>
                    <a:off x="1260" y="2548"/>
                    <a:ext cx="434" cy="0"/>
                  </a:xfrm>
                  <a:prstGeom prst="line">
                    <a:avLst/>
                  </a:prstGeom>
                  <a:noFill/>
                  <a:ln w="9525">
                    <a:solidFill>
                      <a:schemeClr val="bg1"/>
                    </a:solidFill>
                    <a:round/>
                    <a:headEnd/>
                    <a:tailEnd/>
                  </a:ln>
                </p:spPr>
                <p:txBody>
                  <a:bodyPr/>
                  <a:lstStyle/>
                  <a:p>
                    <a:endParaRPr lang="en-US"/>
                  </a:p>
                </p:txBody>
              </p:sp>
            </p:grpSp>
            <p:grpSp>
              <p:nvGrpSpPr>
                <p:cNvPr id="151957" name="Group 73"/>
                <p:cNvGrpSpPr>
                  <a:grpSpLocks/>
                </p:cNvGrpSpPr>
                <p:nvPr/>
              </p:nvGrpSpPr>
              <p:grpSpPr bwMode="auto">
                <a:xfrm>
                  <a:off x="4519" y="959"/>
                  <a:ext cx="437" cy="375"/>
                  <a:chOff x="1255" y="2274"/>
                  <a:chExt cx="439" cy="377"/>
                </a:xfrm>
              </p:grpSpPr>
              <p:sp>
                <p:nvSpPr>
                  <p:cNvPr id="151977" name="Rectangle 74"/>
                  <p:cNvSpPr>
                    <a:spLocks noChangeArrowheads="1"/>
                  </p:cNvSpPr>
                  <p:nvPr/>
                </p:nvSpPr>
                <p:spPr bwMode="auto">
                  <a:xfrm>
                    <a:off x="1257" y="2274"/>
                    <a:ext cx="434" cy="359"/>
                  </a:xfrm>
                  <a:prstGeom prst="rect">
                    <a:avLst/>
                  </a:prstGeom>
                  <a:solidFill>
                    <a:srgbClr val="003366"/>
                  </a:solidFill>
                  <a:ln w="9525">
                    <a:solidFill>
                      <a:schemeClr val="tx1"/>
                    </a:solidFill>
                    <a:miter lim="800000"/>
                    <a:headEnd/>
                    <a:tailEnd/>
                  </a:ln>
                </p:spPr>
                <p:txBody>
                  <a:bodyPr wrap="none" anchor="ctr"/>
                  <a:lstStyle/>
                  <a:p>
                    <a:pPr algn="ctr"/>
                    <a:endParaRPr lang="en-GB"/>
                  </a:p>
                </p:txBody>
              </p:sp>
              <p:sp>
                <p:nvSpPr>
                  <p:cNvPr id="151978" name="Line 75"/>
                  <p:cNvSpPr>
                    <a:spLocks noChangeShapeType="1"/>
                  </p:cNvSpPr>
                  <p:nvPr/>
                </p:nvSpPr>
                <p:spPr bwMode="auto">
                  <a:xfrm>
                    <a:off x="1257" y="2356"/>
                    <a:ext cx="434" cy="0"/>
                  </a:xfrm>
                  <a:prstGeom prst="line">
                    <a:avLst/>
                  </a:prstGeom>
                  <a:noFill/>
                  <a:ln w="9525">
                    <a:solidFill>
                      <a:schemeClr val="bg1"/>
                    </a:solidFill>
                    <a:round/>
                    <a:headEnd/>
                    <a:tailEnd/>
                  </a:ln>
                </p:spPr>
                <p:txBody>
                  <a:bodyPr/>
                  <a:lstStyle/>
                  <a:p>
                    <a:endParaRPr lang="en-US"/>
                  </a:p>
                </p:txBody>
              </p:sp>
              <p:sp>
                <p:nvSpPr>
                  <p:cNvPr id="151979" name="Line 76"/>
                  <p:cNvSpPr>
                    <a:spLocks noChangeShapeType="1"/>
                  </p:cNvSpPr>
                  <p:nvPr/>
                </p:nvSpPr>
                <p:spPr bwMode="auto">
                  <a:xfrm>
                    <a:off x="1336" y="2354"/>
                    <a:ext cx="0" cy="285"/>
                  </a:xfrm>
                  <a:prstGeom prst="line">
                    <a:avLst/>
                  </a:prstGeom>
                  <a:noFill/>
                  <a:ln w="9525">
                    <a:solidFill>
                      <a:schemeClr val="bg1"/>
                    </a:solidFill>
                    <a:round/>
                    <a:headEnd/>
                    <a:tailEnd/>
                  </a:ln>
                </p:spPr>
                <p:txBody>
                  <a:bodyPr/>
                  <a:lstStyle/>
                  <a:p>
                    <a:endParaRPr lang="en-US"/>
                  </a:p>
                </p:txBody>
              </p:sp>
              <p:sp>
                <p:nvSpPr>
                  <p:cNvPr id="151980" name="Line 77"/>
                  <p:cNvSpPr>
                    <a:spLocks noChangeShapeType="1"/>
                  </p:cNvSpPr>
                  <p:nvPr/>
                </p:nvSpPr>
                <p:spPr bwMode="auto">
                  <a:xfrm>
                    <a:off x="1432" y="2366"/>
                    <a:ext cx="0" cy="285"/>
                  </a:xfrm>
                  <a:prstGeom prst="line">
                    <a:avLst/>
                  </a:prstGeom>
                  <a:noFill/>
                  <a:ln w="9525">
                    <a:solidFill>
                      <a:schemeClr val="bg1"/>
                    </a:solidFill>
                    <a:round/>
                    <a:headEnd/>
                    <a:tailEnd/>
                  </a:ln>
                </p:spPr>
                <p:txBody>
                  <a:bodyPr/>
                  <a:lstStyle/>
                  <a:p>
                    <a:endParaRPr lang="en-US"/>
                  </a:p>
                </p:txBody>
              </p:sp>
              <p:sp>
                <p:nvSpPr>
                  <p:cNvPr id="151981" name="Line 78"/>
                  <p:cNvSpPr>
                    <a:spLocks noChangeShapeType="1"/>
                  </p:cNvSpPr>
                  <p:nvPr/>
                </p:nvSpPr>
                <p:spPr bwMode="auto">
                  <a:xfrm>
                    <a:off x="1521" y="2364"/>
                    <a:ext cx="0" cy="285"/>
                  </a:xfrm>
                  <a:prstGeom prst="line">
                    <a:avLst/>
                  </a:prstGeom>
                  <a:noFill/>
                  <a:ln w="9525">
                    <a:solidFill>
                      <a:schemeClr val="bg1"/>
                    </a:solidFill>
                    <a:round/>
                    <a:headEnd/>
                    <a:tailEnd/>
                  </a:ln>
                </p:spPr>
                <p:txBody>
                  <a:bodyPr/>
                  <a:lstStyle/>
                  <a:p>
                    <a:endParaRPr lang="en-US"/>
                  </a:p>
                </p:txBody>
              </p:sp>
              <p:sp>
                <p:nvSpPr>
                  <p:cNvPr id="151982" name="Line 79"/>
                  <p:cNvSpPr>
                    <a:spLocks noChangeShapeType="1"/>
                  </p:cNvSpPr>
                  <p:nvPr/>
                </p:nvSpPr>
                <p:spPr bwMode="auto">
                  <a:xfrm>
                    <a:off x="1610" y="2362"/>
                    <a:ext cx="0" cy="285"/>
                  </a:xfrm>
                  <a:prstGeom prst="line">
                    <a:avLst/>
                  </a:prstGeom>
                  <a:noFill/>
                  <a:ln w="9525">
                    <a:solidFill>
                      <a:schemeClr val="bg1"/>
                    </a:solidFill>
                    <a:round/>
                    <a:headEnd/>
                    <a:tailEnd/>
                  </a:ln>
                </p:spPr>
                <p:txBody>
                  <a:bodyPr/>
                  <a:lstStyle/>
                  <a:p>
                    <a:endParaRPr lang="en-US"/>
                  </a:p>
                </p:txBody>
              </p:sp>
              <p:sp>
                <p:nvSpPr>
                  <p:cNvPr id="151983" name="Line 80"/>
                  <p:cNvSpPr>
                    <a:spLocks noChangeShapeType="1"/>
                  </p:cNvSpPr>
                  <p:nvPr/>
                </p:nvSpPr>
                <p:spPr bwMode="auto">
                  <a:xfrm>
                    <a:off x="1255" y="2452"/>
                    <a:ext cx="434" cy="0"/>
                  </a:xfrm>
                  <a:prstGeom prst="line">
                    <a:avLst/>
                  </a:prstGeom>
                  <a:noFill/>
                  <a:ln w="9525">
                    <a:solidFill>
                      <a:schemeClr val="bg1"/>
                    </a:solidFill>
                    <a:round/>
                    <a:headEnd/>
                    <a:tailEnd/>
                  </a:ln>
                </p:spPr>
                <p:txBody>
                  <a:bodyPr/>
                  <a:lstStyle/>
                  <a:p>
                    <a:endParaRPr lang="en-US"/>
                  </a:p>
                </p:txBody>
              </p:sp>
              <p:sp>
                <p:nvSpPr>
                  <p:cNvPr id="151984" name="Line 81"/>
                  <p:cNvSpPr>
                    <a:spLocks noChangeShapeType="1"/>
                  </p:cNvSpPr>
                  <p:nvPr/>
                </p:nvSpPr>
                <p:spPr bwMode="auto">
                  <a:xfrm>
                    <a:off x="1260" y="2548"/>
                    <a:ext cx="434" cy="0"/>
                  </a:xfrm>
                  <a:prstGeom prst="line">
                    <a:avLst/>
                  </a:prstGeom>
                  <a:noFill/>
                  <a:ln w="9525">
                    <a:solidFill>
                      <a:schemeClr val="bg1"/>
                    </a:solidFill>
                    <a:round/>
                    <a:headEnd/>
                    <a:tailEnd/>
                  </a:ln>
                </p:spPr>
                <p:txBody>
                  <a:bodyPr/>
                  <a:lstStyle/>
                  <a:p>
                    <a:endParaRPr lang="en-US"/>
                  </a:p>
                </p:txBody>
              </p:sp>
            </p:grpSp>
            <p:sp>
              <p:nvSpPr>
                <p:cNvPr id="151958" name="Line 82"/>
                <p:cNvSpPr>
                  <a:spLocks noChangeShapeType="1"/>
                </p:cNvSpPr>
                <p:nvPr/>
              </p:nvSpPr>
              <p:spPr bwMode="auto">
                <a:xfrm>
                  <a:off x="3900" y="1421"/>
                  <a:ext cx="432" cy="0"/>
                </a:xfrm>
                <a:prstGeom prst="line">
                  <a:avLst/>
                </a:prstGeom>
                <a:noFill/>
                <a:ln w="9525">
                  <a:solidFill>
                    <a:schemeClr val="bg1"/>
                  </a:solidFill>
                  <a:round/>
                  <a:headEnd/>
                  <a:tailEnd/>
                </a:ln>
              </p:spPr>
              <p:txBody>
                <a:bodyPr/>
                <a:lstStyle/>
                <a:p>
                  <a:endParaRPr lang="en-US"/>
                </a:p>
              </p:txBody>
            </p:sp>
            <p:sp>
              <p:nvSpPr>
                <p:cNvPr id="151959" name="Line 83"/>
                <p:cNvSpPr>
                  <a:spLocks noChangeShapeType="1"/>
                </p:cNvSpPr>
                <p:nvPr/>
              </p:nvSpPr>
              <p:spPr bwMode="auto">
                <a:xfrm>
                  <a:off x="4071" y="1143"/>
                  <a:ext cx="0" cy="365"/>
                </a:xfrm>
                <a:prstGeom prst="line">
                  <a:avLst/>
                </a:prstGeom>
                <a:noFill/>
                <a:ln w="9525">
                  <a:solidFill>
                    <a:schemeClr val="bg1"/>
                  </a:solidFill>
                  <a:round/>
                  <a:headEnd/>
                  <a:tailEnd/>
                </a:ln>
              </p:spPr>
              <p:txBody>
                <a:bodyPr/>
                <a:lstStyle/>
                <a:p>
                  <a:endParaRPr lang="en-US"/>
                </a:p>
              </p:txBody>
            </p:sp>
            <p:sp>
              <p:nvSpPr>
                <p:cNvPr id="151960" name="Line 84"/>
                <p:cNvSpPr>
                  <a:spLocks noChangeShapeType="1"/>
                </p:cNvSpPr>
                <p:nvPr/>
              </p:nvSpPr>
              <p:spPr bwMode="auto">
                <a:xfrm>
                  <a:off x="4160" y="1141"/>
                  <a:ext cx="0" cy="365"/>
                </a:xfrm>
                <a:prstGeom prst="line">
                  <a:avLst/>
                </a:prstGeom>
                <a:noFill/>
                <a:ln w="9525">
                  <a:solidFill>
                    <a:schemeClr val="bg1"/>
                  </a:solidFill>
                  <a:round/>
                  <a:headEnd/>
                  <a:tailEnd/>
                </a:ln>
              </p:spPr>
              <p:txBody>
                <a:bodyPr/>
                <a:lstStyle/>
                <a:p>
                  <a:endParaRPr lang="en-US"/>
                </a:p>
              </p:txBody>
            </p:sp>
            <p:sp>
              <p:nvSpPr>
                <p:cNvPr id="151961" name="Line 85"/>
                <p:cNvSpPr>
                  <a:spLocks noChangeShapeType="1"/>
                </p:cNvSpPr>
                <p:nvPr/>
              </p:nvSpPr>
              <p:spPr bwMode="auto">
                <a:xfrm>
                  <a:off x="4248" y="1139"/>
                  <a:ext cx="0" cy="365"/>
                </a:xfrm>
                <a:prstGeom prst="line">
                  <a:avLst/>
                </a:prstGeom>
                <a:noFill/>
                <a:ln w="9525">
                  <a:solidFill>
                    <a:schemeClr val="bg1"/>
                  </a:solidFill>
                  <a:round/>
                  <a:headEnd/>
                  <a:tailEnd/>
                </a:ln>
              </p:spPr>
              <p:txBody>
                <a:bodyPr/>
                <a:lstStyle/>
                <a:p>
                  <a:endParaRPr lang="en-US"/>
                </a:p>
              </p:txBody>
            </p:sp>
            <p:grpSp>
              <p:nvGrpSpPr>
                <p:cNvPr id="151962" name="Group 86"/>
                <p:cNvGrpSpPr>
                  <a:grpSpLocks/>
                </p:cNvGrpSpPr>
                <p:nvPr/>
              </p:nvGrpSpPr>
              <p:grpSpPr bwMode="auto">
                <a:xfrm>
                  <a:off x="3689" y="926"/>
                  <a:ext cx="206" cy="306"/>
                  <a:chOff x="3689" y="926"/>
                  <a:chExt cx="206" cy="306"/>
                </a:xfrm>
              </p:grpSpPr>
              <p:sp>
                <p:nvSpPr>
                  <p:cNvPr id="151974" name="Freeform 87"/>
                  <p:cNvSpPr>
                    <a:spLocks/>
                  </p:cNvSpPr>
                  <p:nvPr/>
                </p:nvSpPr>
                <p:spPr bwMode="auto">
                  <a:xfrm>
                    <a:off x="3689" y="926"/>
                    <a:ext cx="201" cy="259"/>
                  </a:xfrm>
                  <a:custGeom>
                    <a:avLst/>
                    <a:gdLst>
                      <a:gd name="T0" fmla="*/ 0 w 202"/>
                      <a:gd name="T1" fmla="*/ 0 h 291"/>
                      <a:gd name="T2" fmla="*/ 97 w 202"/>
                      <a:gd name="T3" fmla="*/ 0 h 291"/>
                      <a:gd name="T4" fmla="*/ 97 w 202"/>
                      <a:gd name="T5" fmla="*/ 183 h 291"/>
                      <a:gd name="T6" fmla="*/ 198 w 202"/>
                      <a:gd name="T7" fmla="*/ 183 h 291"/>
                      <a:gd name="T8" fmla="*/ 0 60000 65536"/>
                      <a:gd name="T9" fmla="*/ 0 60000 65536"/>
                      <a:gd name="T10" fmla="*/ 0 60000 65536"/>
                      <a:gd name="T11" fmla="*/ 0 60000 65536"/>
                      <a:gd name="T12" fmla="*/ 0 w 202"/>
                      <a:gd name="T13" fmla="*/ 0 h 291"/>
                      <a:gd name="T14" fmla="*/ 202 w 202"/>
                      <a:gd name="T15" fmla="*/ 291 h 291"/>
                    </a:gdLst>
                    <a:ahLst/>
                    <a:cxnLst>
                      <a:cxn ang="T8">
                        <a:pos x="T0" y="T1"/>
                      </a:cxn>
                      <a:cxn ang="T9">
                        <a:pos x="T2" y="T3"/>
                      </a:cxn>
                      <a:cxn ang="T10">
                        <a:pos x="T4" y="T5"/>
                      </a:cxn>
                      <a:cxn ang="T11">
                        <a:pos x="T6" y="T7"/>
                      </a:cxn>
                    </a:cxnLst>
                    <a:rect l="T12" t="T13" r="T14" b="T15"/>
                    <a:pathLst>
                      <a:path w="202" h="291">
                        <a:moveTo>
                          <a:pt x="0" y="0"/>
                        </a:moveTo>
                        <a:lnTo>
                          <a:pt x="97" y="0"/>
                        </a:lnTo>
                        <a:lnTo>
                          <a:pt x="97" y="291"/>
                        </a:lnTo>
                        <a:lnTo>
                          <a:pt x="202" y="291"/>
                        </a:lnTo>
                      </a:path>
                    </a:pathLst>
                  </a:custGeom>
                  <a:noFill/>
                  <a:ln w="9525">
                    <a:solidFill>
                      <a:schemeClr val="tx1"/>
                    </a:solidFill>
                    <a:round/>
                    <a:headEnd/>
                    <a:tailEnd/>
                  </a:ln>
                </p:spPr>
                <p:txBody>
                  <a:bodyPr/>
                  <a:lstStyle/>
                  <a:p>
                    <a:endParaRPr lang="en-US"/>
                  </a:p>
                </p:txBody>
              </p:sp>
              <p:sp>
                <p:nvSpPr>
                  <p:cNvPr id="151975" name="Line 88"/>
                  <p:cNvSpPr>
                    <a:spLocks noChangeShapeType="1"/>
                  </p:cNvSpPr>
                  <p:nvPr/>
                </p:nvSpPr>
                <p:spPr bwMode="auto">
                  <a:xfrm flipV="1">
                    <a:off x="3853" y="1141"/>
                    <a:ext cx="37" cy="44"/>
                  </a:xfrm>
                  <a:prstGeom prst="line">
                    <a:avLst/>
                  </a:prstGeom>
                  <a:noFill/>
                  <a:ln w="9525">
                    <a:solidFill>
                      <a:schemeClr val="tx1"/>
                    </a:solidFill>
                    <a:round/>
                    <a:headEnd/>
                    <a:tailEnd/>
                  </a:ln>
                </p:spPr>
                <p:txBody>
                  <a:bodyPr/>
                  <a:lstStyle/>
                  <a:p>
                    <a:endParaRPr lang="en-US"/>
                  </a:p>
                </p:txBody>
              </p:sp>
              <p:sp>
                <p:nvSpPr>
                  <p:cNvPr id="151976" name="Line 89"/>
                  <p:cNvSpPr>
                    <a:spLocks noChangeShapeType="1"/>
                  </p:cNvSpPr>
                  <p:nvPr/>
                </p:nvSpPr>
                <p:spPr bwMode="auto">
                  <a:xfrm>
                    <a:off x="3858" y="1187"/>
                    <a:ext cx="37" cy="45"/>
                  </a:xfrm>
                  <a:prstGeom prst="line">
                    <a:avLst/>
                  </a:prstGeom>
                  <a:noFill/>
                  <a:ln w="9525">
                    <a:solidFill>
                      <a:schemeClr val="tx1"/>
                    </a:solidFill>
                    <a:round/>
                    <a:headEnd/>
                    <a:tailEnd/>
                  </a:ln>
                </p:spPr>
                <p:txBody>
                  <a:bodyPr/>
                  <a:lstStyle/>
                  <a:p>
                    <a:endParaRPr lang="en-US"/>
                  </a:p>
                </p:txBody>
              </p:sp>
            </p:grpSp>
            <p:grpSp>
              <p:nvGrpSpPr>
                <p:cNvPr id="151963" name="Group 90"/>
                <p:cNvGrpSpPr>
                  <a:grpSpLocks/>
                </p:cNvGrpSpPr>
                <p:nvPr/>
              </p:nvGrpSpPr>
              <p:grpSpPr bwMode="auto">
                <a:xfrm flipH="1">
                  <a:off x="4335" y="1083"/>
                  <a:ext cx="206" cy="336"/>
                  <a:chOff x="1683" y="1649"/>
                  <a:chExt cx="207" cy="338"/>
                </a:xfrm>
              </p:grpSpPr>
              <p:sp>
                <p:nvSpPr>
                  <p:cNvPr id="151971" name="Freeform 91"/>
                  <p:cNvSpPr>
                    <a:spLocks/>
                  </p:cNvSpPr>
                  <p:nvPr/>
                </p:nvSpPr>
                <p:spPr bwMode="auto">
                  <a:xfrm>
                    <a:off x="1683" y="1649"/>
                    <a:ext cx="202" cy="291"/>
                  </a:xfrm>
                  <a:custGeom>
                    <a:avLst/>
                    <a:gdLst>
                      <a:gd name="T0" fmla="*/ 0 w 202"/>
                      <a:gd name="T1" fmla="*/ 0 h 291"/>
                      <a:gd name="T2" fmla="*/ 97 w 202"/>
                      <a:gd name="T3" fmla="*/ 0 h 291"/>
                      <a:gd name="T4" fmla="*/ 97 w 202"/>
                      <a:gd name="T5" fmla="*/ 291 h 291"/>
                      <a:gd name="T6" fmla="*/ 202 w 202"/>
                      <a:gd name="T7" fmla="*/ 291 h 291"/>
                      <a:gd name="T8" fmla="*/ 0 60000 65536"/>
                      <a:gd name="T9" fmla="*/ 0 60000 65536"/>
                      <a:gd name="T10" fmla="*/ 0 60000 65536"/>
                      <a:gd name="T11" fmla="*/ 0 60000 65536"/>
                      <a:gd name="T12" fmla="*/ 0 w 202"/>
                      <a:gd name="T13" fmla="*/ 0 h 291"/>
                      <a:gd name="T14" fmla="*/ 202 w 202"/>
                      <a:gd name="T15" fmla="*/ 291 h 291"/>
                    </a:gdLst>
                    <a:ahLst/>
                    <a:cxnLst>
                      <a:cxn ang="T8">
                        <a:pos x="T0" y="T1"/>
                      </a:cxn>
                      <a:cxn ang="T9">
                        <a:pos x="T2" y="T3"/>
                      </a:cxn>
                      <a:cxn ang="T10">
                        <a:pos x="T4" y="T5"/>
                      </a:cxn>
                      <a:cxn ang="T11">
                        <a:pos x="T6" y="T7"/>
                      </a:cxn>
                    </a:cxnLst>
                    <a:rect l="T12" t="T13" r="T14" b="T15"/>
                    <a:pathLst>
                      <a:path w="202" h="291">
                        <a:moveTo>
                          <a:pt x="0" y="0"/>
                        </a:moveTo>
                        <a:lnTo>
                          <a:pt x="97" y="0"/>
                        </a:lnTo>
                        <a:lnTo>
                          <a:pt x="97" y="291"/>
                        </a:lnTo>
                        <a:lnTo>
                          <a:pt x="202" y="291"/>
                        </a:lnTo>
                      </a:path>
                    </a:pathLst>
                  </a:custGeom>
                  <a:noFill/>
                  <a:ln w="9525">
                    <a:solidFill>
                      <a:schemeClr val="tx1"/>
                    </a:solidFill>
                    <a:round/>
                    <a:headEnd/>
                    <a:tailEnd/>
                  </a:ln>
                </p:spPr>
                <p:txBody>
                  <a:bodyPr/>
                  <a:lstStyle/>
                  <a:p>
                    <a:endParaRPr lang="en-US"/>
                  </a:p>
                </p:txBody>
              </p:sp>
              <p:sp>
                <p:nvSpPr>
                  <p:cNvPr id="151972" name="Line 92"/>
                  <p:cNvSpPr>
                    <a:spLocks noChangeShapeType="1"/>
                  </p:cNvSpPr>
                  <p:nvPr/>
                </p:nvSpPr>
                <p:spPr bwMode="auto">
                  <a:xfrm flipV="1">
                    <a:off x="1848" y="1895"/>
                    <a:ext cx="37" cy="45"/>
                  </a:xfrm>
                  <a:prstGeom prst="line">
                    <a:avLst/>
                  </a:prstGeom>
                  <a:noFill/>
                  <a:ln w="9525">
                    <a:solidFill>
                      <a:schemeClr val="tx1"/>
                    </a:solidFill>
                    <a:round/>
                    <a:headEnd/>
                    <a:tailEnd/>
                  </a:ln>
                </p:spPr>
                <p:txBody>
                  <a:bodyPr/>
                  <a:lstStyle/>
                  <a:p>
                    <a:endParaRPr lang="en-US"/>
                  </a:p>
                </p:txBody>
              </p:sp>
              <p:sp>
                <p:nvSpPr>
                  <p:cNvPr id="151973" name="Line 93"/>
                  <p:cNvSpPr>
                    <a:spLocks noChangeShapeType="1"/>
                  </p:cNvSpPr>
                  <p:nvPr/>
                </p:nvSpPr>
                <p:spPr bwMode="auto">
                  <a:xfrm>
                    <a:off x="1853" y="1942"/>
                    <a:ext cx="37" cy="45"/>
                  </a:xfrm>
                  <a:prstGeom prst="line">
                    <a:avLst/>
                  </a:prstGeom>
                  <a:noFill/>
                  <a:ln w="9525">
                    <a:solidFill>
                      <a:schemeClr val="tx1"/>
                    </a:solidFill>
                    <a:round/>
                    <a:headEnd/>
                    <a:tailEnd/>
                  </a:ln>
                </p:spPr>
                <p:txBody>
                  <a:bodyPr/>
                  <a:lstStyle/>
                  <a:p>
                    <a:endParaRPr lang="en-US"/>
                  </a:p>
                </p:txBody>
              </p:sp>
            </p:grpSp>
            <p:grpSp>
              <p:nvGrpSpPr>
                <p:cNvPr id="151964" name="Group 94"/>
                <p:cNvGrpSpPr>
                  <a:grpSpLocks/>
                </p:cNvGrpSpPr>
                <p:nvPr/>
              </p:nvGrpSpPr>
              <p:grpSpPr bwMode="auto">
                <a:xfrm>
                  <a:off x="4333" y="1407"/>
                  <a:ext cx="206" cy="134"/>
                  <a:chOff x="4333" y="1407"/>
                  <a:chExt cx="206" cy="134"/>
                </a:xfrm>
              </p:grpSpPr>
              <p:sp>
                <p:nvSpPr>
                  <p:cNvPr id="151968" name="Freeform 95"/>
                  <p:cNvSpPr>
                    <a:spLocks/>
                  </p:cNvSpPr>
                  <p:nvPr/>
                </p:nvSpPr>
                <p:spPr bwMode="auto">
                  <a:xfrm flipH="1" flipV="1">
                    <a:off x="4338" y="1454"/>
                    <a:ext cx="201" cy="87"/>
                  </a:xfrm>
                  <a:custGeom>
                    <a:avLst/>
                    <a:gdLst>
                      <a:gd name="T0" fmla="*/ 0 w 202"/>
                      <a:gd name="T1" fmla="*/ 0 h 291"/>
                      <a:gd name="T2" fmla="*/ 97 w 202"/>
                      <a:gd name="T3" fmla="*/ 0 h 291"/>
                      <a:gd name="T4" fmla="*/ 97 w 202"/>
                      <a:gd name="T5" fmla="*/ 2 h 291"/>
                      <a:gd name="T6" fmla="*/ 198 w 202"/>
                      <a:gd name="T7" fmla="*/ 2 h 291"/>
                      <a:gd name="T8" fmla="*/ 0 60000 65536"/>
                      <a:gd name="T9" fmla="*/ 0 60000 65536"/>
                      <a:gd name="T10" fmla="*/ 0 60000 65536"/>
                      <a:gd name="T11" fmla="*/ 0 60000 65536"/>
                      <a:gd name="T12" fmla="*/ 0 w 202"/>
                      <a:gd name="T13" fmla="*/ 0 h 291"/>
                      <a:gd name="T14" fmla="*/ 202 w 202"/>
                      <a:gd name="T15" fmla="*/ 291 h 291"/>
                    </a:gdLst>
                    <a:ahLst/>
                    <a:cxnLst>
                      <a:cxn ang="T8">
                        <a:pos x="T0" y="T1"/>
                      </a:cxn>
                      <a:cxn ang="T9">
                        <a:pos x="T2" y="T3"/>
                      </a:cxn>
                      <a:cxn ang="T10">
                        <a:pos x="T4" y="T5"/>
                      </a:cxn>
                      <a:cxn ang="T11">
                        <a:pos x="T6" y="T7"/>
                      </a:cxn>
                    </a:cxnLst>
                    <a:rect l="T12" t="T13" r="T14" b="T15"/>
                    <a:pathLst>
                      <a:path w="202" h="291">
                        <a:moveTo>
                          <a:pt x="0" y="0"/>
                        </a:moveTo>
                        <a:lnTo>
                          <a:pt x="97" y="0"/>
                        </a:lnTo>
                        <a:lnTo>
                          <a:pt x="97" y="291"/>
                        </a:lnTo>
                        <a:lnTo>
                          <a:pt x="202" y="291"/>
                        </a:lnTo>
                      </a:path>
                    </a:pathLst>
                  </a:custGeom>
                  <a:noFill/>
                  <a:ln w="9525">
                    <a:solidFill>
                      <a:schemeClr val="tx1"/>
                    </a:solidFill>
                    <a:round/>
                    <a:headEnd/>
                    <a:tailEnd/>
                  </a:ln>
                </p:spPr>
                <p:txBody>
                  <a:bodyPr/>
                  <a:lstStyle/>
                  <a:p>
                    <a:endParaRPr lang="en-US"/>
                  </a:p>
                </p:txBody>
              </p:sp>
              <p:sp>
                <p:nvSpPr>
                  <p:cNvPr id="151969" name="Line 96"/>
                  <p:cNvSpPr>
                    <a:spLocks noChangeShapeType="1"/>
                  </p:cNvSpPr>
                  <p:nvPr/>
                </p:nvSpPr>
                <p:spPr bwMode="auto">
                  <a:xfrm flipH="1">
                    <a:off x="4338" y="1454"/>
                    <a:ext cx="37" cy="44"/>
                  </a:xfrm>
                  <a:prstGeom prst="line">
                    <a:avLst/>
                  </a:prstGeom>
                  <a:noFill/>
                  <a:ln w="9525">
                    <a:solidFill>
                      <a:schemeClr val="tx1"/>
                    </a:solidFill>
                    <a:round/>
                    <a:headEnd/>
                    <a:tailEnd/>
                  </a:ln>
                </p:spPr>
                <p:txBody>
                  <a:bodyPr/>
                  <a:lstStyle/>
                  <a:p>
                    <a:endParaRPr lang="en-US"/>
                  </a:p>
                </p:txBody>
              </p:sp>
              <p:sp>
                <p:nvSpPr>
                  <p:cNvPr id="151970" name="Line 97"/>
                  <p:cNvSpPr>
                    <a:spLocks noChangeShapeType="1"/>
                  </p:cNvSpPr>
                  <p:nvPr/>
                </p:nvSpPr>
                <p:spPr bwMode="auto">
                  <a:xfrm flipH="1" flipV="1">
                    <a:off x="4333" y="1407"/>
                    <a:ext cx="37" cy="45"/>
                  </a:xfrm>
                  <a:prstGeom prst="line">
                    <a:avLst/>
                  </a:prstGeom>
                  <a:noFill/>
                  <a:ln w="9525">
                    <a:solidFill>
                      <a:schemeClr val="tx1"/>
                    </a:solidFill>
                    <a:round/>
                    <a:headEnd/>
                    <a:tailEnd/>
                  </a:ln>
                </p:spPr>
                <p:txBody>
                  <a:bodyPr/>
                  <a:lstStyle/>
                  <a:p>
                    <a:endParaRPr lang="en-US"/>
                  </a:p>
                </p:txBody>
              </p:sp>
            </p:grpSp>
            <p:sp>
              <p:nvSpPr>
                <p:cNvPr id="151965" name="Freeform 98"/>
                <p:cNvSpPr>
                  <a:spLocks/>
                </p:cNvSpPr>
                <p:nvPr/>
              </p:nvSpPr>
              <p:spPr bwMode="auto">
                <a:xfrm flipV="1">
                  <a:off x="3690" y="1279"/>
                  <a:ext cx="201" cy="87"/>
                </a:xfrm>
                <a:custGeom>
                  <a:avLst/>
                  <a:gdLst>
                    <a:gd name="T0" fmla="*/ 0 w 202"/>
                    <a:gd name="T1" fmla="*/ 0 h 291"/>
                    <a:gd name="T2" fmla="*/ 97 w 202"/>
                    <a:gd name="T3" fmla="*/ 0 h 291"/>
                    <a:gd name="T4" fmla="*/ 97 w 202"/>
                    <a:gd name="T5" fmla="*/ 2 h 291"/>
                    <a:gd name="T6" fmla="*/ 198 w 202"/>
                    <a:gd name="T7" fmla="*/ 2 h 291"/>
                    <a:gd name="T8" fmla="*/ 0 60000 65536"/>
                    <a:gd name="T9" fmla="*/ 0 60000 65536"/>
                    <a:gd name="T10" fmla="*/ 0 60000 65536"/>
                    <a:gd name="T11" fmla="*/ 0 60000 65536"/>
                    <a:gd name="T12" fmla="*/ 0 w 202"/>
                    <a:gd name="T13" fmla="*/ 0 h 291"/>
                    <a:gd name="T14" fmla="*/ 202 w 202"/>
                    <a:gd name="T15" fmla="*/ 291 h 291"/>
                  </a:gdLst>
                  <a:ahLst/>
                  <a:cxnLst>
                    <a:cxn ang="T8">
                      <a:pos x="T0" y="T1"/>
                    </a:cxn>
                    <a:cxn ang="T9">
                      <a:pos x="T2" y="T3"/>
                    </a:cxn>
                    <a:cxn ang="T10">
                      <a:pos x="T4" y="T5"/>
                    </a:cxn>
                    <a:cxn ang="T11">
                      <a:pos x="T6" y="T7"/>
                    </a:cxn>
                  </a:cxnLst>
                  <a:rect l="T12" t="T13" r="T14" b="T15"/>
                  <a:pathLst>
                    <a:path w="202" h="291">
                      <a:moveTo>
                        <a:pt x="0" y="0"/>
                      </a:moveTo>
                      <a:lnTo>
                        <a:pt x="97" y="0"/>
                      </a:lnTo>
                      <a:lnTo>
                        <a:pt x="97" y="291"/>
                      </a:lnTo>
                      <a:lnTo>
                        <a:pt x="202" y="291"/>
                      </a:lnTo>
                    </a:path>
                  </a:pathLst>
                </a:custGeom>
                <a:noFill/>
                <a:ln w="9525">
                  <a:solidFill>
                    <a:schemeClr val="tx1"/>
                  </a:solidFill>
                  <a:round/>
                  <a:headEnd/>
                  <a:tailEnd/>
                </a:ln>
              </p:spPr>
              <p:txBody>
                <a:bodyPr/>
                <a:lstStyle/>
                <a:p>
                  <a:endParaRPr lang="en-US"/>
                </a:p>
              </p:txBody>
            </p:sp>
            <p:sp>
              <p:nvSpPr>
                <p:cNvPr id="151966" name="Line 99"/>
                <p:cNvSpPr>
                  <a:spLocks noChangeShapeType="1"/>
                </p:cNvSpPr>
                <p:nvPr/>
              </p:nvSpPr>
              <p:spPr bwMode="auto">
                <a:xfrm>
                  <a:off x="3854" y="1278"/>
                  <a:ext cx="37" cy="44"/>
                </a:xfrm>
                <a:prstGeom prst="line">
                  <a:avLst/>
                </a:prstGeom>
                <a:noFill/>
                <a:ln w="9525">
                  <a:solidFill>
                    <a:schemeClr val="tx1"/>
                  </a:solidFill>
                  <a:round/>
                  <a:headEnd/>
                  <a:tailEnd/>
                </a:ln>
              </p:spPr>
              <p:txBody>
                <a:bodyPr/>
                <a:lstStyle/>
                <a:p>
                  <a:endParaRPr lang="en-US"/>
                </a:p>
              </p:txBody>
            </p:sp>
            <p:sp>
              <p:nvSpPr>
                <p:cNvPr id="151967" name="Line 100"/>
                <p:cNvSpPr>
                  <a:spLocks noChangeShapeType="1"/>
                </p:cNvSpPr>
                <p:nvPr/>
              </p:nvSpPr>
              <p:spPr bwMode="auto">
                <a:xfrm flipV="1">
                  <a:off x="3859" y="1231"/>
                  <a:ext cx="37" cy="45"/>
                </a:xfrm>
                <a:prstGeom prst="line">
                  <a:avLst/>
                </a:prstGeom>
                <a:noFill/>
                <a:ln w="9525">
                  <a:solidFill>
                    <a:schemeClr val="tx1"/>
                  </a:solidFill>
                  <a:round/>
                  <a:headEnd/>
                  <a:tailEnd/>
                </a:ln>
              </p:spPr>
              <p:txBody>
                <a:bodyPr/>
                <a:lstStyle/>
                <a:p>
                  <a:endParaRPr lang="en-US"/>
                </a:p>
              </p:txBody>
            </p:sp>
          </p:grpSp>
        </p:grpSp>
        <p:sp>
          <p:nvSpPr>
            <p:cNvPr id="151945" name="Text Box 101"/>
            <p:cNvSpPr txBox="1">
              <a:spLocks noChangeArrowheads="1"/>
            </p:cNvSpPr>
            <p:nvPr/>
          </p:nvSpPr>
          <p:spPr bwMode="auto">
            <a:xfrm>
              <a:off x="4104" y="3216"/>
              <a:ext cx="696" cy="250"/>
            </a:xfrm>
            <a:prstGeom prst="rect">
              <a:avLst/>
            </a:prstGeom>
            <a:noFill/>
            <a:ln w="9525" algn="ctr">
              <a:noFill/>
              <a:miter lim="800000"/>
              <a:headEnd/>
              <a:tailEnd/>
            </a:ln>
          </p:spPr>
          <p:txBody>
            <a:bodyPr>
              <a:spAutoFit/>
            </a:bodyPr>
            <a:lstStyle/>
            <a:p>
              <a:pPr algn="ctr">
                <a:spcBef>
                  <a:spcPct val="5000"/>
                </a:spcBef>
                <a:spcAft>
                  <a:spcPct val="15000"/>
                </a:spcAft>
                <a:buClr>
                  <a:schemeClr val="tx2"/>
                </a:buClr>
                <a:buFont typeface="Arial" charset="0"/>
                <a:buNone/>
              </a:pPr>
              <a:r>
                <a:rPr lang="en-US" altLang="ja-JP" sz="1000" b="1" i="0">
                  <a:ea typeface="MS PGothic" pitchFamily="34" charset="-128"/>
                </a:rPr>
                <a:t>INFOSPHERE</a:t>
              </a:r>
              <a:br>
                <a:rPr lang="en-US" altLang="ja-JP" sz="1000" b="1" i="0">
                  <a:ea typeface="MS PGothic" pitchFamily="34" charset="-128"/>
                </a:rPr>
              </a:br>
              <a:r>
                <a:rPr lang="en-US" altLang="ja-JP" sz="1000" b="1" i="0">
                  <a:ea typeface="MS PGothic" pitchFamily="34" charset="-128"/>
                </a:rPr>
                <a:t>WAREHOUSE</a:t>
              </a:r>
            </a:p>
          </p:txBody>
        </p:sp>
        <p:sp>
          <p:nvSpPr>
            <p:cNvPr id="151946" name="AutoShape 102"/>
            <p:cNvSpPr>
              <a:spLocks noChangeArrowheads="1"/>
            </p:cNvSpPr>
            <p:nvPr/>
          </p:nvSpPr>
          <p:spPr bwMode="auto">
            <a:xfrm>
              <a:off x="3072" y="3586"/>
              <a:ext cx="912" cy="234"/>
            </a:xfrm>
            <a:prstGeom prst="leftRightArrow">
              <a:avLst>
                <a:gd name="adj1" fmla="val 50000"/>
                <a:gd name="adj2" fmla="val 77949"/>
              </a:avLst>
            </a:prstGeom>
            <a:solidFill>
              <a:schemeClr val="tx2"/>
            </a:solidFill>
            <a:ln w="9525" algn="ctr">
              <a:noFill/>
              <a:miter lim="800000"/>
              <a:headEnd/>
              <a:tailEnd/>
            </a:ln>
          </p:spPr>
          <p:txBody>
            <a:bodyPr wrap="none" anchor="ctr"/>
            <a:lstStyle/>
            <a:p>
              <a:pPr algn="ctr"/>
              <a:endParaRPr lang="en-GB"/>
            </a:p>
          </p:txBody>
        </p:sp>
      </p:grpSp>
      <p:sp>
        <p:nvSpPr>
          <p:cNvPr id="151797" name="AutoShape 103"/>
          <p:cNvSpPr>
            <a:spLocks noChangeAspect="1" noChangeArrowheads="1"/>
          </p:cNvSpPr>
          <p:nvPr/>
        </p:nvSpPr>
        <p:spPr bwMode="auto">
          <a:xfrm>
            <a:off x="5791200" y="2844800"/>
            <a:ext cx="163513" cy="400050"/>
          </a:xfrm>
          <a:prstGeom prst="can">
            <a:avLst>
              <a:gd name="adj" fmla="val 61165"/>
            </a:avLst>
          </a:prstGeom>
          <a:gradFill rotWithShape="1">
            <a:gsLst>
              <a:gs pos="0">
                <a:srgbClr val="808080"/>
              </a:gs>
              <a:gs pos="50000">
                <a:srgbClr val="C0C0C0"/>
              </a:gs>
              <a:gs pos="100000">
                <a:srgbClr val="808080"/>
              </a:gs>
            </a:gsLst>
            <a:lin ang="0" scaled="1"/>
          </a:gradFill>
          <a:ln w="9525">
            <a:noFill/>
            <a:round/>
            <a:headEnd/>
            <a:tailEnd/>
          </a:ln>
        </p:spPr>
        <p:txBody>
          <a:bodyPr wrap="none" anchor="ctr"/>
          <a:lstStyle/>
          <a:p>
            <a:pPr algn="ctr"/>
            <a:endParaRPr lang="en-GB"/>
          </a:p>
        </p:txBody>
      </p:sp>
      <p:sp>
        <p:nvSpPr>
          <p:cNvPr id="151798" name="Rectangle 104"/>
          <p:cNvSpPr>
            <a:spLocks noChangeArrowheads="1"/>
          </p:cNvSpPr>
          <p:nvPr/>
        </p:nvSpPr>
        <p:spPr bwMode="auto">
          <a:xfrm>
            <a:off x="0" y="130175"/>
            <a:ext cx="9144000" cy="946150"/>
          </a:xfrm>
          <a:prstGeom prst="rect">
            <a:avLst/>
          </a:prstGeom>
          <a:noFill/>
          <a:ln w="9525" algn="ctr">
            <a:noFill/>
            <a:miter lim="800000"/>
            <a:headEnd/>
            <a:tailEnd/>
          </a:ln>
        </p:spPr>
        <p:txBody>
          <a:bodyPr>
            <a:spAutoFit/>
          </a:bodyPr>
          <a:lstStyle/>
          <a:p>
            <a:pPr algn="ctr">
              <a:lnSpc>
                <a:spcPct val="80000"/>
              </a:lnSpc>
            </a:pPr>
            <a:r>
              <a:rPr lang="en-US" sz="3500" i="0">
                <a:latin typeface="Calibri" pitchFamily="34" charset="0"/>
              </a:rPr>
              <a:t>IBM® InfoSphere™ Solutions to Provide Trusted Data to Drive Business Optimization…</a:t>
            </a:r>
          </a:p>
        </p:txBody>
      </p:sp>
      <p:sp>
        <p:nvSpPr>
          <p:cNvPr id="151799" name="AutoShape 105"/>
          <p:cNvSpPr>
            <a:spLocks noChangeAspect="1" noChangeArrowheads="1"/>
          </p:cNvSpPr>
          <p:nvPr/>
        </p:nvSpPr>
        <p:spPr bwMode="auto">
          <a:xfrm flipV="1">
            <a:off x="5081588" y="3560763"/>
            <a:ext cx="109537" cy="1036637"/>
          </a:xfrm>
          <a:prstGeom prst="can">
            <a:avLst>
              <a:gd name="adj" fmla="val 104190"/>
            </a:avLst>
          </a:prstGeom>
          <a:gradFill rotWithShape="1">
            <a:gsLst>
              <a:gs pos="0">
                <a:srgbClr val="808080"/>
              </a:gs>
              <a:gs pos="50000">
                <a:srgbClr val="C0C0C0"/>
              </a:gs>
              <a:gs pos="100000">
                <a:srgbClr val="808080"/>
              </a:gs>
            </a:gsLst>
            <a:lin ang="0" scaled="1"/>
          </a:gradFill>
          <a:ln w="9525">
            <a:noFill/>
            <a:round/>
            <a:headEnd/>
            <a:tailEnd/>
          </a:ln>
        </p:spPr>
        <p:txBody>
          <a:bodyPr rot="10800000" wrap="none" anchor="ctr"/>
          <a:lstStyle/>
          <a:p>
            <a:pPr algn="ctr"/>
            <a:endParaRPr lang="en-GB"/>
          </a:p>
        </p:txBody>
      </p:sp>
      <p:grpSp>
        <p:nvGrpSpPr>
          <p:cNvPr id="151800" name="Group 106"/>
          <p:cNvGrpSpPr>
            <a:grpSpLocks/>
          </p:cNvGrpSpPr>
          <p:nvPr/>
        </p:nvGrpSpPr>
        <p:grpSpPr bwMode="auto">
          <a:xfrm>
            <a:off x="5011738" y="4216400"/>
            <a:ext cx="301625" cy="449263"/>
            <a:chOff x="3801" y="2586"/>
            <a:chExt cx="285" cy="358"/>
          </a:xfrm>
        </p:grpSpPr>
        <p:pic>
          <p:nvPicPr>
            <p:cNvPr id="151939" name="Picture 107" descr="database"/>
            <p:cNvPicPr>
              <a:picLocks noChangeAspect="1" noChangeArrowheads="1"/>
            </p:cNvPicPr>
            <p:nvPr/>
          </p:nvPicPr>
          <p:blipFill>
            <a:blip r:embed="rId8"/>
            <a:srcRect/>
            <a:stretch>
              <a:fillRect/>
            </a:stretch>
          </p:blipFill>
          <p:spPr bwMode="auto">
            <a:xfrm>
              <a:off x="3801" y="2586"/>
              <a:ext cx="285" cy="358"/>
            </a:xfrm>
            <a:prstGeom prst="rect">
              <a:avLst/>
            </a:prstGeom>
            <a:noFill/>
            <a:ln w="9525">
              <a:noFill/>
              <a:miter lim="800000"/>
              <a:headEnd/>
              <a:tailEnd/>
            </a:ln>
          </p:spPr>
        </p:pic>
        <p:pic>
          <p:nvPicPr>
            <p:cNvPr id="151940" name="Picture 108" descr="1"/>
            <p:cNvPicPr>
              <a:picLocks noChangeAspect="1" noChangeArrowheads="1"/>
            </p:cNvPicPr>
            <p:nvPr/>
          </p:nvPicPr>
          <p:blipFill>
            <a:blip r:embed="rId9"/>
            <a:srcRect/>
            <a:stretch>
              <a:fillRect/>
            </a:stretch>
          </p:blipFill>
          <p:spPr bwMode="auto">
            <a:xfrm>
              <a:off x="3828" y="2673"/>
              <a:ext cx="204" cy="244"/>
            </a:xfrm>
            <a:prstGeom prst="rect">
              <a:avLst/>
            </a:prstGeom>
            <a:noFill/>
            <a:ln w="9525">
              <a:noFill/>
              <a:miter lim="800000"/>
              <a:headEnd/>
              <a:tailEnd/>
            </a:ln>
          </p:spPr>
        </p:pic>
      </p:grpSp>
      <p:pic>
        <p:nvPicPr>
          <p:cNvPr id="151801" name="Picture 109" descr="Docs"/>
          <p:cNvPicPr>
            <a:picLocks noChangeAspect="1" noChangeArrowheads="1"/>
          </p:cNvPicPr>
          <p:nvPr/>
        </p:nvPicPr>
        <p:blipFill>
          <a:blip r:embed="rId10"/>
          <a:srcRect/>
          <a:stretch>
            <a:fillRect/>
          </a:stretch>
        </p:blipFill>
        <p:spPr bwMode="auto">
          <a:xfrm>
            <a:off x="5087938" y="4437063"/>
            <a:ext cx="371475" cy="381000"/>
          </a:xfrm>
          <a:prstGeom prst="rect">
            <a:avLst/>
          </a:prstGeom>
          <a:noFill/>
          <a:ln w="9525">
            <a:noFill/>
            <a:miter lim="800000"/>
            <a:headEnd/>
            <a:tailEnd/>
          </a:ln>
        </p:spPr>
      </p:pic>
      <p:sp>
        <p:nvSpPr>
          <p:cNvPr id="151802" name="Text Box 110"/>
          <p:cNvSpPr txBox="1">
            <a:spLocks noChangeArrowheads="1"/>
          </p:cNvSpPr>
          <p:nvPr/>
        </p:nvSpPr>
        <p:spPr bwMode="auto">
          <a:xfrm>
            <a:off x="4724400" y="4816475"/>
            <a:ext cx="990600" cy="361950"/>
          </a:xfrm>
          <a:prstGeom prst="rect">
            <a:avLst/>
          </a:prstGeom>
          <a:noFill/>
          <a:ln w="9525" algn="ctr">
            <a:noFill/>
            <a:miter lim="800000"/>
            <a:headEnd/>
            <a:tailEnd/>
          </a:ln>
        </p:spPr>
        <p:txBody>
          <a:bodyPr>
            <a:spAutoFit/>
          </a:bodyPr>
          <a:lstStyle/>
          <a:p>
            <a:pPr algn="ctr">
              <a:spcBef>
                <a:spcPct val="5000"/>
              </a:spcBef>
              <a:spcAft>
                <a:spcPct val="15000"/>
              </a:spcAft>
              <a:buClr>
                <a:schemeClr val="tx2"/>
              </a:buClr>
              <a:buFont typeface="Arial" charset="0"/>
              <a:buNone/>
            </a:pPr>
            <a:r>
              <a:rPr lang="en-US" sz="800" b="1" i="0"/>
              <a:t>Security,</a:t>
            </a:r>
          </a:p>
          <a:p>
            <a:pPr algn="ctr">
              <a:spcBef>
                <a:spcPct val="5000"/>
              </a:spcBef>
              <a:spcAft>
                <a:spcPct val="15000"/>
              </a:spcAft>
              <a:buClr>
                <a:schemeClr val="tx2"/>
              </a:buClr>
              <a:buFont typeface="Arial" charset="0"/>
              <a:buNone/>
            </a:pPr>
            <a:r>
              <a:rPr lang="en-US" sz="800" b="1" i="0"/>
              <a:t> Mail, etc</a:t>
            </a:r>
          </a:p>
        </p:txBody>
      </p:sp>
      <p:sp>
        <p:nvSpPr>
          <p:cNvPr id="151803" name="AutoShape 111"/>
          <p:cNvSpPr>
            <a:spLocks noChangeAspect="1" noChangeArrowheads="1"/>
          </p:cNvSpPr>
          <p:nvPr/>
        </p:nvSpPr>
        <p:spPr bwMode="auto">
          <a:xfrm flipV="1">
            <a:off x="3810000" y="3378200"/>
            <a:ext cx="107950" cy="1036638"/>
          </a:xfrm>
          <a:prstGeom prst="can">
            <a:avLst>
              <a:gd name="adj" fmla="val 49526"/>
            </a:avLst>
          </a:prstGeom>
          <a:gradFill rotWithShape="1">
            <a:gsLst>
              <a:gs pos="0">
                <a:srgbClr val="808080"/>
              </a:gs>
              <a:gs pos="50000">
                <a:srgbClr val="C0C0C0"/>
              </a:gs>
              <a:gs pos="100000">
                <a:srgbClr val="808080"/>
              </a:gs>
            </a:gsLst>
            <a:lin ang="0" scaled="1"/>
          </a:gradFill>
          <a:ln w="9525">
            <a:noFill/>
            <a:round/>
            <a:headEnd/>
            <a:tailEnd/>
          </a:ln>
        </p:spPr>
        <p:txBody>
          <a:bodyPr rot="10800000" wrap="none" anchor="ctr"/>
          <a:lstStyle/>
          <a:p>
            <a:pPr algn="ctr"/>
            <a:endParaRPr lang="en-GB"/>
          </a:p>
        </p:txBody>
      </p:sp>
      <p:sp>
        <p:nvSpPr>
          <p:cNvPr id="151804" name="AutoShape 112"/>
          <p:cNvSpPr>
            <a:spLocks noChangeAspect="1" noChangeArrowheads="1"/>
          </p:cNvSpPr>
          <p:nvPr/>
        </p:nvSpPr>
        <p:spPr bwMode="auto">
          <a:xfrm flipV="1">
            <a:off x="4478338" y="3378200"/>
            <a:ext cx="107950" cy="979488"/>
          </a:xfrm>
          <a:prstGeom prst="can">
            <a:avLst>
              <a:gd name="adj" fmla="val 46796"/>
            </a:avLst>
          </a:prstGeom>
          <a:gradFill rotWithShape="1">
            <a:gsLst>
              <a:gs pos="0">
                <a:srgbClr val="808080"/>
              </a:gs>
              <a:gs pos="50000">
                <a:srgbClr val="C0C0C0"/>
              </a:gs>
              <a:gs pos="100000">
                <a:srgbClr val="808080"/>
              </a:gs>
            </a:gsLst>
            <a:lin ang="0" scaled="1"/>
          </a:gradFill>
          <a:ln w="9525">
            <a:noFill/>
            <a:round/>
            <a:headEnd/>
            <a:tailEnd/>
          </a:ln>
        </p:spPr>
        <p:txBody>
          <a:bodyPr rot="10800000" wrap="none" anchor="ctr"/>
          <a:lstStyle/>
          <a:p>
            <a:pPr algn="ctr"/>
            <a:endParaRPr lang="en-GB"/>
          </a:p>
        </p:txBody>
      </p:sp>
      <p:sp>
        <p:nvSpPr>
          <p:cNvPr id="151805" name="AutoShape 113"/>
          <p:cNvSpPr>
            <a:spLocks noChangeAspect="1" noChangeArrowheads="1"/>
          </p:cNvSpPr>
          <p:nvPr/>
        </p:nvSpPr>
        <p:spPr bwMode="auto">
          <a:xfrm flipV="1">
            <a:off x="5776913" y="3378200"/>
            <a:ext cx="107950" cy="979488"/>
          </a:xfrm>
          <a:prstGeom prst="can">
            <a:avLst>
              <a:gd name="adj" fmla="val 46796"/>
            </a:avLst>
          </a:prstGeom>
          <a:gradFill rotWithShape="1">
            <a:gsLst>
              <a:gs pos="0">
                <a:srgbClr val="808080"/>
              </a:gs>
              <a:gs pos="50000">
                <a:srgbClr val="C0C0C0"/>
              </a:gs>
              <a:gs pos="100000">
                <a:srgbClr val="808080"/>
              </a:gs>
            </a:gsLst>
            <a:lin ang="0" scaled="1"/>
          </a:gradFill>
          <a:ln w="9525">
            <a:noFill/>
            <a:round/>
            <a:headEnd/>
            <a:tailEnd/>
          </a:ln>
        </p:spPr>
        <p:txBody>
          <a:bodyPr rot="10800000" wrap="none" anchor="ctr"/>
          <a:lstStyle/>
          <a:p>
            <a:pPr algn="ctr"/>
            <a:endParaRPr lang="en-GB"/>
          </a:p>
        </p:txBody>
      </p:sp>
      <p:sp>
        <p:nvSpPr>
          <p:cNvPr id="151806" name="AutoShape 114"/>
          <p:cNvSpPr>
            <a:spLocks noChangeAspect="1" noChangeArrowheads="1"/>
          </p:cNvSpPr>
          <p:nvPr/>
        </p:nvSpPr>
        <p:spPr bwMode="auto">
          <a:xfrm flipV="1">
            <a:off x="533400" y="3378200"/>
            <a:ext cx="107950" cy="1036638"/>
          </a:xfrm>
          <a:prstGeom prst="can">
            <a:avLst>
              <a:gd name="adj" fmla="val 49526"/>
            </a:avLst>
          </a:prstGeom>
          <a:gradFill rotWithShape="1">
            <a:gsLst>
              <a:gs pos="0">
                <a:srgbClr val="808080"/>
              </a:gs>
              <a:gs pos="50000">
                <a:srgbClr val="C0C0C0"/>
              </a:gs>
              <a:gs pos="100000">
                <a:srgbClr val="808080"/>
              </a:gs>
            </a:gsLst>
            <a:lin ang="0" scaled="1"/>
          </a:gradFill>
          <a:ln w="9525">
            <a:noFill/>
            <a:round/>
            <a:headEnd/>
            <a:tailEnd/>
          </a:ln>
        </p:spPr>
        <p:txBody>
          <a:bodyPr rot="10800000" wrap="none" anchor="ctr"/>
          <a:lstStyle/>
          <a:p>
            <a:pPr algn="ctr"/>
            <a:endParaRPr lang="en-GB"/>
          </a:p>
        </p:txBody>
      </p:sp>
      <p:sp>
        <p:nvSpPr>
          <p:cNvPr id="151807" name="AutoShape 115"/>
          <p:cNvSpPr>
            <a:spLocks noChangeAspect="1" noChangeArrowheads="1"/>
          </p:cNvSpPr>
          <p:nvPr/>
        </p:nvSpPr>
        <p:spPr bwMode="auto">
          <a:xfrm flipV="1">
            <a:off x="1360488" y="3378200"/>
            <a:ext cx="107950" cy="979488"/>
          </a:xfrm>
          <a:prstGeom prst="can">
            <a:avLst>
              <a:gd name="adj" fmla="val 46796"/>
            </a:avLst>
          </a:prstGeom>
          <a:gradFill rotWithShape="1">
            <a:gsLst>
              <a:gs pos="0">
                <a:srgbClr val="808080"/>
              </a:gs>
              <a:gs pos="50000">
                <a:srgbClr val="C0C0C0"/>
              </a:gs>
              <a:gs pos="100000">
                <a:srgbClr val="808080"/>
              </a:gs>
            </a:gsLst>
            <a:lin ang="0" scaled="1"/>
          </a:gradFill>
          <a:ln w="9525">
            <a:noFill/>
            <a:round/>
            <a:headEnd/>
            <a:tailEnd/>
          </a:ln>
        </p:spPr>
        <p:txBody>
          <a:bodyPr rot="10800000" wrap="none" anchor="ctr"/>
          <a:lstStyle/>
          <a:p>
            <a:pPr algn="ctr"/>
            <a:endParaRPr lang="en-GB"/>
          </a:p>
        </p:txBody>
      </p:sp>
      <p:sp>
        <p:nvSpPr>
          <p:cNvPr id="151808" name="AutoShape 116"/>
          <p:cNvSpPr>
            <a:spLocks noChangeAspect="1" noChangeArrowheads="1"/>
          </p:cNvSpPr>
          <p:nvPr/>
        </p:nvSpPr>
        <p:spPr bwMode="auto">
          <a:xfrm flipV="1">
            <a:off x="2098675" y="3378200"/>
            <a:ext cx="107950" cy="979488"/>
          </a:xfrm>
          <a:prstGeom prst="can">
            <a:avLst>
              <a:gd name="adj" fmla="val 46796"/>
            </a:avLst>
          </a:prstGeom>
          <a:gradFill rotWithShape="1">
            <a:gsLst>
              <a:gs pos="0">
                <a:srgbClr val="808080"/>
              </a:gs>
              <a:gs pos="50000">
                <a:srgbClr val="C0C0C0"/>
              </a:gs>
              <a:gs pos="100000">
                <a:srgbClr val="808080"/>
              </a:gs>
            </a:gsLst>
            <a:lin ang="0" scaled="1"/>
          </a:gradFill>
          <a:ln w="9525">
            <a:noFill/>
            <a:round/>
            <a:headEnd/>
            <a:tailEnd/>
          </a:ln>
        </p:spPr>
        <p:txBody>
          <a:bodyPr rot="10800000" wrap="none" anchor="ctr"/>
          <a:lstStyle/>
          <a:p>
            <a:pPr algn="ctr"/>
            <a:endParaRPr lang="en-GB"/>
          </a:p>
        </p:txBody>
      </p:sp>
      <p:sp>
        <p:nvSpPr>
          <p:cNvPr id="151809" name="AutoShape 117"/>
          <p:cNvSpPr>
            <a:spLocks noChangeAspect="1" noChangeArrowheads="1"/>
          </p:cNvSpPr>
          <p:nvPr/>
        </p:nvSpPr>
        <p:spPr bwMode="auto">
          <a:xfrm>
            <a:off x="5033963" y="2997200"/>
            <a:ext cx="158750" cy="228600"/>
          </a:xfrm>
          <a:prstGeom prst="can">
            <a:avLst>
              <a:gd name="adj" fmla="val 36000"/>
            </a:avLst>
          </a:prstGeom>
          <a:gradFill rotWithShape="1">
            <a:gsLst>
              <a:gs pos="0">
                <a:srgbClr val="808080"/>
              </a:gs>
              <a:gs pos="50000">
                <a:srgbClr val="C0C0C0"/>
              </a:gs>
              <a:gs pos="100000">
                <a:srgbClr val="808080"/>
              </a:gs>
            </a:gsLst>
            <a:lin ang="0" scaled="1"/>
          </a:gradFill>
          <a:ln w="9525">
            <a:noFill/>
            <a:round/>
            <a:headEnd/>
            <a:tailEnd/>
          </a:ln>
        </p:spPr>
        <p:txBody>
          <a:bodyPr wrap="none" anchor="ctr"/>
          <a:lstStyle/>
          <a:p>
            <a:pPr algn="ctr"/>
            <a:endParaRPr lang="en-GB"/>
          </a:p>
        </p:txBody>
      </p:sp>
      <p:sp>
        <p:nvSpPr>
          <p:cNvPr id="151810" name="Rectangle 118"/>
          <p:cNvSpPr>
            <a:spLocks noChangeArrowheads="1"/>
          </p:cNvSpPr>
          <p:nvPr/>
        </p:nvSpPr>
        <p:spPr bwMode="auto">
          <a:xfrm>
            <a:off x="3778250" y="4402138"/>
            <a:ext cx="331788" cy="241300"/>
          </a:xfrm>
          <a:prstGeom prst="rect">
            <a:avLst/>
          </a:prstGeom>
          <a:solidFill>
            <a:srgbClr val="8791D7"/>
          </a:solidFill>
          <a:ln w="9525" algn="ctr">
            <a:noFill/>
            <a:miter lim="800000"/>
            <a:headEnd/>
            <a:tailEnd/>
          </a:ln>
        </p:spPr>
        <p:txBody>
          <a:bodyPr wrap="none" anchor="ctr"/>
          <a:lstStyle/>
          <a:p>
            <a:pPr algn="ctr"/>
            <a:endParaRPr lang="en-GB"/>
          </a:p>
        </p:txBody>
      </p:sp>
      <p:sp>
        <p:nvSpPr>
          <p:cNvPr id="151811" name="AutoShape 119"/>
          <p:cNvSpPr>
            <a:spLocks noChangeAspect="1" noChangeArrowheads="1"/>
          </p:cNvSpPr>
          <p:nvPr/>
        </p:nvSpPr>
        <p:spPr bwMode="auto">
          <a:xfrm>
            <a:off x="1287463" y="1812925"/>
            <a:ext cx="84137" cy="1692275"/>
          </a:xfrm>
          <a:prstGeom prst="can">
            <a:avLst>
              <a:gd name="adj" fmla="val 502833"/>
            </a:avLst>
          </a:prstGeom>
          <a:gradFill rotWithShape="1">
            <a:gsLst>
              <a:gs pos="0">
                <a:srgbClr val="808080"/>
              </a:gs>
              <a:gs pos="50000">
                <a:srgbClr val="C0C0C0"/>
              </a:gs>
              <a:gs pos="100000">
                <a:srgbClr val="808080"/>
              </a:gs>
            </a:gsLst>
            <a:lin ang="0" scaled="1"/>
          </a:gradFill>
          <a:ln w="9525">
            <a:noFill/>
            <a:round/>
            <a:headEnd/>
            <a:tailEnd/>
          </a:ln>
        </p:spPr>
        <p:txBody>
          <a:bodyPr wrap="none" anchor="ctr"/>
          <a:lstStyle/>
          <a:p>
            <a:pPr algn="ctr"/>
            <a:endParaRPr lang="en-GB"/>
          </a:p>
        </p:txBody>
      </p:sp>
      <p:pic>
        <p:nvPicPr>
          <p:cNvPr id="151812" name="Picture 120"/>
          <p:cNvPicPr>
            <a:picLocks noChangeAspect="1" noChangeArrowheads="1"/>
          </p:cNvPicPr>
          <p:nvPr/>
        </p:nvPicPr>
        <p:blipFill>
          <a:blip r:embed="rId11"/>
          <a:srcRect/>
          <a:stretch>
            <a:fillRect/>
          </a:stretch>
        </p:blipFill>
        <p:spPr bwMode="auto">
          <a:xfrm>
            <a:off x="977900" y="2095500"/>
            <a:ext cx="542925" cy="374650"/>
          </a:xfrm>
          <a:prstGeom prst="rect">
            <a:avLst/>
          </a:prstGeom>
          <a:noFill/>
          <a:ln w="9525" algn="ctr">
            <a:noFill/>
            <a:miter lim="800000"/>
            <a:headEnd/>
            <a:tailEnd/>
          </a:ln>
        </p:spPr>
      </p:pic>
      <p:sp>
        <p:nvSpPr>
          <p:cNvPr id="151813" name="AutoShape 121"/>
          <p:cNvSpPr>
            <a:spLocks noChangeAspect="1" noChangeArrowheads="1"/>
          </p:cNvSpPr>
          <p:nvPr/>
        </p:nvSpPr>
        <p:spPr bwMode="auto">
          <a:xfrm>
            <a:off x="2057400" y="1789113"/>
            <a:ext cx="84138" cy="1692275"/>
          </a:xfrm>
          <a:prstGeom prst="can">
            <a:avLst>
              <a:gd name="adj" fmla="val 502827"/>
            </a:avLst>
          </a:prstGeom>
          <a:gradFill rotWithShape="1">
            <a:gsLst>
              <a:gs pos="0">
                <a:srgbClr val="808080"/>
              </a:gs>
              <a:gs pos="50000">
                <a:srgbClr val="C0C0C0"/>
              </a:gs>
              <a:gs pos="100000">
                <a:srgbClr val="808080"/>
              </a:gs>
            </a:gsLst>
            <a:lin ang="0" scaled="1"/>
          </a:gradFill>
          <a:ln w="9525">
            <a:noFill/>
            <a:round/>
            <a:headEnd/>
            <a:tailEnd/>
          </a:ln>
        </p:spPr>
        <p:txBody>
          <a:bodyPr wrap="none" anchor="ctr"/>
          <a:lstStyle/>
          <a:p>
            <a:pPr algn="ctr"/>
            <a:endParaRPr lang="en-GB"/>
          </a:p>
        </p:txBody>
      </p:sp>
      <p:grpSp>
        <p:nvGrpSpPr>
          <p:cNvPr id="151814" name="Group 122"/>
          <p:cNvGrpSpPr>
            <a:grpSpLocks noChangeAspect="1"/>
          </p:cNvGrpSpPr>
          <p:nvPr/>
        </p:nvGrpSpPr>
        <p:grpSpPr bwMode="auto">
          <a:xfrm>
            <a:off x="1855788" y="2087563"/>
            <a:ext cx="406400" cy="438150"/>
            <a:chOff x="3504" y="3120"/>
            <a:chExt cx="576" cy="716"/>
          </a:xfrm>
        </p:grpSpPr>
        <p:pic>
          <p:nvPicPr>
            <p:cNvPr id="151937" name="Picture 123" descr="database"/>
            <p:cNvPicPr>
              <a:picLocks noChangeAspect="1" noChangeArrowheads="1"/>
            </p:cNvPicPr>
            <p:nvPr/>
          </p:nvPicPr>
          <p:blipFill>
            <a:blip r:embed="rId8"/>
            <a:srcRect/>
            <a:stretch>
              <a:fillRect/>
            </a:stretch>
          </p:blipFill>
          <p:spPr bwMode="auto">
            <a:xfrm>
              <a:off x="3608" y="3120"/>
              <a:ext cx="472" cy="688"/>
            </a:xfrm>
            <a:prstGeom prst="rect">
              <a:avLst/>
            </a:prstGeom>
            <a:noFill/>
            <a:ln w="9525">
              <a:noFill/>
              <a:miter lim="800000"/>
              <a:headEnd/>
              <a:tailEnd/>
            </a:ln>
          </p:spPr>
        </p:pic>
        <p:pic>
          <p:nvPicPr>
            <p:cNvPr id="151938" name="Picture 124" descr="application"/>
            <p:cNvPicPr>
              <a:picLocks noChangeAspect="1" noChangeArrowheads="1"/>
            </p:cNvPicPr>
            <p:nvPr/>
          </p:nvPicPr>
          <p:blipFill>
            <a:blip r:embed="rId12"/>
            <a:srcRect/>
            <a:stretch>
              <a:fillRect/>
            </a:stretch>
          </p:blipFill>
          <p:spPr bwMode="auto">
            <a:xfrm>
              <a:off x="3504" y="3408"/>
              <a:ext cx="553" cy="428"/>
            </a:xfrm>
            <a:prstGeom prst="rect">
              <a:avLst/>
            </a:prstGeom>
            <a:noFill/>
            <a:ln w="9525">
              <a:noFill/>
              <a:miter lim="800000"/>
              <a:headEnd/>
              <a:tailEnd/>
            </a:ln>
          </p:spPr>
        </p:pic>
      </p:grpSp>
      <p:sp>
        <p:nvSpPr>
          <p:cNvPr id="151815" name="AutoShape 125"/>
          <p:cNvSpPr>
            <a:spLocks noChangeAspect="1" noChangeArrowheads="1"/>
          </p:cNvSpPr>
          <p:nvPr/>
        </p:nvSpPr>
        <p:spPr bwMode="auto">
          <a:xfrm>
            <a:off x="2854325" y="1781175"/>
            <a:ext cx="84138" cy="1692275"/>
          </a:xfrm>
          <a:prstGeom prst="can">
            <a:avLst>
              <a:gd name="adj" fmla="val 502827"/>
            </a:avLst>
          </a:prstGeom>
          <a:gradFill rotWithShape="1">
            <a:gsLst>
              <a:gs pos="0">
                <a:srgbClr val="808080"/>
              </a:gs>
              <a:gs pos="50000">
                <a:srgbClr val="C0C0C0"/>
              </a:gs>
              <a:gs pos="100000">
                <a:srgbClr val="808080"/>
              </a:gs>
            </a:gsLst>
            <a:lin ang="0" scaled="1"/>
          </a:gradFill>
          <a:ln w="9525">
            <a:noFill/>
            <a:round/>
            <a:headEnd/>
            <a:tailEnd/>
          </a:ln>
        </p:spPr>
        <p:txBody>
          <a:bodyPr wrap="none" anchor="ctr"/>
          <a:lstStyle/>
          <a:p>
            <a:pPr algn="ctr"/>
            <a:endParaRPr lang="en-GB"/>
          </a:p>
        </p:txBody>
      </p:sp>
      <p:sp>
        <p:nvSpPr>
          <p:cNvPr id="151816" name="AutoShape 126"/>
          <p:cNvSpPr>
            <a:spLocks noChangeAspect="1" noChangeArrowheads="1"/>
          </p:cNvSpPr>
          <p:nvPr/>
        </p:nvSpPr>
        <p:spPr bwMode="auto">
          <a:xfrm>
            <a:off x="3678238" y="1779588"/>
            <a:ext cx="84137" cy="1692275"/>
          </a:xfrm>
          <a:prstGeom prst="can">
            <a:avLst>
              <a:gd name="adj" fmla="val 502833"/>
            </a:avLst>
          </a:prstGeom>
          <a:gradFill rotWithShape="1">
            <a:gsLst>
              <a:gs pos="0">
                <a:srgbClr val="808080"/>
              </a:gs>
              <a:gs pos="50000">
                <a:srgbClr val="C0C0C0"/>
              </a:gs>
              <a:gs pos="100000">
                <a:srgbClr val="808080"/>
              </a:gs>
            </a:gsLst>
            <a:lin ang="0" scaled="1"/>
          </a:gradFill>
          <a:ln w="9525">
            <a:noFill/>
            <a:round/>
            <a:headEnd/>
            <a:tailEnd/>
          </a:ln>
        </p:spPr>
        <p:txBody>
          <a:bodyPr wrap="none" anchor="ctr"/>
          <a:lstStyle/>
          <a:p>
            <a:pPr algn="ctr"/>
            <a:endParaRPr lang="en-GB"/>
          </a:p>
        </p:txBody>
      </p:sp>
      <p:pic>
        <p:nvPicPr>
          <p:cNvPr id="151817" name="Picture 127" descr="1"/>
          <p:cNvPicPr>
            <a:picLocks noChangeAspect="1" noChangeArrowheads="1"/>
          </p:cNvPicPr>
          <p:nvPr/>
        </p:nvPicPr>
        <p:blipFill>
          <a:blip r:embed="rId13"/>
          <a:srcRect/>
          <a:stretch>
            <a:fillRect/>
          </a:stretch>
        </p:blipFill>
        <p:spPr bwMode="auto">
          <a:xfrm>
            <a:off x="3365500" y="2095500"/>
            <a:ext cx="522288" cy="388938"/>
          </a:xfrm>
          <a:prstGeom prst="rect">
            <a:avLst/>
          </a:prstGeom>
          <a:noFill/>
          <a:ln w="9525">
            <a:noFill/>
            <a:miter lim="800000"/>
            <a:headEnd/>
            <a:tailEnd/>
          </a:ln>
        </p:spPr>
      </p:pic>
      <p:sp>
        <p:nvSpPr>
          <p:cNvPr id="151818" name="AutoShape 128"/>
          <p:cNvSpPr>
            <a:spLocks noChangeAspect="1" noChangeArrowheads="1"/>
          </p:cNvSpPr>
          <p:nvPr/>
        </p:nvSpPr>
        <p:spPr bwMode="auto">
          <a:xfrm>
            <a:off x="4530725" y="1778000"/>
            <a:ext cx="84138" cy="1692275"/>
          </a:xfrm>
          <a:prstGeom prst="can">
            <a:avLst>
              <a:gd name="adj" fmla="val 502827"/>
            </a:avLst>
          </a:prstGeom>
          <a:gradFill rotWithShape="1">
            <a:gsLst>
              <a:gs pos="0">
                <a:srgbClr val="808080"/>
              </a:gs>
              <a:gs pos="50000">
                <a:srgbClr val="C0C0C0"/>
              </a:gs>
              <a:gs pos="100000">
                <a:srgbClr val="808080"/>
              </a:gs>
            </a:gsLst>
            <a:lin ang="0" scaled="1"/>
          </a:gradFill>
          <a:ln w="9525">
            <a:noFill/>
            <a:round/>
            <a:headEnd/>
            <a:tailEnd/>
          </a:ln>
        </p:spPr>
        <p:txBody>
          <a:bodyPr wrap="none" anchor="ctr"/>
          <a:lstStyle/>
          <a:p>
            <a:pPr algn="ctr"/>
            <a:endParaRPr lang="en-GB"/>
          </a:p>
        </p:txBody>
      </p:sp>
      <p:pic>
        <p:nvPicPr>
          <p:cNvPr id="151819" name="Picture 129" descr="8"/>
          <p:cNvPicPr>
            <a:picLocks noChangeAspect="1" noChangeArrowheads="1"/>
          </p:cNvPicPr>
          <p:nvPr/>
        </p:nvPicPr>
        <p:blipFill>
          <a:blip r:embed="rId14"/>
          <a:srcRect/>
          <a:stretch>
            <a:fillRect/>
          </a:stretch>
        </p:blipFill>
        <p:spPr bwMode="auto">
          <a:xfrm>
            <a:off x="4291013" y="2082800"/>
            <a:ext cx="530225" cy="488950"/>
          </a:xfrm>
          <a:prstGeom prst="rect">
            <a:avLst/>
          </a:prstGeom>
          <a:noFill/>
          <a:ln w="9525">
            <a:noFill/>
            <a:miter lim="800000"/>
            <a:headEnd/>
            <a:tailEnd/>
          </a:ln>
        </p:spPr>
      </p:pic>
      <p:sp>
        <p:nvSpPr>
          <p:cNvPr id="151820" name="Line 130"/>
          <p:cNvSpPr>
            <a:spLocks noChangeShapeType="1"/>
          </p:cNvSpPr>
          <p:nvPr/>
        </p:nvSpPr>
        <p:spPr bwMode="auto">
          <a:xfrm>
            <a:off x="469900" y="4445000"/>
            <a:ext cx="0" cy="746125"/>
          </a:xfrm>
          <a:prstGeom prst="line">
            <a:avLst/>
          </a:prstGeom>
          <a:noFill/>
          <a:ln w="28575">
            <a:solidFill>
              <a:schemeClr val="bg2"/>
            </a:solidFill>
            <a:round/>
            <a:headEnd/>
            <a:tailEnd/>
          </a:ln>
        </p:spPr>
        <p:txBody>
          <a:bodyPr/>
          <a:lstStyle/>
          <a:p>
            <a:endParaRPr lang="en-US"/>
          </a:p>
        </p:txBody>
      </p:sp>
      <p:sp>
        <p:nvSpPr>
          <p:cNvPr id="151821" name="Line 131"/>
          <p:cNvSpPr>
            <a:spLocks noChangeShapeType="1"/>
          </p:cNvSpPr>
          <p:nvPr/>
        </p:nvSpPr>
        <p:spPr bwMode="auto">
          <a:xfrm>
            <a:off x="3827463" y="4673600"/>
            <a:ext cx="1587" cy="625475"/>
          </a:xfrm>
          <a:prstGeom prst="line">
            <a:avLst/>
          </a:prstGeom>
          <a:noFill/>
          <a:ln w="28575">
            <a:solidFill>
              <a:schemeClr val="bg2"/>
            </a:solidFill>
            <a:round/>
            <a:headEnd/>
            <a:tailEnd/>
          </a:ln>
        </p:spPr>
        <p:txBody>
          <a:bodyPr/>
          <a:lstStyle/>
          <a:p>
            <a:endParaRPr lang="en-US"/>
          </a:p>
        </p:txBody>
      </p:sp>
      <p:sp>
        <p:nvSpPr>
          <p:cNvPr id="151822" name="Line 132"/>
          <p:cNvSpPr>
            <a:spLocks noChangeShapeType="1"/>
          </p:cNvSpPr>
          <p:nvPr/>
        </p:nvSpPr>
        <p:spPr bwMode="auto">
          <a:xfrm>
            <a:off x="1266825" y="4492625"/>
            <a:ext cx="0" cy="777875"/>
          </a:xfrm>
          <a:prstGeom prst="line">
            <a:avLst/>
          </a:prstGeom>
          <a:noFill/>
          <a:ln w="28575">
            <a:solidFill>
              <a:schemeClr val="bg2"/>
            </a:solidFill>
            <a:round/>
            <a:headEnd/>
            <a:tailEnd/>
          </a:ln>
        </p:spPr>
        <p:txBody>
          <a:bodyPr/>
          <a:lstStyle/>
          <a:p>
            <a:endParaRPr lang="en-US"/>
          </a:p>
        </p:txBody>
      </p:sp>
      <p:sp>
        <p:nvSpPr>
          <p:cNvPr id="151823" name="AutoShape 133"/>
          <p:cNvSpPr>
            <a:spLocks noChangeAspect="1" noChangeArrowheads="1"/>
          </p:cNvSpPr>
          <p:nvPr/>
        </p:nvSpPr>
        <p:spPr bwMode="auto">
          <a:xfrm>
            <a:off x="525463" y="1785938"/>
            <a:ext cx="84137" cy="1692275"/>
          </a:xfrm>
          <a:prstGeom prst="can">
            <a:avLst>
              <a:gd name="adj" fmla="val 502833"/>
            </a:avLst>
          </a:prstGeom>
          <a:gradFill rotWithShape="1">
            <a:gsLst>
              <a:gs pos="0">
                <a:srgbClr val="808080"/>
              </a:gs>
              <a:gs pos="50000">
                <a:srgbClr val="C0C0C0"/>
              </a:gs>
              <a:gs pos="100000">
                <a:srgbClr val="808080"/>
              </a:gs>
            </a:gsLst>
            <a:lin ang="0" scaled="1"/>
          </a:gradFill>
          <a:ln w="9525">
            <a:noFill/>
            <a:round/>
            <a:headEnd/>
            <a:tailEnd/>
          </a:ln>
        </p:spPr>
        <p:txBody>
          <a:bodyPr wrap="none" anchor="ctr"/>
          <a:lstStyle/>
          <a:p>
            <a:pPr algn="ctr"/>
            <a:endParaRPr lang="en-GB"/>
          </a:p>
        </p:txBody>
      </p:sp>
      <p:pic>
        <p:nvPicPr>
          <p:cNvPr id="151824" name="Picture 134"/>
          <p:cNvPicPr>
            <a:picLocks noChangeAspect="1" noChangeArrowheads="1"/>
          </p:cNvPicPr>
          <p:nvPr/>
        </p:nvPicPr>
        <p:blipFill>
          <a:blip r:embed="rId15"/>
          <a:srcRect/>
          <a:stretch>
            <a:fillRect/>
          </a:stretch>
        </p:blipFill>
        <p:spPr bwMode="auto">
          <a:xfrm>
            <a:off x="2714625" y="2087563"/>
            <a:ext cx="400050" cy="492125"/>
          </a:xfrm>
          <a:prstGeom prst="rect">
            <a:avLst/>
          </a:prstGeom>
          <a:noFill/>
          <a:ln w="9525">
            <a:noFill/>
            <a:miter lim="800000"/>
            <a:headEnd/>
            <a:tailEnd/>
          </a:ln>
        </p:spPr>
      </p:pic>
      <p:sp>
        <p:nvSpPr>
          <p:cNvPr id="151825" name="AutoShape 135"/>
          <p:cNvSpPr>
            <a:spLocks noChangeAspect="1" noChangeArrowheads="1"/>
          </p:cNvSpPr>
          <p:nvPr/>
        </p:nvSpPr>
        <p:spPr bwMode="auto">
          <a:xfrm flipV="1">
            <a:off x="2847975" y="3390900"/>
            <a:ext cx="107950" cy="1231900"/>
          </a:xfrm>
          <a:prstGeom prst="can">
            <a:avLst>
              <a:gd name="adj" fmla="val 58855"/>
            </a:avLst>
          </a:prstGeom>
          <a:gradFill rotWithShape="1">
            <a:gsLst>
              <a:gs pos="0">
                <a:srgbClr val="808080"/>
              </a:gs>
              <a:gs pos="50000">
                <a:srgbClr val="C0C0C0"/>
              </a:gs>
              <a:gs pos="100000">
                <a:srgbClr val="808080"/>
              </a:gs>
            </a:gsLst>
            <a:lin ang="0" scaled="1"/>
          </a:gradFill>
          <a:ln w="9525">
            <a:noFill/>
            <a:round/>
            <a:headEnd/>
            <a:tailEnd/>
          </a:ln>
        </p:spPr>
        <p:txBody>
          <a:bodyPr rot="10800000" wrap="none" anchor="ctr"/>
          <a:lstStyle/>
          <a:p>
            <a:pPr algn="ctr"/>
            <a:endParaRPr lang="en-GB"/>
          </a:p>
        </p:txBody>
      </p:sp>
      <p:sp>
        <p:nvSpPr>
          <p:cNvPr id="151826" name="AutoShape 136"/>
          <p:cNvSpPr>
            <a:spLocks noChangeAspect="1" noChangeArrowheads="1"/>
          </p:cNvSpPr>
          <p:nvPr/>
        </p:nvSpPr>
        <p:spPr bwMode="auto">
          <a:xfrm rot="5400000">
            <a:off x="3155950" y="220663"/>
            <a:ext cx="434975" cy="6359525"/>
          </a:xfrm>
          <a:prstGeom prst="can">
            <a:avLst>
              <a:gd name="adj" fmla="val 25721"/>
            </a:avLst>
          </a:prstGeom>
          <a:gradFill rotWithShape="1">
            <a:gsLst>
              <a:gs pos="0">
                <a:srgbClr val="808080"/>
              </a:gs>
              <a:gs pos="50000">
                <a:srgbClr val="D2D2D2"/>
              </a:gs>
              <a:gs pos="100000">
                <a:srgbClr val="808080"/>
              </a:gs>
            </a:gsLst>
            <a:lin ang="0" scaled="1"/>
          </a:gradFill>
          <a:ln w="9525">
            <a:noFill/>
            <a:round/>
            <a:headEnd/>
            <a:tailEnd/>
          </a:ln>
        </p:spPr>
        <p:txBody>
          <a:bodyPr rot="10800000" vert="eaVert" wrap="none" anchor="ctr"/>
          <a:lstStyle/>
          <a:p>
            <a:pPr algn="ctr"/>
            <a:endParaRPr lang="en-GB"/>
          </a:p>
        </p:txBody>
      </p:sp>
      <p:sp>
        <p:nvSpPr>
          <p:cNvPr id="151827" name="Text Box 137"/>
          <p:cNvSpPr txBox="1">
            <a:spLocks noChangeAspect="1" noChangeArrowheads="1"/>
          </p:cNvSpPr>
          <p:nvPr/>
        </p:nvSpPr>
        <p:spPr bwMode="auto">
          <a:xfrm>
            <a:off x="411163" y="3302000"/>
            <a:ext cx="5303837" cy="215900"/>
          </a:xfrm>
          <a:prstGeom prst="rect">
            <a:avLst/>
          </a:prstGeom>
          <a:noFill/>
          <a:ln w="9525" algn="ctr">
            <a:noFill/>
            <a:miter lim="800000"/>
            <a:headEnd/>
            <a:tailEnd/>
          </a:ln>
        </p:spPr>
        <p:txBody>
          <a:bodyPr lIns="64284" tIns="32142" rIns="64284" bIns="32142">
            <a:spAutoFit/>
          </a:bodyPr>
          <a:lstStyle/>
          <a:p>
            <a:pPr algn="ctr">
              <a:spcBef>
                <a:spcPct val="50000"/>
              </a:spcBef>
            </a:pPr>
            <a:r>
              <a:rPr lang="en-US" altLang="ja-JP" sz="1000" b="1" i="0">
                <a:solidFill>
                  <a:srgbClr val="000000"/>
                </a:solidFill>
                <a:ea typeface="MS PGothic" pitchFamily="34" charset="-128"/>
                <a:cs typeface="Arial Unicode MS"/>
              </a:rPr>
              <a:t>Real-time/Near-Real-Time Connectivity Services (ESB, EAI, Web Services, MQ, etc.)</a:t>
            </a:r>
            <a:endParaRPr lang="en-US" sz="1000" b="1" i="0">
              <a:solidFill>
                <a:srgbClr val="000000"/>
              </a:solidFill>
              <a:ea typeface="MS PGothic" pitchFamily="34" charset="-128"/>
              <a:cs typeface="Arial Unicode MS"/>
            </a:endParaRPr>
          </a:p>
        </p:txBody>
      </p:sp>
      <p:pic>
        <p:nvPicPr>
          <p:cNvPr id="151828" name="Picture 138" descr="world"/>
          <p:cNvPicPr>
            <a:picLocks noChangeAspect="1" noChangeArrowheads="1"/>
          </p:cNvPicPr>
          <p:nvPr/>
        </p:nvPicPr>
        <p:blipFill>
          <a:blip r:embed="rId16"/>
          <a:srcRect/>
          <a:stretch>
            <a:fillRect/>
          </a:stretch>
        </p:blipFill>
        <p:spPr bwMode="auto">
          <a:xfrm>
            <a:off x="4305300" y="4216400"/>
            <a:ext cx="425450" cy="363538"/>
          </a:xfrm>
          <a:prstGeom prst="rect">
            <a:avLst/>
          </a:prstGeom>
          <a:noFill/>
          <a:ln w="9525">
            <a:noFill/>
            <a:miter lim="800000"/>
            <a:headEnd/>
            <a:tailEnd/>
          </a:ln>
        </p:spPr>
      </p:pic>
      <p:pic>
        <p:nvPicPr>
          <p:cNvPr id="151829" name="Picture 139" descr="Web_browser"/>
          <p:cNvPicPr>
            <a:picLocks noChangeAspect="1" noChangeArrowheads="1"/>
          </p:cNvPicPr>
          <p:nvPr/>
        </p:nvPicPr>
        <p:blipFill>
          <a:blip r:embed="rId17"/>
          <a:srcRect/>
          <a:stretch>
            <a:fillRect/>
          </a:stretch>
        </p:blipFill>
        <p:spPr bwMode="auto">
          <a:xfrm>
            <a:off x="4457700" y="4418013"/>
            <a:ext cx="412750" cy="268287"/>
          </a:xfrm>
          <a:prstGeom prst="rect">
            <a:avLst/>
          </a:prstGeom>
          <a:noFill/>
          <a:ln w="9525">
            <a:noFill/>
            <a:miter lim="800000"/>
            <a:headEnd/>
            <a:tailEnd/>
          </a:ln>
        </p:spPr>
      </p:pic>
      <p:pic>
        <p:nvPicPr>
          <p:cNvPr id="151830" name="Picture 140" descr="db_xml"/>
          <p:cNvPicPr>
            <a:picLocks noChangeAspect="1" noChangeArrowheads="1"/>
          </p:cNvPicPr>
          <p:nvPr/>
        </p:nvPicPr>
        <p:blipFill>
          <a:blip r:embed="rId18"/>
          <a:srcRect/>
          <a:stretch>
            <a:fillRect/>
          </a:stretch>
        </p:blipFill>
        <p:spPr bwMode="auto">
          <a:xfrm>
            <a:off x="3609975" y="5054600"/>
            <a:ext cx="463550" cy="573088"/>
          </a:xfrm>
          <a:prstGeom prst="rect">
            <a:avLst/>
          </a:prstGeom>
          <a:noFill/>
          <a:ln w="9525">
            <a:noFill/>
            <a:miter lim="800000"/>
            <a:headEnd/>
            <a:tailEnd/>
          </a:ln>
        </p:spPr>
      </p:pic>
      <p:pic>
        <p:nvPicPr>
          <p:cNvPr id="151831" name="Picture 141" descr="csr"/>
          <p:cNvPicPr>
            <a:picLocks noChangeAspect="1" noChangeArrowheads="1"/>
          </p:cNvPicPr>
          <p:nvPr/>
        </p:nvPicPr>
        <p:blipFill>
          <a:blip r:embed="rId19"/>
          <a:srcRect/>
          <a:stretch>
            <a:fillRect/>
          </a:stretch>
        </p:blipFill>
        <p:spPr bwMode="auto">
          <a:xfrm>
            <a:off x="1835150" y="1446213"/>
            <a:ext cx="547688" cy="547687"/>
          </a:xfrm>
          <a:prstGeom prst="rect">
            <a:avLst/>
          </a:prstGeom>
          <a:noFill/>
          <a:ln w="9525">
            <a:noFill/>
            <a:miter lim="800000"/>
            <a:headEnd/>
            <a:tailEnd/>
          </a:ln>
        </p:spPr>
      </p:pic>
      <p:pic>
        <p:nvPicPr>
          <p:cNvPr id="151832" name="Picture 142" descr="customer small"/>
          <p:cNvPicPr>
            <a:picLocks noChangeAspect="1" noChangeArrowheads="1"/>
          </p:cNvPicPr>
          <p:nvPr/>
        </p:nvPicPr>
        <p:blipFill>
          <a:blip r:embed="rId20"/>
          <a:srcRect/>
          <a:stretch>
            <a:fillRect/>
          </a:stretch>
        </p:blipFill>
        <p:spPr bwMode="auto">
          <a:xfrm>
            <a:off x="4246563" y="1427163"/>
            <a:ext cx="579437" cy="579437"/>
          </a:xfrm>
          <a:prstGeom prst="rect">
            <a:avLst/>
          </a:prstGeom>
          <a:noFill/>
          <a:ln w="9525">
            <a:noFill/>
            <a:miter lim="800000"/>
            <a:headEnd/>
            <a:tailEnd/>
          </a:ln>
        </p:spPr>
      </p:pic>
      <p:pic>
        <p:nvPicPr>
          <p:cNvPr id="151833" name="Picture 143" descr="phone"/>
          <p:cNvPicPr>
            <a:picLocks noChangeAspect="1" noChangeArrowheads="1"/>
          </p:cNvPicPr>
          <p:nvPr/>
        </p:nvPicPr>
        <p:blipFill>
          <a:blip r:embed="rId21"/>
          <a:srcRect/>
          <a:stretch>
            <a:fillRect/>
          </a:stretch>
        </p:blipFill>
        <p:spPr bwMode="auto">
          <a:xfrm>
            <a:off x="1049338" y="1446213"/>
            <a:ext cx="552450" cy="552450"/>
          </a:xfrm>
          <a:prstGeom prst="rect">
            <a:avLst/>
          </a:prstGeom>
          <a:noFill/>
          <a:ln w="9525">
            <a:noFill/>
            <a:miter lim="800000"/>
            <a:headEnd/>
            <a:tailEnd/>
          </a:ln>
        </p:spPr>
      </p:pic>
      <p:pic>
        <p:nvPicPr>
          <p:cNvPr id="151834" name="Picture 144" descr="web self service"/>
          <p:cNvPicPr>
            <a:picLocks noChangeAspect="1" noChangeArrowheads="1"/>
          </p:cNvPicPr>
          <p:nvPr/>
        </p:nvPicPr>
        <p:blipFill>
          <a:blip r:embed="rId22"/>
          <a:srcRect/>
          <a:stretch>
            <a:fillRect/>
          </a:stretch>
        </p:blipFill>
        <p:spPr bwMode="auto">
          <a:xfrm>
            <a:off x="292100" y="1471613"/>
            <a:ext cx="546100" cy="546100"/>
          </a:xfrm>
          <a:prstGeom prst="rect">
            <a:avLst/>
          </a:prstGeom>
          <a:noFill/>
          <a:ln w="9525">
            <a:noFill/>
            <a:miter lim="800000"/>
            <a:headEnd/>
            <a:tailEnd/>
          </a:ln>
        </p:spPr>
      </p:pic>
      <p:graphicFrame>
        <p:nvGraphicFramePr>
          <p:cNvPr id="151698" name="Object 145"/>
          <p:cNvGraphicFramePr>
            <a:graphicFrameLocks noChangeAspect="1"/>
          </p:cNvGraphicFramePr>
          <p:nvPr/>
        </p:nvGraphicFramePr>
        <p:xfrm>
          <a:off x="3429000" y="1427163"/>
          <a:ext cx="561975" cy="561975"/>
        </p:xfrm>
        <a:graphic>
          <a:graphicData uri="http://schemas.openxmlformats.org/presentationml/2006/ole">
            <p:oleObj spid="_x0000_s151698" name="Photo Editor Photo" r:id="rId23" imgW="1076475" imgH="1076475" progId="">
              <p:embed/>
            </p:oleObj>
          </a:graphicData>
        </a:graphic>
      </p:graphicFrame>
      <p:grpSp>
        <p:nvGrpSpPr>
          <p:cNvPr id="151835" name="Group 146"/>
          <p:cNvGrpSpPr>
            <a:grpSpLocks/>
          </p:cNvGrpSpPr>
          <p:nvPr/>
        </p:nvGrpSpPr>
        <p:grpSpPr bwMode="auto">
          <a:xfrm>
            <a:off x="939800" y="4064000"/>
            <a:ext cx="754063" cy="852488"/>
            <a:chOff x="1984" y="3229"/>
            <a:chExt cx="570" cy="601"/>
          </a:xfrm>
        </p:grpSpPr>
        <p:pic>
          <p:nvPicPr>
            <p:cNvPr id="151935" name="Picture 147" descr="back office systems"/>
            <p:cNvPicPr>
              <a:picLocks noChangeAspect="1" noChangeArrowheads="1"/>
            </p:cNvPicPr>
            <p:nvPr/>
          </p:nvPicPr>
          <p:blipFill>
            <a:blip r:embed="rId24"/>
            <a:srcRect/>
            <a:stretch>
              <a:fillRect/>
            </a:stretch>
          </p:blipFill>
          <p:spPr bwMode="auto">
            <a:xfrm>
              <a:off x="2030" y="3229"/>
              <a:ext cx="524" cy="601"/>
            </a:xfrm>
            <a:prstGeom prst="rect">
              <a:avLst/>
            </a:prstGeom>
            <a:noFill/>
            <a:ln w="9525">
              <a:noFill/>
              <a:miter lim="800000"/>
              <a:headEnd/>
              <a:tailEnd/>
            </a:ln>
          </p:spPr>
        </p:pic>
        <p:sp>
          <p:nvSpPr>
            <p:cNvPr id="151936" name="Rectangle 148"/>
            <p:cNvSpPr>
              <a:spLocks noChangeArrowheads="1"/>
            </p:cNvSpPr>
            <p:nvPr/>
          </p:nvSpPr>
          <p:spPr bwMode="auto">
            <a:xfrm>
              <a:off x="1984" y="3441"/>
              <a:ext cx="414" cy="237"/>
            </a:xfrm>
            <a:prstGeom prst="rect">
              <a:avLst/>
            </a:prstGeom>
            <a:noFill/>
            <a:ln w="9525">
              <a:noFill/>
              <a:miter lim="800000"/>
              <a:headEnd/>
              <a:tailEnd/>
            </a:ln>
          </p:spPr>
          <p:txBody>
            <a:bodyPr wrap="none">
              <a:spAutoFit/>
            </a:bodyPr>
            <a:lstStyle/>
            <a:p>
              <a:pPr eaLnBrk="0" hangingPunct="0"/>
              <a:r>
                <a:rPr lang="en-US" sz="800" b="1" i="0">
                  <a:solidFill>
                    <a:schemeClr val="bg1"/>
                  </a:solidFill>
                </a:rPr>
                <a:t>Billing </a:t>
              </a:r>
            </a:p>
            <a:p>
              <a:pPr eaLnBrk="0" hangingPunct="0"/>
              <a:r>
                <a:rPr lang="en-US" sz="800" b="1" i="0">
                  <a:solidFill>
                    <a:schemeClr val="bg1"/>
                  </a:solidFill>
                </a:rPr>
                <a:t>System</a:t>
              </a:r>
            </a:p>
          </p:txBody>
        </p:sp>
      </p:grpSp>
      <p:grpSp>
        <p:nvGrpSpPr>
          <p:cNvPr id="151836" name="Group 149"/>
          <p:cNvGrpSpPr>
            <a:grpSpLocks/>
          </p:cNvGrpSpPr>
          <p:nvPr/>
        </p:nvGrpSpPr>
        <p:grpSpPr bwMode="auto">
          <a:xfrm>
            <a:off x="152400" y="4067175"/>
            <a:ext cx="752475" cy="852488"/>
            <a:chOff x="1984" y="3229"/>
            <a:chExt cx="570" cy="601"/>
          </a:xfrm>
        </p:grpSpPr>
        <p:pic>
          <p:nvPicPr>
            <p:cNvPr id="151933" name="Picture 150" descr="back office systems"/>
            <p:cNvPicPr>
              <a:picLocks noChangeAspect="1" noChangeArrowheads="1"/>
            </p:cNvPicPr>
            <p:nvPr/>
          </p:nvPicPr>
          <p:blipFill>
            <a:blip r:embed="rId24"/>
            <a:srcRect/>
            <a:stretch>
              <a:fillRect/>
            </a:stretch>
          </p:blipFill>
          <p:spPr bwMode="auto">
            <a:xfrm>
              <a:off x="2030" y="3229"/>
              <a:ext cx="524" cy="601"/>
            </a:xfrm>
            <a:prstGeom prst="rect">
              <a:avLst/>
            </a:prstGeom>
            <a:noFill/>
            <a:ln w="9525">
              <a:noFill/>
              <a:miter lim="800000"/>
              <a:headEnd/>
              <a:tailEnd/>
            </a:ln>
          </p:spPr>
        </p:pic>
        <p:sp>
          <p:nvSpPr>
            <p:cNvPr id="151934" name="Rectangle 151"/>
            <p:cNvSpPr>
              <a:spLocks noChangeArrowheads="1"/>
            </p:cNvSpPr>
            <p:nvPr/>
          </p:nvSpPr>
          <p:spPr bwMode="auto">
            <a:xfrm>
              <a:off x="1984" y="3440"/>
              <a:ext cx="431" cy="324"/>
            </a:xfrm>
            <a:prstGeom prst="rect">
              <a:avLst/>
            </a:prstGeom>
            <a:noFill/>
            <a:ln w="9525">
              <a:noFill/>
              <a:miter lim="800000"/>
              <a:headEnd/>
              <a:tailEnd/>
            </a:ln>
          </p:spPr>
          <p:txBody>
            <a:bodyPr wrap="none">
              <a:spAutoFit/>
            </a:bodyPr>
            <a:lstStyle/>
            <a:p>
              <a:pPr eaLnBrk="0" hangingPunct="0"/>
              <a:r>
                <a:rPr lang="en-US" sz="800" b="1" i="0">
                  <a:solidFill>
                    <a:schemeClr val="bg1"/>
                  </a:solidFill>
                </a:rPr>
                <a:t>Product</a:t>
              </a:r>
            </a:p>
            <a:p>
              <a:pPr eaLnBrk="0" hangingPunct="0"/>
              <a:r>
                <a:rPr lang="en-US" sz="800" b="1" i="0">
                  <a:solidFill>
                    <a:schemeClr val="bg1"/>
                  </a:solidFill>
                </a:rPr>
                <a:t>Order</a:t>
              </a:r>
            </a:p>
            <a:p>
              <a:pPr eaLnBrk="0" hangingPunct="0"/>
              <a:r>
                <a:rPr lang="en-US" sz="800" b="1" i="0">
                  <a:solidFill>
                    <a:schemeClr val="bg1"/>
                  </a:solidFill>
                </a:rPr>
                <a:t>System</a:t>
              </a:r>
            </a:p>
          </p:txBody>
        </p:sp>
      </p:grpSp>
      <p:sp>
        <p:nvSpPr>
          <p:cNvPr id="151837" name="Text Box 152"/>
          <p:cNvSpPr txBox="1">
            <a:spLocks noChangeArrowheads="1"/>
          </p:cNvSpPr>
          <p:nvPr/>
        </p:nvSpPr>
        <p:spPr bwMode="auto">
          <a:xfrm>
            <a:off x="1600200" y="1258888"/>
            <a:ext cx="1085850" cy="214312"/>
          </a:xfrm>
          <a:prstGeom prst="rect">
            <a:avLst/>
          </a:prstGeom>
          <a:noFill/>
          <a:ln w="9525" algn="ctr">
            <a:noFill/>
            <a:miter lim="800000"/>
            <a:headEnd/>
            <a:tailEnd/>
          </a:ln>
        </p:spPr>
        <p:txBody>
          <a:bodyPr>
            <a:spAutoFit/>
          </a:bodyPr>
          <a:lstStyle/>
          <a:p>
            <a:pPr algn="ctr">
              <a:spcBef>
                <a:spcPct val="5000"/>
              </a:spcBef>
              <a:spcAft>
                <a:spcPct val="15000"/>
              </a:spcAft>
              <a:buClr>
                <a:schemeClr val="tx2"/>
              </a:buClr>
              <a:buFont typeface="Arial" charset="0"/>
              <a:buNone/>
            </a:pPr>
            <a:r>
              <a:rPr lang="en-US" sz="800" b="1" i="0"/>
              <a:t>Call Center</a:t>
            </a:r>
          </a:p>
        </p:txBody>
      </p:sp>
      <p:sp>
        <p:nvSpPr>
          <p:cNvPr id="151838" name="Text Box 153"/>
          <p:cNvSpPr txBox="1">
            <a:spLocks noChangeArrowheads="1"/>
          </p:cNvSpPr>
          <p:nvPr/>
        </p:nvSpPr>
        <p:spPr bwMode="auto">
          <a:xfrm>
            <a:off x="50800" y="1258888"/>
            <a:ext cx="920750" cy="214312"/>
          </a:xfrm>
          <a:prstGeom prst="rect">
            <a:avLst/>
          </a:prstGeom>
          <a:noFill/>
          <a:ln w="9525" algn="ctr">
            <a:noFill/>
            <a:miter lim="800000"/>
            <a:headEnd/>
            <a:tailEnd/>
          </a:ln>
        </p:spPr>
        <p:txBody>
          <a:bodyPr>
            <a:spAutoFit/>
          </a:bodyPr>
          <a:lstStyle/>
          <a:p>
            <a:pPr algn="ctr">
              <a:spcBef>
                <a:spcPct val="5000"/>
              </a:spcBef>
              <a:spcAft>
                <a:spcPct val="15000"/>
              </a:spcAft>
              <a:buClr>
                <a:schemeClr val="tx2"/>
              </a:buClr>
              <a:buFont typeface="Arial" charset="0"/>
              <a:buNone/>
            </a:pPr>
            <a:r>
              <a:rPr lang="en-US" sz="800" b="1" i="0"/>
              <a:t>Web</a:t>
            </a:r>
          </a:p>
        </p:txBody>
      </p:sp>
      <p:sp>
        <p:nvSpPr>
          <p:cNvPr id="151839" name="Text Box 154"/>
          <p:cNvSpPr txBox="1">
            <a:spLocks noChangeArrowheads="1"/>
          </p:cNvSpPr>
          <p:nvPr/>
        </p:nvSpPr>
        <p:spPr bwMode="auto">
          <a:xfrm>
            <a:off x="685800" y="1258888"/>
            <a:ext cx="1387475" cy="214312"/>
          </a:xfrm>
          <a:prstGeom prst="rect">
            <a:avLst/>
          </a:prstGeom>
          <a:noFill/>
          <a:ln w="9525" algn="ctr">
            <a:noFill/>
            <a:miter lim="800000"/>
            <a:headEnd/>
            <a:tailEnd/>
          </a:ln>
        </p:spPr>
        <p:txBody>
          <a:bodyPr>
            <a:spAutoFit/>
          </a:bodyPr>
          <a:lstStyle/>
          <a:p>
            <a:pPr algn="ctr">
              <a:spcBef>
                <a:spcPct val="5000"/>
              </a:spcBef>
              <a:spcAft>
                <a:spcPct val="15000"/>
              </a:spcAft>
              <a:buClr>
                <a:schemeClr val="tx2"/>
              </a:buClr>
              <a:buFont typeface="Arial" charset="0"/>
              <a:buNone/>
            </a:pPr>
            <a:r>
              <a:rPr lang="en-US" sz="800" b="1" i="0"/>
              <a:t>Phone</a:t>
            </a:r>
          </a:p>
        </p:txBody>
      </p:sp>
      <p:sp>
        <p:nvSpPr>
          <p:cNvPr id="151840" name="Text Box 155"/>
          <p:cNvSpPr txBox="1">
            <a:spLocks noChangeArrowheads="1"/>
          </p:cNvSpPr>
          <p:nvPr/>
        </p:nvSpPr>
        <p:spPr bwMode="auto">
          <a:xfrm>
            <a:off x="2505075" y="1143000"/>
            <a:ext cx="738188" cy="336550"/>
          </a:xfrm>
          <a:prstGeom prst="rect">
            <a:avLst/>
          </a:prstGeom>
          <a:noFill/>
          <a:ln w="9525" algn="ctr">
            <a:noFill/>
            <a:miter lim="800000"/>
            <a:headEnd/>
            <a:tailEnd/>
          </a:ln>
        </p:spPr>
        <p:txBody>
          <a:bodyPr>
            <a:spAutoFit/>
          </a:bodyPr>
          <a:lstStyle/>
          <a:p>
            <a:pPr algn="ctr">
              <a:spcBef>
                <a:spcPct val="5000"/>
              </a:spcBef>
              <a:spcAft>
                <a:spcPct val="15000"/>
              </a:spcAft>
              <a:buClr>
                <a:schemeClr val="tx2"/>
              </a:buClr>
              <a:buFont typeface="Arial" charset="0"/>
              <a:buNone/>
            </a:pPr>
            <a:r>
              <a:rPr lang="en-US" sz="800" b="1" i="0"/>
              <a:t>Agent / Sales</a:t>
            </a:r>
          </a:p>
        </p:txBody>
      </p:sp>
      <p:sp>
        <p:nvSpPr>
          <p:cNvPr id="151841" name="Text Box 156"/>
          <p:cNvSpPr txBox="1">
            <a:spLocks noChangeArrowheads="1"/>
          </p:cNvSpPr>
          <p:nvPr/>
        </p:nvSpPr>
        <p:spPr bwMode="auto">
          <a:xfrm>
            <a:off x="4097338" y="1033463"/>
            <a:ext cx="973137" cy="458787"/>
          </a:xfrm>
          <a:prstGeom prst="rect">
            <a:avLst/>
          </a:prstGeom>
          <a:noFill/>
          <a:ln w="9525" algn="ctr">
            <a:noFill/>
            <a:miter lim="800000"/>
            <a:headEnd/>
            <a:tailEnd/>
          </a:ln>
        </p:spPr>
        <p:txBody>
          <a:bodyPr>
            <a:spAutoFit/>
          </a:bodyPr>
          <a:lstStyle/>
          <a:p>
            <a:pPr algn="ctr">
              <a:spcBef>
                <a:spcPct val="5000"/>
              </a:spcBef>
              <a:spcAft>
                <a:spcPct val="15000"/>
              </a:spcAft>
              <a:buClr>
                <a:schemeClr val="tx2"/>
              </a:buClr>
              <a:buFont typeface="Arial" charset="0"/>
              <a:buNone/>
            </a:pPr>
            <a:r>
              <a:rPr lang="en-US" sz="800" b="1" i="0"/>
              <a:t>Other Users (e.g. business partner)</a:t>
            </a:r>
          </a:p>
        </p:txBody>
      </p:sp>
      <p:sp>
        <p:nvSpPr>
          <p:cNvPr id="151842" name="Text Box 157"/>
          <p:cNvSpPr txBox="1">
            <a:spLocks noChangeArrowheads="1"/>
          </p:cNvSpPr>
          <p:nvPr/>
        </p:nvSpPr>
        <p:spPr bwMode="auto">
          <a:xfrm>
            <a:off x="3349625" y="1030288"/>
            <a:ext cx="966788" cy="458787"/>
          </a:xfrm>
          <a:prstGeom prst="rect">
            <a:avLst/>
          </a:prstGeom>
          <a:noFill/>
          <a:ln w="9525" algn="ctr">
            <a:noFill/>
            <a:miter lim="800000"/>
            <a:headEnd/>
            <a:tailEnd/>
          </a:ln>
        </p:spPr>
        <p:txBody>
          <a:bodyPr>
            <a:spAutoFit/>
          </a:bodyPr>
          <a:lstStyle/>
          <a:p>
            <a:pPr>
              <a:spcBef>
                <a:spcPct val="5000"/>
              </a:spcBef>
              <a:spcAft>
                <a:spcPct val="15000"/>
              </a:spcAft>
              <a:buClr>
                <a:schemeClr val="tx2"/>
              </a:buClr>
              <a:buFont typeface="Arial" charset="0"/>
              <a:buNone/>
            </a:pPr>
            <a:r>
              <a:rPr lang="en-US" sz="800" b="1" i="0"/>
              <a:t>Headquarters (e.g Risk Mgr, Administrator)</a:t>
            </a:r>
          </a:p>
        </p:txBody>
      </p:sp>
      <p:grpSp>
        <p:nvGrpSpPr>
          <p:cNvPr id="151843" name="Group 158"/>
          <p:cNvGrpSpPr>
            <a:grpSpLocks/>
          </p:cNvGrpSpPr>
          <p:nvPr/>
        </p:nvGrpSpPr>
        <p:grpSpPr bwMode="auto">
          <a:xfrm>
            <a:off x="3598863" y="4240213"/>
            <a:ext cx="592137" cy="280987"/>
            <a:chOff x="3358" y="2267"/>
            <a:chExt cx="418" cy="198"/>
          </a:xfrm>
        </p:grpSpPr>
        <p:sp>
          <p:nvSpPr>
            <p:cNvPr id="151930" name="Rectangle 159"/>
            <p:cNvSpPr>
              <a:spLocks noChangeArrowheads="1"/>
            </p:cNvSpPr>
            <p:nvPr/>
          </p:nvSpPr>
          <p:spPr bwMode="auto">
            <a:xfrm>
              <a:off x="3358" y="2267"/>
              <a:ext cx="318" cy="198"/>
            </a:xfrm>
            <a:prstGeom prst="rect">
              <a:avLst/>
            </a:prstGeom>
            <a:solidFill>
              <a:schemeClr val="hlink"/>
            </a:solidFill>
            <a:ln w="9525">
              <a:miter lim="800000"/>
              <a:headEnd/>
              <a:tailEnd/>
            </a:ln>
            <a:scene3d>
              <a:camera prst="legacyObliqueTopRight"/>
              <a:lightRig rig="legacyFlat3" dir="b"/>
            </a:scene3d>
            <a:sp3d extrusionH="150800" prstMaterial="legacyMatte">
              <a:bevelT w="13500" h="13500" prst="angle"/>
              <a:bevelB w="13500" h="13500" prst="angle"/>
              <a:extrusionClr>
                <a:schemeClr val="hlink"/>
              </a:extrusionClr>
            </a:sp3d>
          </p:spPr>
          <p:txBody>
            <a:bodyPr wrap="none" anchor="ctr">
              <a:flatTx/>
            </a:bodyPr>
            <a:lstStyle/>
            <a:p>
              <a:pPr algn="ctr"/>
              <a:endParaRPr lang="en-GB"/>
            </a:p>
          </p:txBody>
        </p:sp>
        <p:sp>
          <p:nvSpPr>
            <p:cNvPr id="151931" name="Rectangle 160"/>
            <p:cNvSpPr>
              <a:spLocks noChangeArrowheads="1"/>
            </p:cNvSpPr>
            <p:nvPr/>
          </p:nvSpPr>
          <p:spPr bwMode="auto">
            <a:xfrm>
              <a:off x="3684" y="2383"/>
              <a:ext cx="92" cy="56"/>
            </a:xfrm>
            <a:prstGeom prst="rect">
              <a:avLst/>
            </a:prstGeom>
            <a:solidFill>
              <a:schemeClr val="hlink"/>
            </a:solidFill>
            <a:ln w="9525">
              <a:miter lim="800000"/>
              <a:headEnd/>
              <a:tailEnd/>
            </a:ln>
            <a:scene3d>
              <a:camera prst="legacyObliqueTopRight"/>
              <a:lightRig rig="legacyFlat3" dir="b"/>
            </a:scene3d>
            <a:sp3d extrusionH="49200" prstMaterial="legacyMatte">
              <a:bevelT w="13500" h="13500" prst="angle"/>
              <a:bevelB w="13500" h="13500" prst="angle"/>
              <a:extrusionClr>
                <a:schemeClr val="hlink"/>
              </a:extrusionClr>
            </a:sp3d>
          </p:spPr>
          <p:txBody>
            <a:bodyPr wrap="none" anchor="ctr">
              <a:flatTx/>
            </a:bodyPr>
            <a:lstStyle/>
            <a:p>
              <a:pPr algn="ctr"/>
              <a:endParaRPr lang="en-GB"/>
            </a:p>
          </p:txBody>
        </p:sp>
        <p:sp>
          <p:nvSpPr>
            <p:cNvPr id="151932" name="Rectangle 161"/>
            <p:cNvSpPr>
              <a:spLocks noChangeArrowheads="1"/>
            </p:cNvSpPr>
            <p:nvPr/>
          </p:nvSpPr>
          <p:spPr bwMode="auto">
            <a:xfrm>
              <a:off x="3684" y="2287"/>
              <a:ext cx="92" cy="56"/>
            </a:xfrm>
            <a:prstGeom prst="rect">
              <a:avLst/>
            </a:prstGeom>
            <a:solidFill>
              <a:schemeClr val="hlink"/>
            </a:solidFill>
            <a:ln w="9525">
              <a:miter lim="800000"/>
              <a:headEnd/>
              <a:tailEnd/>
            </a:ln>
            <a:scene3d>
              <a:camera prst="legacyObliqueTopRight"/>
              <a:lightRig rig="legacyFlat3" dir="b"/>
            </a:scene3d>
            <a:sp3d extrusionH="49200" prstMaterial="legacyMatte">
              <a:bevelT w="13500" h="13500" prst="angle"/>
              <a:bevelB w="13500" h="13500" prst="angle"/>
              <a:extrusionClr>
                <a:schemeClr val="hlink"/>
              </a:extrusionClr>
            </a:sp3d>
          </p:spPr>
          <p:txBody>
            <a:bodyPr wrap="none" anchor="ctr">
              <a:flatTx/>
            </a:bodyPr>
            <a:lstStyle/>
            <a:p>
              <a:pPr algn="ctr"/>
              <a:endParaRPr lang="en-GB"/>
            </a:p>
          </p:txBody>
        </p:sp>
      </p:grpSp>
      <p:grpSp>
        <p:nvGrpSpPr>
          <p:cNvPr id="151844" name="Group 162"/>
          <p:cNvGrpSpPr>
            <a:grpSpLocks/>
          </p:cNvGrpSpPr>
          <p:nvPr/>
        </p:nvGrpSpPr>
        <p:grpSpPr bwMode="auto">
          <a:xfrm>
            <a:off x="3505200" y="4514850"/>
            <a:ext cx="622300" cy="311150"/>
            <a:chOff x="3358" y="2267"/>
            <a:chExt cx="418" cy="198"/>
          </a:xfrm>
        </p:grpSpPr>
        <p:sp>
          <p:nvSpPr>
            <p:cNvPr id="151927" name="Rectangle 163"/>
            <p:cNvSpPr>
              <a:spLocks noChangeArrowheads="1"/>
            </p:cNvSpPr>
            <p:nvPr/>
          </p:nvSpPr>
          <p:spPr bwMode="auto">
            <a:xfrm>
              <a:off x="3358" y="2267"/>
              <a:ext cx="318" cy="198"/>
            </a:xfrm>
            <a:prstGeom prst="rect">
              <a:avLst/>
            </a:prstGeom>
            <a:solidFill>
              <a:schemeClr val="hlink"/>
            </a:solidFill>
            <a:ln w="9525">
              <a:miter lim="800000"/>
              <a:headEnd/>
              <a:tailEnd/>
            </a:ln>
            <a:scene3d>
              <a:camera prst="legacyObliqueTopRight"/>
              <a:lightRig rig="legacyFlat3" dir="b"/>
            </a:scene3d>
            <a:sp3d extrusionH="150800" prstMaterial="legacyMatte">
              <a:bevelT w="13500" h="13500" prst="angle"/>
              <a:bevelB w="13500" h="13500" prst="angle"/>
              <a:extrusionClr>
                <a:schemeClr val="hlink"/>
              </a:extrusionClr>
            </a:sp3d>
          </p:spPr>
          <p:txBody>
            <a:bodyPr wrap="none" anchor="ctr">
              <a:flatTx/>
            </a:bodyPr>
            <a:lstStyle/>
            <a:p>
              <a:pPr algn="ctr"/>
              <a:endParaRPr lang="en-GB"/>
            </a:p>
          </p:txBody>
        </p:sp>
        <p:sp>
          <p:nvSpPr>
            <p:cNvPr id="151928" name="Rectangle 164"/>
            <p:cNvSpPr>
              <a:spLocks noChangeArrowheads="1"/>
            </p:cNvSpPr>
            <p:nvPr/>
          </p:nvSpPr>
          <p:spPr bwMode="auto">
            <a:xfrm>
              <a:off x="3684" y="2383"/>
              <a:ext cx="92" cy="56"/>
            </a:xfrm>
            <a:prstGeom prst="rect">
              <a:avLst/>
            </a:prstGeom>
            <a:solidFill>
              <a:schemeClr val="hlink"/>
            </a:solidFill>
            <a:ln w="9525">
              <a:miter lim="800000"/>
              <a:headEnd/>
              <a:tailEnd/>
            </a:ln>
            <a:scene3d>
              <a:camera prst="legacyObliqueTopRight"/>
              <a:lightRig rig="legacyFlat3" dir="b"/>
            </a:scene3d>
            <a:sp3d extrusionH="49200" prstMaterial="legacyMatte">
              <a:bevelT w="13500" h="13500" prst="angle"/>
              <a:bevelB w="13500" h="13500" prst="angle"/>
              <a:extrusionClr>
                <a:schemeClr val="hlink"/>
              </a:extrusionClr>
            </a:sp3d>
          </p:spPr>
          <p:txBody>
            <a:bodyPr wrap="none" anchor="ctr">
              <a:flatTx/>
            </a:bodyPr>
            <a:lstStyle/>
            <a:p>
              <a:pPr algn="ctr"/>
              <a:endParaRPr lang="en-GB"/>
            </a:p>
          </p:txBody>
        </p:sp>
        <p:sp>
          <p:nvSpPr>
            <p:cNvPr id="151929" name="Rectangle 165"/>
            <p:cNvSpPr>
              <a:spLocks noChangeArrowheads="1"/>
            </p:cNvSpPr>
            <p:nvPr/>
          </p:nvSpPr>
          <p:spPr bwMode="auto">
            <a:xfrm>
              <a:off x="3684" y="2287"/>
              <a:ext cx="92" cy="56"/>
            </a:xfrm>
            <a:prstGeom prst="rect">
              <a:avLst/>
            </a:prstGeom>
            <a:solidFill>
              <a:schemeClr val="hlink"/>
            </a:solidFill>
            <a:ln w="9525">
              <a:miter lim="800000"/>
              <a:headEnd/>
              <a:tailEnd/>
            </a:ln>
            <a:scene3d>
              <a:camera prst="legacyObliqueTopRight"/>
              <a:lightRig rig="legacyFlat3" dir="b"/>
            </a:scene3d>
            <a:sp3d extrusionH="49200" prstMaterial="legacyMatte">
              <a:bevelT w="13500" h="13500" prst="angle"/>
              <a:bevelB w="13500" h="13500" prst="angle"/>
              <a:extrusionClr>
                <a:schemeClr val="hlink"/>
              </a:extrusionClr>
            </a:sp3d>
          </p:spPr>
          <p:txBody>
            <a:bodyPr wrap="none" anchor="ctr">
              <a:flatTx/>
            </a:bodyPr>
            <a:lstStyle/>
            <a:p>
              <a:pPr algn="ctr"/>
              <a:endParaRPr lang="en-GB"/>
            </a:p>
          </p:txBody>
        </p:sp>
      </p:grpSp>
      <p:sp>
        <p:nvSpPr>
          <p:cNvPr id="151845" name="Text Box 166"/>
          <p:cNvSpPr txBox="1">
            <a:spLocks noChangeArrowheads="1"/>
          </p:cNvSpPr>
          <p:nvPr/>
        </p:nvSpPr>
        <p:spPr bwMode="auto">
          <a:xfrm>
            <a:off x="1663700" y="2622550"/>
            <a:ext cx="722313" cy="361950"/>
          </a:xfrm>
          <a:prstGeom prst="rect">
            <a:avLst/>
          </a:prstGeom>
          <a:noFill/>
          <a:ln w="9525" algn="ctr">
            <a:noFill/>
            <a:miter lim="800000"/>
            <a:headEnd/>
            <a:tailEnd/>
          </a:ln>
        </p:spPr>
        <p:txBody>
          <a:bodyPr wrap="none">
            <a:spAutoFit/>
          </a:bodyPr>
          <a:lstStyle/>
          <a:p>
            <a:pPr>
              <a:spcBef>
                <a:spcPct val="5000"/>
              </a:spcBef>
              <a:spcAft>
                <a:spcPct val="15000"/>
              </a:spcAft>
              <a:buClr>
                <a:schemeClr val="tx2"/>
              </a:buClr>
              <a:buFont typeface="Arial" charset="0"/>
              <a:buNone/>
            </a:pPr>
            <a:r>
              <a:rPr lang="en-US" sz="800" b="1" i="0"/>
              <a:t>CRM/</a:t>
            </a:r>
          </a:p>
          <a:p>
            <a:pPr>
              <a:spcBef>
                <a:spcPct val="5000"/>
              </a:spcBef>
              <a:spcAft>
                <a:spcPct val="15000"/>
              </a:spcAft>
              <a:buClr>
                <a:schemeClr val="tx2"/>
              </a:buClr>
              <a:buFont typeface="Arial" charset="0"/>
              <a:buNone/>
            </a:pPr>
            <a:r>
              <a:rPr lang="en-US" sz="800" b="1" i="0"/>
              <a:t>Call Center</a:t>
            </a:r>
          </a:p>
        </p:txBody>
      </p:sp>
      <p:sp>
        <p:nvSpPr>
          <p:cNvPr id="151846" name="Text Box 167"/>
          <p:cNvSpPr txBox="1">
            <a:spLocks noChangeArrowheads="1"/>
          </p:cNvSpPr>
          <p:nvPr/>
        </p:nvSpPr>
        <p:spPr bwMode="auto">
          <a:xfrm>
            <a:off x="2514600" y="2628900"/>
            <a:ext cx="747713" cy="509588"/>
          </a:xfrm>
          <a:prstGeom prst="rect">
            <a:avLst/>
          </a:prstGeom>
          <a:noFill/>
          <a:ln w="9525" algn="ctr">
            <a:noFill/>
            <a:miter lim="800000"/>
            <a:headEnd/>
            <a:tailEnd/>
          </a:ln>
        </p:spPr>
        <p:txBody>
          <a:bodyPr wrap="none">
            <a:spAutoFit/>
          </a:bodyPr>
          <a:lstStyle/>
          <a:p>
            <a:pPr>
              <a:spcBef>
                <a:spcPct val="5000"/>
              </a:spcBef>
              <a:spcAft>
                <a:spcPct val="15000"/>
              </a:spcAft>
              <a:buClr>
                <a:schemeClr val="tx2"/>
              </a:buClr>
              <a:buFont typeface="Arial" charset="0"/>
              <a:buNone/>
            </a:pPr>
            <a:r>
              <a:rPr lang="en-US" sz="800" b="1" i="0"/>
              <a:t>Sales </a:t>
            </a:r>
          </a:p>
          <a:p>
            <a:pPr>
              <a:spcBef>
                <a:spcPct val="5000"/>
              </a:spcBef>
              <a:spcAft>
                <a:spcPct val="15000"/>
              </a:spcAft>
              <a:buClr>
                <a:schemeClr val="tx2"/>
              </a:buClr>
              <a:buFont typeface="Arial" charset="0"/>
              <a:buNone/>
            </a:pPr>
            <a:r>
              <a:rPr lang="en-US" sz="800" b="1" i="0"/>
              <a:t>Force</a:t>
            </a:r>
          </a:p>
          <a:p>
            <a:pPr>
              <a:spcBef>
                <a:spcPct val="5000"/>
              </a:spcBef>
              <a:spcAft>
                <a:spcPct val="15000"/>
              </a:spcAft>
              <a:buClr>
                <a:schemeClr val="tx2"/>
              </a:buClr>
              <a:buFont typeface="Arial" charset="0"/>
              <a:buNone/>
            </a:pPr>
            <a:r>
              <a:rPr lang="en-US" sz="800" b="1" i="0"/>
              <a:t>Automation</a:t>
            </a:r>
          </a:p>
        </p:txBody>
      </p:sp>
      <p:sp>
        <p:nvSpPr>
          <p:cNvPr id="151847" name="Text Box 168"/>
          <p:cNvSpPr txBox="1">
            <a:spLocks noChangeArrowheads="1"/>
          </p:cNvSpPr>
          <p:nvPr/>
        </p:nvSpPr>
        <p:spPr bwMode="auto">
          <a:xfrm>
            <a:off x="3517900" y="4168775"/>
            <a:ext cx="673100" cy="581025"/>
          </a:xfrm>
          <a:prstGeom prst="rect">
            <a:avLst/>
          </a:prstGeom>
          <a:noFill/>
          <a:ln w="9525" algn="ctr">
            <a:noFill/>
            <a:miter lim="800000"/>
            <a:headEnd/>
            <a:tailEnd/>
          </a:ln>
        </p:spPr>
        <p:txBody>
          <a:bodyPr>
            <a:spAutoFit/>
          </a:bodyPr>
          <a:lstStyle/>
          <a:p>
            <a:pPr algn="ctr">
              <a:spcBef>
                <a:spcPct val="5000"/>
              </a:spcBef>
              <a:spcAft>
                <a:spcPct val="15000"/>
              </a:spcAft>
              <a:buClr>
                <a:schemeClr val="tx2"/>
              </a:buClr>
              <a:buFont typeface="Arial" charset="0"/>
              <a:buNone/>
            </a:pPr>
            <a:r>
              <a:rPr lang="en-US" sz="800" b="1" i="0">
                <a:solidFill>
                  <a:schemeClr val="bg1"/>
                </a:solidFill>
              </a:rPr>
              <a:t>New Systems (e.g. SOA –based)</a:t>
            </a:r>
          </a:p>
        </p:txBody>
      </p:sp>
      <p:sp>
        <p:nvSpPr>
          <p:cNvPr id="151848" name="Line 169"/>
          <p:cNvSpPr>
            <a:spLocks noChangeShapeType="1"/>
          </p:cNvSpPr>
          <p:nvPr/>
        </p:nvSpPr>
        <p:spPr bwMode="auto">
          <a:xfrm>
            <a:off x="2027238" y="4446588"/>
            <a:ext cx="0" cy="746125"/>
          </a:xfrm>
          <a:prstGeom prst="line">
            <a:avLst/>
          </a:prstGeom>
          <a:noFill/>
          <a:ln w="28575">
            <a:solidFill>
              <a:schemeClr val="bg2"/>
            </a:solidFill>
            <a:round/>
            <a:headEnd/>
            <a:tailEnd/>
          </a:ln>
        </p:spPr>
        <p:txBody>
          <a:bodyPr/>
          <a:lstStyle/>
          <a:p>
            <a:endParaRPr lang="en-US"/>
          </a:p>
        </p:txBody>
      </p:sp>
      <p:grpSp>
        <p:nvGrpSpPr>
          <p:cNvPr id="151849" name="Group 170"/>
          <p:cNvGrpSpPr>
            <a:grpSpLocks/>
          </p:cNvGrpSpPr>
          <p:nvPr/>
        </p:nvGrpSpPr>
        <p:grpSpPr bwMode="auto">
          <a:xfrm>
            <a:off x="1709738" y="4068763"/>
            <a:ext cx="752475" cy="852487"/>
            <a:chOff x="1984" y="3229"/>
            <a:chExt cx="570" cy="601"/>
          </a:xfrm>
        </p:grpSpPr>
        <p:pic>
          <p:nvPicPr>
            <p:cNvPr id="151925" name="Picture 171" descr="back office systems"/>
            <p:cNvPicPr>
              <a:picLocks noChangeAspect="1" noChangeArrowheads="1"/>
            </p:cNvPicPr>
            <p:nvPr/>
          </p:nvPicPr>
          <p:blipFill>
            <a:blip r:embed="rId24"/>
            <a:srcRect/>
            <a:stretch>
              <a:fillRect/>
            </a:stretch>
          </p:blipFill>
          <p:spPr bwMode="auto">
            <a:xfrm>
              <a:off x="2030" y="3229"/>
              <a:ext cx="524" cy="601"/>
            </a:xfrm>
            <a:prstGeom prst="rect">
              <a:avLst/>
            </a:prstGeom>
            <a:noFill/>
            <a:ln w="9525">
              <a:noFill/>
              <a:miter lim="800000"/>
              <a:headEnd/>
              <a:tailEnd/>
            </a:ln>
          </p:spPr>
        </p:pic>
        <p:sp>
          <p:nvSpPr>
            <p:cNvPr id="151926" name="Rectangle 172"/>
            <p:cNvSpPr>
              <a:spLocks noChangeArrowheads="1"/>
            </p:cNvSpPr>
            <p:nvPr/>
          </p:nvSpPr>
          <p:spPr bwMode="auto">
            <a:xfrm>
              <a:off x="1984" y="3441"/>
              <a:ext cx="416" cy="237"/>
            </a:xfrm>
            <a:prstGeom prst="rect">
              <a:avLst/>
            </a:prstGeom>
            <a:noFill/>
            <a:ln w="9525">
              <a:noFill/>
              <a:miter lim="800000"/>
              <a:headEnd/>
              <a:tailEnd/>
            </a:ln>
          </p:spPr>
          <p:txBody>
            <a:bodyPr wrap="none">
              <a:spAutoFit/>
            </a:bodyPr>
            <a:lstStyle/>
            <a:p>
              <a:pPr eaLnBrk="0" hangingPunct="0"/>
              <a:r>
                <a:rPr lang="en-US" sz="800" b="1" i="0">
                  <a:solidFill>
                    <a:schemeClr val="bg1"/>
                  </a:solidFill>
                </a:rPr>
                <a:t>Service</a:t>
              </a:r>
            </a:p>
            <a:p>
              <a:pPr eaLnBrk="0" hangingPunct="0"/>
              <a:r>
                <a:rPr lang="en-US" sz="800" b="1" i="0">
                  <a:solidFill>
                    <a:schemeClr val="bg1"/>
                  </a:solidFill>
                </a:rPr>
                <a:t>System</a:t>
              </a:r>
            </a:p>
          </p:txBody>
        </p:sp>
      </p:grpSp>
      <p:pic>
        <p:nvPicPr>
          <p:cNvPr id="151850" name="Picture 173" descr="market_driver"/>
          <p:cNvPicPr>
            <a:picLocks noChangeAspect="1" noChangeArrowheads="1"/>
          </p:cNvPicPr>
          <p:nvPr/>
        </p:nvPicPr>
        <p:blipFill>
          <a:blip r:embed="rId25"/>
          <a:srcRect/>
          <a:stretch>
            <a:fillRect/>
          </a:stretch>
        </p:blipFill>
        <p:spPr bwMode="auto">
          <a:xfrm>
            <a:off x="3622675" y="2168525"/>
            <a:ext cx="457200" cy="454025"/>
          </a:xfrm>
          <a:prstGeom prst="rect">
            <a:avLst/>
          </a:prstGeom>
          <a:noFill/>
          <a:ln w="9525" algn="ctr">
            <a:noFill/>
            <a:miter lim="800000"/>
            <a:headEnd/>
            <a:tailEnd/>
          </a:ln>
        </p:spPr>
      </p:pic>
      <p:grpSp>
        <p:nvGrpSpPr>
          <p:cNvPr id="151851" name="Group 174"/>
          <p:cNvGrpSpPr>
            <a:grpSpLocks/>
          </p:cNvGrpSpPr>
          <p:nvPr/>
        </p:nvGrpSpPr>
        <p:grpSpPr bwMode="auto">
          <a:xfrm>
            <a:off x="228600" y="2112963"/>
            <a:ext cx="554038" cy="395287"/>
            <a:chOff x="298" y="977"/>
            <a:chExt cx="430" cy="357"/>
          </a:xfrm>
        </p:grpSpPr>
        <p:pic>
          <p:nvPicPr>
            <p:cNvPr id="151923" name="Picture 175"/>
            <p:cNvPicPr>
              <a:picLocks noChangeAspect="1" noChangeArrowheads="1"/>
            </p:cNvPicPr>
            <p:nvPr/>
          </p:nvPicPr>
          <p:blipFill>
            <a:blip r:embed="rId26"/>
            <a:srcRect/>
            <a:stretch>
              <a:fillRect/>
            </a:stretch>
          </p:blipFill>
          <p:spPr bwMode="auto">
            <a:xfrm>
              <a:off x="298" y="977"/>
              <a:ext cx="372" cy="280"/>
            </a:xfrm>
            <a:prstGeom prst="rect">
              <a:avLst/>
            </a:prstGeom>
            <a:noFill/>
            <a:ln w="9525">
              <a:noFill/>
              <a:miter lim="800000"/>
              <a:headEnd/>
              <a:tailEnd/>
            </a:ln>
          </p:spPr>
        </p:pic>
        <p:pic>
          <p:nvPicPr>
            <p:cNvPr id="151924" name="Picture 176" descr="db_flow"/>
            <p:cNvPicPr>
              <a:picLocks noChangeAspect="1" noChangeArrowheads="1"/>
            </p:cNvPicPr>
            <p:nvPr/>
          </p:nvPicPr>
          <p:blipFill>
            <a:blip r:embed="rId27"/>
            <a:srcRect/>
            <a:stretch>
              <a:fillRect/>
            </a:stretch>
          </p:blipFill>
          <p:spPr bwMode="auto">
            <a:xfrm>
              <a:off x="487" y="1113"/>
              <a:ext cx="241" cy="221"/>
            </a:xfrm>
            <a:prstGeom prst="rect">
              <a:avLst/>
            </a:prstGeom>
            <a:noFill/>
            <a:ln w="9525">
              <a:noFill/>
              <a:miter lim="800000"/>
              <a:headEnd/>
              <a:tailEnd/>
            </a:ln>
          </p:spPr>
        </p:pic>
      </p:grpSp>
      <p:sp>
        <p:nvSpPr>
          <p:cNvPr id="151852" name="Text Box 177"/>
          <p:cNvSpPr txBox="1">
            <a:spLocks noChangeArrowheads="1"/>
          </p:cNvSpPr>
          <p:nvPr/>
        </p:nvSpPr>
        <p:spPr bwMode="auto">
          <a:xfrm>
            <a:off x="944563" y="2624138"/>
            <a:ext cx="354012" cy="214312"/>
          </a:xfrm>
          <a:prstGeom prst="rect">
            <a:avLst/>
          </a:prstGeom>
          <a:noFill/>
          <a:ln w="9525" algn="ctr">
            <a:noFill/>
            <a:miter lim="800000"/>
            <a:headEnd/>
            <a:tailEnd/>
          </a:ln>
        </p:spPr>
        <p:txBody>
          <a:bodyPr wrap="none">
            <a:spAutoFit/>
          </a:bodyPr>
          <a:lstStyle/>
          <a:p>
            <a:pPr>
              <a:spcBef>
                <a:spcPct val="5000"/>
              </a:spcBef>
              <a:spcAft>
                <a:spcPct val="15000"/>
              </a:spcAft>
              <a:buClr>
                <a:schemeClr val="tx2"/>
              </a:buClr>
              <a:buFont typeface="Arial" charset="0"/>
              <a:buNone/>
            </a:pPr>
            <a:r>
              <a:rPr lang="en-US" sz="800" b="1" i="0"/>
              <a:t>IVR</a:t>
            </a:r>
          </a:p>
        </p:txBody>
      </p:sp>
      <p:sp>
        <p:nvSpPr>
          <p:cNvPr id="151853" name="Text Box 178"/>
          <p:cNvSpPr txBox="1">
            <a:spLocks noChangeArrowheads="1"/>
          </p:cNvSpPr>
          <p:nvPr/>
        </p:nvSpPr>
        <p:spPr bwMode="auto">
          <a:xfrm>
            <a:off x="136525" y="2625725"/>
            <a:ext cx="398463" cy="214313"/>
          </a:xfrm>
          <a:prstGeom prst="rect">
            <a:avLst/>
          </a:prstGeom>
          <a:noFill/>
          <a:ln w="9525" algn="ctr">
            <a:noFill/>
            <a:miter lim="800000"/>
            <a:headEnd/>
            <a:tailEnd/>
          </a:ln>
        </p:spPr>
        <p:txBody>
          <a:bodyPr wrap="none">
            <a:spAutoFit/>
          </a:bodyPr>
          <a:lstStyle/>
          <a:p>
            <a:pPr>
              <a:spcBef>
                <a:spcPct val="5000"/>
              </a:spcBef>
              <a:spcAft>
                <a:spcPct val="15000"/>
              </a:spcAft>
              <a:buClr>
                <a:schemeClr val="tx2"/>
              </a:buClr>
              <a:buFont typeface="Arial" charset="0"/>
              <a:buNone/>
            </a:pPr>
            <a:r>
              <a:rPr lang="en-US" sz="800" b="1" i="0"/>
              <a:t>Web</a:t>
            </a:r>
          </a:p>
        </p:txBody>
      </p:sp>
      <p:sp>
        <p:nvSpPr>
          <p:cNvPr id="151854" name="Text Box 179"/>
          <p:cNvSpPr txBox="1">
            <a:spLocks noChangeArrowheads="1"/>
          </p:cNvSpPr>
          <p:nvPr/>
        </p:nvSpPr>
        <p:spPr bwMode="auto">
          <a:xfrm>
            <a:off x="4062413" y="4787900"/>
            <a:ext cx="1011237" cy="458788"/>
          </a:xfrm>
          <a:prstGeom prst="rect">
            <a:avLst/>
          </a:prstGeom>
          <a:noFill/>
          <a:ln w="9525" algn="ctr">
            <a:noFill/>
            <a:miter lim="800000"/>
            <a:headEnd/>
            <a:tailEnd/>
          </a:ln>
        </p:spPr>
        <p:txBody>
          <a:bodyPr>
            <a:spAutoFit/>
          </a:bodyPr>
          <a:lstStyle/>
          <a:p>
            <a:pPr algn="ctr">
              <a:spcBef>
                <a:spcPct val="5000"/>
              </a:spcBef>
              <a:spcAft>
                <a:spcPct val="15000"/>
              </a:spcAft>
              <a:buClr>
                <a:schemeClr val="tx2"/>
              </a:buClr>
              <a:buFont typeface="Arial" charset="0"/>
              <a:buNone/>
            </a:pPr>
            <a:r>
              <a:rPr lang="en-US" sz="800" b="1" i="0"/>
              <a:t>External Business Partners</a:t>
            </a:r>
          </a:p>
        </p:txBody>
      </p:sp>
      <p:graphicFrame>
        <p:nvGraphicFramePr>
          <p:cNvPr id="151733" name="Object 180"/>
          <p:cNvGraphicFramePr>
            <a:graphicFrameLocks noChangeAspect="1"/>
          </p:cNvGraphicFramePr>
          <p:nvPr/>
        </p:nvGraphicFramePr>
        <p:xfrm>
          <a:off x="2646363" y="1465263"/>
          <a:ext cx="558800" cy="558800"/>
        </p:xfrm>
        <a:graphic>
          <a:graphicData uri="http://schemas.openxmlformats.org/presentationml/2006/ole">
            <p:oleObj spid="_x0000_s151733" name="Photo Editor Photo" r:id="rId28" imgW="1076475" imgH="1076475" progId="">
              <p:embed/>
            </p:oleObj>
          </a:graphicData>
        </a:graphic>
      </p:graphicFrame>
      <p:grpSp>
        <p:nvGrpSpPr>
          <p:cNvPr id="151855" name="Group 181"/>
          <p:cNvGrpSpPr>
            <a:grpSpLocks/>
          </p:cNvGrpSpPr>
          <p:nvPr/>
        </p:nvGrpSpPr>
        <p:grpSpPr bwMode="auto">
          <a:xfrm>
            <a:off x="161925" y="5038725"/>
            <a:ext cx="625475" cy="609600"/>
            <a:chOff x="135" y="3604"/>
            <a:chExt cx="394" cy="384"/>
          </a:xfrm>
        </p:grpSpPr>
        <p:sp>
          <p:nvSpPr>
            <p:cNvPr id="580790" name="AutoShape 182"/>
            <p:cNvSpPr>
              <a:spLocks noChangeArrowheads="1"/>
            </p:cNvSpPr>
            <p:nvPr/>
          </p:nvSpPr>
          <p:spPr bwMode="auto">
            <a:xfrm>
              <a:off x="164" y="3822"/>
              <a:ext cx="337" cy="137"/>
            </a:xfrm>
            <a:prstGeom prst="can">
              <a:avLst>
                <a:gd name="adj" fmla="val 43708"/>
              </a:avLst>
            </a:prstGeom>
            <a:gradFill rotWithShape="1">
              <a:gsLst>
                <a:gs pos="0">
                  <a:schemeClr val="tx2"/>
                </a:gs>
                <a:gs pos="100000">
                  <a:schemeClr val="tx2">
                    <a:gamma/>
                    <a:shade val="46275"/>
                    <a:invGamma/>
                  </a:schemeClr>
                </a:gs>
              </a:gsLst>
              <a:lin ang="0" scaled="1"/>
            </a:gradFill>
            <a:ln w="9525">
              <a:solidFill>
                <a:schemeClr val="tx1"/>
              </a:solidFill>
              <a:round/>
              <a:headEnd/>
              <a:tailEnd/>
            </a:ln>
            <a:effectLst/>
          </p:spPr>
          <p:txBody>
            <a:bodyPr wrap="none" anchor="ctr"/>
            <a:lstStyle/>
            <a:p>
              <a:pPr algn="ctr">
                <a:defRPr/>
              </a:pPr>
              <a:endParaRPr lang="en-US"/>
            </a:p>
          </p:txBody>
        </p:sp>
        <p:sp>
          <p:nvSpPr>
            <p:cNvPr id="580791" name="AutoShape 183"/>
            <p:cNvSpPr>
              <a:spLocks noChangeArrowheads="1"/>
            </p:cNvSpPr>
            <p:nvPr/>
          </p:nvSpPr>
          <p:spPr bwMode="auto">
            <a:xfrm>
              <a:off x="163" y="3749"/>
              <a:ext cx="337" cy="137"/>
            </a:xfrm>
            <a:prstGeom prst="can">
              <a:avLst>
                <a:gd name="adj" fmla="val 43708"/>
              </a:avLst>
            </a:prstGeom>
            <a:gradFill rotWithShape="1">
              <a:gsLst>
                <a:gs pos="0">
                  <a:schemeClr val="tx2"/>
                </a:gs>
                <a:gs pos="100000">
                  <a:schemeClr val="tx2">
                    <a:gamma/>
                    <a:shade val="46275"/>
                    <a:invGamma/>
                  </a:schemeClr>
                </a:gs>
              </a:gsLst>
              <a:lin ang="0" scaled="1"/>
            </a:gradFill>
            <a:ln w="9525">
              <a:solidFill>
                <a:schemeClr val="tx1"/>
              </a:solidFill>
              <a:round/>
              <a:headEnd/>
              <a:tailEnd/>
            </a:ln>
            <a:effectLst/>
          </p:spPr>
          <p:txBody>
            <a:bodyPr wrap="none" anchor="ctr"/>
            <a:lstStyle/>
            <a:p>
              <a:pPr algn="ctr">
                <a:defRPr/>
              </a:pPr>
              <a:endParaRPr lang="en-US"/>
            </a:p>
          </p:txBody>
        </p:sp>
        <p:sp>
          <p:nvSpPr>
            <p:cNvPr id="580792" name="AutoShape 184"/>
            <p:cNvSpPr>
              <a:spLocks noChangeArrowheads="1"/>
            </p:cNvSpPr>
            <p:nvPr/>
          </p:nvSpPr>
          <p:spPr bwMode="auto">
            <a:xfrm>
              <a:off x="163" y="3677"/>
              <a:ext cx="337" cy="137"/>
            </a:xfrm>
            <a:prstGeom prst="can">
              <a:avLst>
                <a:gd name="adj" fmla="val 43708"/>
              </a:avLst>
            </a:prstGeom>
            <a:gradFill rotWithShape="1">
              <a:gsLst>
                <a:gs pos="0">
                  <a:schemeClr val="tx2"/>
                </a:gs>
                <a:gs pos="100000">
                  <a:schemeClr val="tx2">
                    <a:gamma/>
                    <a:shade val="46275"/>
                    <a:invGamma/>
                  </a:schemeClr>
                </a:gs>
              </a:gsLst>
              <a:lin ang="0" scaled="1"/>
            </a:gradFill>
            <a:ln w="9525">
              <a:solidFill>
                <a:schemeClr val="tx1"/>
              </a:solidFill>
              <a:round/>
              <a:headEnd/>
              <a:tailEnd/>
            </a:ln>
            <a:effectLst/>
          </p:spPr>
          <p:txBody>
            <a:bodyPr wrap="none" anchor="ctr"/>
            <a:lstStyle/>
            <a:p>
              <a:pPr algn="ctr">
                <a:defRPr/>
              </a:pPr>
              <a:endParaRPr lang="en-US"/>
            </a:p>
          </p:txBody>
        </p:sp>
        <p:sp>
          <p:nvSpPr>
            <p:cNvPr id="580793" name="AutoShape 185"/>
            <p:cNvSpPr>
              <a:spLocks noChangeArrowheads="1"/>
            </p:cNvSpPr>
            <p:nvPr/>
          </p:nvSpPr>
          <p:spPr bwMode="auto">
            <a:xfrm>
              <a:off x="162" y="3604"/>
              <a:ext cx="337" cy="137"/>
            </a:xfrm>
            <a:prstGeom prst="can">
              <a:avLst>
                <a:gd name="adj" fmla="val 43708"/>
              </a:avLst>
            </a:prstGeom>
            <a:gradFill rotWithShape="1">
              <a:gsLst>
                <a:gs pos="0">
                  <a:schemeClr val="tx2"/>
                </a:gs>
                <a:gs pos="100000">
                  <a:schemeClr val="tx2">
                    <a:gamma/>
                    <a:shade val="46275"/>
                    <a:invGamma/>
                  </a:schemeClr>
                </a:gs>
              </a:gsLst>
              <a:lin ang="0" scaled="1"/>
            </a:gradFill>
            <a:ln w="9525">
              <a:solidFill>
                <a:schemeClr val="tx1"/>
              </a:solidFill>
              <a:round/>
              <a:headEnd/>
              <a:tailEnd/>
            </a:ln>
            <a:effectLst/>
          </p:spPr>
          <p:txBody>
            <a:bodyPr wrap="none" anchor="ctr"/>
            <a:lstStyle/>
            <a:p>
              <a:pPr algn="ctr">
                <a:spcBef>
                  <a:spcPct val="5000"/>
                </a:spcBef>
                <a:spcAft>
                  <a:spcPct val="15000"/>
                </a:spcAft>
                <a:buClr>
                  <a:schemeClr val="tx2"/>
                </a:buClr>
                <a:buFont typeface="Arial" charset="0"/>
                <a:buNone/>
                <a:defRPr/>
              </a:pPr>
              <a:endParaRPr lang="en-US" sz="800" i="0">
                <a:solidFill>
                  <a:schemeClr val="bg1"/>
                </a:solidFill>
              </a:endParaRPr>
            </a:p>
          </p:txBody>
        </p:sp>
        <p:sp>
          <p:nvSpPr>
            <p:cNvPr id="151919" name="Text Box 186"/>
            <p:cNvSpPr txBox="1">
              <a:spLocks noChangeArrowheads="1"/>
            </p:cNvSpPr>
            <p:nvPr/>
          </p:nvSpPr>
          <p:spPr bwMode="auto">
            <a:xfrm>
              <a:off x="135" y="3626"/>
              <a:ext cx="394" cy="135"/>
            </a:xfrm>
            <a:prstGeom prst="rect">
              <a:avLst/>
            </a:prstGeom>
            <a:noFill/>
            <a:ln w="9525" algn="ctr">
              <a:noFill/>
              <a:miter lim="800000"/>
              <a:headEnd/>
              <a:tailEnd/>
            </a:ln>
          </p:spPr>
          <p:txBody>
            <a:bodyPr wrap="none">
              <a:spAutoFit/>
            </a:bodyPr>
            <a:lstStyle/>
            <a:p>
              <a:pPr>
                <a:spcBef>
                  <a:spcPct val="5000"/>
                </a:spcBef>
                <a:spcAft>
                  <a:spcPct val="15000"/>
                </a:spcAft>
                <a:buClr>
                  <a:schemeClr val="tx2"/>
                </a:buClr>
                <a:buFont typeface="Arial" charset="0"/>
                <a:buNone/>
              </a:pPr>
              <a:r>
                <a:rPr lang="en-US" sz="800" i="0">
                  <a:solidFill>
                    <a:schemeClr val="bg1"/>
                  </a:solidFill>
                </a:rPr>
                <a:t>Customer</a:t>
              </a:r>
            </a:p>
          </p:txBody>
        </p:sp>
        <p:sp>
          <p:nvSpPr>
            <p:cNvPr id="151920" name="Text Box 187"/>
            <p:cNvSpPr txBox="1">
              <a:spLocks noChangeArrowheads="1"/>
            </p:cNvSpPr>
            <p:nvPr/>
          </p:nvSpPr>
          <p:spPr bwMode="auto">
            <a:xfrm>
              <a:off x="160" y="3707"/>
              <a:ext cx="338" cy="135"/>
            </a:xfrm>
            <a:prstGeom prst="rect">
              <a:avLst/>
            </a:prstGeom>
            <a:noFill/>
            <a:ln w="9525" algn="ctr">
              <a:noFill/>
              <a:miter lim="800000"/>
              <a:headEnd/>
              <a:tailEnd/>
            </a:ln>
          </p:spPr>
          <p:txBody>
            <a:bodyPr wrap="none">
              <a:spAutoFit/>
            </a:bodyPr>
            <a:lstStyle/>
            <a:p>
              <a:pPr>
                <a:spcBef>
                  <a:spcPct val="5000"/>
                </a:spcBef>
                <a:spcAft>
                  <a:spcPct val="15000"/>
                </a:spcAft>
                <a:buClr>
                  <a:schemeClr val="tx2"/>
                </a:buClr>
                <a:buFont typeface="Arial" charset="0"/>
                <a:buNone/>
              </a:pPr>
              <a:r>
                <a:rPr lang="en-US" sz="800" i="0">
                  <a:solidFill>
                    <a:schemeClr val="bg1"/>
                  </a:solidFill>
                </a:rPr>
                <a:t>Product</a:t>
              </a:r>
            </a:p>
          </p:txBody>
        </p:sp>
        <p:sp>
          <p:nvSpPr>
            <p:cNvPr id="151921" name="Text Box 188"/>
            <p:cNvSpPr txBox="1">
              <a:spLocks noChangeArrowheads="1"/>
            </p:cNvSpPr>
            <p:nvPr/>
          </p:nvSpPr>
          <p:spPr bwMode="auto">
            <a:xfrm>
              <a:off x="161" y="3772"/>
              <a:ext cx="349" cy="135"/>
            </a:xfrm>
            <a:prstGeom prst="rect">
              <a:avLst/>
            </a:prstGeom>
            <a:noFill/>
            <a:ln w="9525" algn="ctr">
              <a:noFill/>
              <a:miter lim="800000"/>
              <a:headEnd/>
              <a:tailEnd/>
            </a:ln>
          </p:spPr>
          <p:txBody>
            <a:bodyPr wrap="none">
              <a:spAutoFit/>
            </a:bodyPr>
            <a:lstStyle/>
            <a:p>
              <a:pPr>
                <a:spcBef>
                  <a:spcPct val="5000"/>
                </a:spcBef>
                <a:spcAft>
                  <a:spcPct val="15000"/>
                </a:spcAft>
                <a:buClr>
                  <a:schemeClr val="tx2"/>
                </a:buClr>
                <a:buFont typeface="Arial" charset="0"/>
                <a:buNone/>
              </a:pPr>
              <a:r>
                <a:rPr lang="en-US" sz="800" i="0">
                  <a:solidFill>
                    <a:schemeClr val="bg1"/>
                  </a:solidFill>
                </a:rPr>
                <a:t>Account</a:t>
              </a:r>
            </a:p>
          </p:txBody>
        </p:sp>
        <p:sp>
          <p:nvSpPr>
            <p:cNvPr id="151922" name="Text Box 189"/>
            <p:cNvSpPr txBox="1">
              <a:spLocks noChangeArrowheads="1"/>
            </p:cNvSpPr>
            <p:nvPr/>
          </p:nvSpPr>
          <p:spPr bwMode="auto">
            <a:xfrm>
              <a:off x="162" y="3853"/>
              <a:ext cx="309" cy="135"/>
            </a:xfrm>
            <a:prstGeom prst="rect">
              <a:avLst/>
            </a:prstGeom>
            <a:noFill/>
            <a:ln w="9525" algn="ctr">
              <a:noFill/>
              <a:miter lim="800000"/>
              <a:headEnd/>
              <a:tailEnd/>
            </a:ln>
          </p:spPr>
          <p:txBody>
            <a:bodyPr wrap="none">
              <a:spAutoFit/>
            </a:bodyPr>
            <a:lstStyle/>
            <a:p>
              <a:pPr>
                <a:spcBef>
                  <a:spcPct val="5000"/>
                </a:spcBef>
                <a:spcAft>
                  <a:spcPct val="15000"/>
                </a:spcAft>
                <a:buClr>
                  <a:schemeClr val="tx2"/>
                </a:buClr>
                <a:buFont typeface="Arial" charset="0"/>
                <a:buNone/>
              </a:pPr>
              <a:r>
                <a:rPr lang="en-US" sz="800" i="0">
                  <a:solidFill>
                    <a:schemeClr val="bg1"/>
                  </a:solidFill>
                </a:rPr>
                <a:t>Others</a:t>
              </a:r>
            </a:p>
          </p:txBody>
        </p:sp>
      </p:grpSp>
      <p:grpSp>
        <p:nvGrpSpPr>
          <p:cNvPr id="151856" name="Group 190"/>
          <p:cNvGrpSpPr>
            <a:grpSpLocks/>
          </p:cNvGrpSpPr>
          <p:nvPr/>
        </p:nvGrpSpPr>
        <p:grpSpPr bwMode="auto">
          <a:xfrm>
            <a:off x="936625" y="5027613"/>
            <a:ext cx="625475" cy="609600"/>
            <a:chOff x="135" y="3604"/>
            <a:chExt cx="394" cy="384"/>
          </a:xfrm>
        </p:grpSpPr>
        <p:sp>
          <p:nvSpPr>
            <p:cNvPr id="580799" name="AutoShape 191"/>
            <p:cNvSpPr>
              <a:spLocks noChangeArrowheads="1"/>
            </p:cNvSpPr>
            <p:nvPr/>
          </p:nvSpPr>
          <p:spPr bwMode="auto">
            <a:xfrm>
              <a:off x="164" y="3822"/>
              <a:ext cx="337" cy="137"/>
            </a:xfrm>
            <a:prstGeom prst="can">
              <a:avLst>
                <a:gd name="adj" fmla="val 43708"/>
              </a:avLst>
            </a:prstGeom>
            <a:gradFill rotWithShape="1">
              <a:gsLst>
                <a:gs pos="0">
                  <a:schemeClr val="tx2"/>
                </a:gs>
                <a:gs pos="100000">
                  <a:schemeClr val="tx2">
                    <a:gamma/>
                    <a:shade val="46275"/>
                    <a:invGamma/>
                  </a:schemeClr>
                </a:gs>
              </a:gsLst>
              <a:lin ang="0" scaled="1"/>
            </a:gradFill>
            <a:ln w="9525">
              <a:solidFill>
                <a:schemeClr val="tx1"/>
              </a:solidFill>
              <a:round/>
              <a:headEnd/>
              <a:tailEnd/>
            </a:ln>
            <a:effectLst/>
          </p:spPr>
          <p:txBody>
            <a:bodyPr wrap="none" anchor="ctr"/>
            <a:lstStyle/>
            <a:p>
              <a:pPr algn="ctr">
                <a:defRPr/>
              </a:pPr>
              <a:endParaRPr lang="en-US"/>
            </a:p>
          </p:txBody>
        </p:sp>
        <p:sp>
          <p:nvSpPr>
            <p:cNvPr id="580800" name="AutoShape 192"/>
            <p:cNvSpPr>
              <a:spLocks noChangeArrowheads="1"/>
            </p:cNvSpPr>
            <p:nvPr/>
          </p:nvSpPr>
          <p:spPr bwMode="auto">
            <a:xfrm>
              <a:off x="163" y="3749"/>
              <a:ext cx="337" cy="137"/>
            </a:xfrm>
            <a:prstGeom prst="can">
              <a:avLst>
                <a:gd name="adj" fmla="val 43708"/>
              </a:avLst>
            </a:prstGeom>
            <a:gradFill rotWithShape="1">
              <a:gsLst>
                <a:gs pos="0">
                  <a:schemeClr val="tx2"/>
                </a:gs>
                <a:gs pos="100000">
                  <a:schemeClr val="tx2">
                    <a:gamma/>
                    <a:shade val="46275"/>
                    <a:invGamma/>
                  </a:schemeClr>
                </a:gs>
              </a:gsLst>
              <a:lin ang="0" scaled="1"/>
            </a:gradFill>
            <a:ln w="9525">
              <a:solidFill>
                <a:schemeClr val="tx1"/>
              </a:solidFill>
              <a:round/>
              <a:headEnd/>
              <a:tailEnd/>
            </a:ln>
            <a:effectLst/>
          </p:spPr>
          <p:txBody>
            <a:bodyPr wrap="none" anchor="ctr"/>
            <a:lstStyle/>
            <a:p>
              <a:pPr algn="ctr">
                <a:defRPr/>
              </a:pPr>
              <a:endParaRPr lang="en-US"/>
            </a:p>
          </p:txBody>
        </p:sp>
        <p:sp>
          <p:nvSpPr>
            <p:cNvPr id="580801" name="AutoShape 193"/>
            <p:cNvSpPr>
              <a:spLocks noChangeArrowheads="1"/>
            </p:cNvSpPr>
            <p:nvPr/>
          </p:nvSpPr>
          <p:spPr bwMode="auto">
            <a:xfrm>
              <a:off x="163" y="3677"/>
              <a:ext cx="337" cy="137"/>
            </a:xfrm>
            <a:prstGeom prst="can">
              <a:avLst>
                <a:gd name="adj" fmla="val 43708"/>
              </a:avLst>
            </a:prstGeom>
            <a:gradFill rotWithShape="1">
              <a:gsLst>
                <a:gs pos="0">
                  <a:schemeClr val="tx2"/>
                </a:gs>
                <a:gs pos="100000">
                  <a:schemeClr val="tx2">
                    <a:gamma/>
                    <a:shade val="46275"/>
                    <a:invGamma/>
                  </a:schemeClr>
                </a:gs>
              </a:gsLst>
              <a:lin ang="0" scaled="1"/>
            </a:gradFill>
            <a:ln w="9525">
              <a:solidFill>
                <a:schemeClr val="tx1"/>
              </a:solidFill>
              <a:round/>
              <a:headEnd/>
              <a:tailEnd/>
            </a:ln>
            <a:effectLst/>
          </p:spPr>
          <p:txBody>
            <a:bodyPr wrap="none" anchor="ctr"/>
            <a:lstStyle/>
            <a:p>
              <a:pPr algn="ctr">
                <a:defRPr/>
              </a:pPr>
              <a:endParaRPr lang="en-US"/>
            </a:p>
          </p:txBody>
        </p:sp>
        <p:sp>
          <p:nvSpPr>
            <p:cNvPr id="580802" name="AutoShape 194"/>
            <p:cNvSpPr>
              <a:spLocks noChangeArrowheads="1"/>
            </p:cNvSpPr>
            <p:nvPr/>
          </p:nvSpPr>
          <p:spPr bwMode="auto">
            <a:xfrm>
              <a:off x="162" y="3604"/>
              <a:ext cx="337" cy="137"/>
            </a:xfrm>
            <a:prstGeom prst="can">
              <a:avLst>
                <a:gd name="adj" fmla="val 43708"/>
              </a:avLst>
            </a:prstGeom>
            <a:gradFill rotWithShape="1">
              <a:gsLst>
                <a:gs pos="0">
                  <a:schemeClr val="tx2"/>
                </a:gs>
                <a:gs pos="100000">
                  <a:schemeClr val="tx2">
                    <a:gamma/>
                    <a:shade val="46275"/>
                    <a:invGamma/>
                  </a:schemeClr>
                </a:gs>
              </a:gsLst>
              <a:lin ang="0" scaled="1"/>
            </a:gradFill>
            <a:ln w="9525">
              <a:solidFill>
                <a:schemeClr val="tx1"/>
              </a:solidFill>
              <a:round/>
              <a:headEnd/>
              <a:tailEnd/>
            </a:ln>
            <a:effectLst/>
          </p:spPr>
          <p:txBody>
            <a:bodyPr wrap="none" anchor="ctr"/>
            <a:lstStyle/>
            <a:p>
              <a:pPr algn="ctr">
                <a:spcBef>
                  <a:spcPct val="5000"/>
                </a:spcBef>
                <a:spcAft>
                  <a:spcPct val="15000"/>
                </a:spcAft>
                <a:buClr>
                  <a:schemeClr val="tx2"/>
                </a:buClr>
                <a:buFont typeface="Arial" charset="0"/>
                <a:buNone/>
                <a:defRPr/>
              </a:pPr>
              <a:endParaRPr lang="en-US" sz="800" i="0">
                <a:solidFill>
                  <a:schemeClr val="bg1"/>
                </a:solidFill>
              </a:endParaRPr>
            </a:p>
          </p:txBody>
        </p:sp>
        <p:sp>
          <p:nvSpPr>
            <p:cNvPr id="151911" name="Text Box 195"/>
            <p:cNvSpPr txBox="1">
              <a:spLocks noChangeArrowheads="1"/>
            </p:cNvSpPr>
            <p:nvPr/>
          </p:nvSpPr>
          <p:spPr bwMode="auto">
            <a:xfrm>
              <a:off x="135" y="3626"/>
              <a:ext cx="394" cy="135"/>
            </a:xfrm>
            <a:prstGeom prst="rect">
              <a:avLst/>
            </a:prstGeom>
            <a:noFill/>
            <a:ln w="9525" algn="ctr">
              <a:noFill/>
              <a:miter lim="800000"/>
              <a:headEnd/>
              <a:tailEnd/>
            </a:ln>
          </p:spPr>
          <p:txBody>
            <a:bodyPr wrap="none">
              <a:spAutoFit/>
            </a:bodyPr>
            <a:lstStyle/>
            <a:p>
              <a:pPr>
                <a:spcBef>
                  <a:spcPct val="5000"/>
                </a:spcBef>
                <a:spcAft>
                  <a:spcPct val="15000"/>
                </a:spcAft>
                <a:buClr>
                  <a:schemeClr val="tx2"/>
                </a:buClr>
                <a:buFont typeface="Arial" charset="0"/>
                <a:buNone/>
              </a:pPr>
              <a:r>
                <a:rPr lang="en-US" sz="800" i="0">
                  <a:solidFill>
                    <a:schemeClr val="bg1"/>
                  </a:solidFill>
                </a:rPr>
                <a:t>Customer</a:t>
              </a:r>
            </a:p>
          </p:txBody>
        </p:sp>
        <p:sp>
          <p:nvSpPr>
            <p:cNvPr id="151912" name="Text Box 196"/>
            <p:cNvSpPr txBox="1">
              <a:spLocks noChangeArrowheads="1"/>
            </p:cNvSpPr>
            <p:nvPr/>
          </p:nvSpPr>
          <p:spPr bwMode="auto">
            <a:xfrm>
              <a:off x="160" y="3707"/>
              <a:ext cx="338" cy="135"/>
            </a:xfrm>
            <a:prstGeom prst="rect">
              <a:avLst/>
            </a:prstGeom>
            <a:noFill/>
            <a:ln w="9525" algn="ctr">
              <a:noFill/>
              <a:miter lim="800000"/>
              <a:headEnd/>
              <a:tailEnd/>
            </a:ln>
          </p:spPr>
          <p:txBody>
            <a:bodyPr wrap="none">
              <a:spAutoFit/>
            </a:bodyPr>
            <a:lstStyle/>
            <a:p>
              <a:pPr>
                <a:spcBef>
                  <a:spcPct val="5000"/>
                </a:spcBef>
                <a:spcAft>
                  <a:spcPct val="15000"/>
                </a:spcAft>
                <a:buClr>
                  <a:schemeClr val="tx2"/>
                </a:buClr>
                <a:buFont typeface="Arial" charset="0"/>
                <a:buNone/>
              </a:pPr>
              <a:r>
                <a:rPr lang="en-US" sz="800" i="0">
                  <a:solidFill>
                    <a:schemeClr val="bg1"/>
                  </a:solidFill>
                </a:rPr>
                <a:t>Product</a:t>
              </a:r>
            </a:p>
          </p:txBody>
        </p:sp>
        <p:sp>
          <p:nvSpPr>
            <p:cNvPr id="151913" name="Text Box 197"/>
            <p:cNvSpPr txBox="1">
              <a:spLocks noChangeArrowheads="1"/>
            </p:cNvSpPr>
            <p:nvPr/>
          </p:nvSpPr>
          <p:spPr bwMode="auto">
            <a:xfrm>
              <a:off x="161" y="3772"/>
              <a:ext cx="349" cy="135"/>
            </a:xfrm>
            <a:prstGeom prst="rect">
              <a:avLst/>
            </a:prstGeom>
            <a:noFill/>
            <a:ln w="9525" algn="ctr">
              <a:noFill/>
              <a:miter lim="800000"/>
              <a:headEnd/>
              <a:tailEnd/>
            </a:ln>
          </p:spPr>
          <p:txBody>
            <a:bodyPr wrap="none">
              <a:spAutoFit/>
            </a:bodyPr>
            <a:lstStyle/>
            <a:p>
              <a:pPr>
                <a:spcBef>
                  <a:spcPct val="5000"/>
                </a:spcBef>
                <a:spcAft>
                  <a:spcPct val="15000"/>
                </a:spcAft>
                <a:buClr>
                  <a:schemeClr val="tx2"/>
                </a:buClr>
                <a:buFont typeface="Arial" charset="0"/>
                <a:buNone/>
              </a:pPr>
              <a:r>
                <a:rPr lang="en-US" sz="800" i="0">
                  <a:solidFill>
                    <a:schemeClr val="bg1"/>
                  </a:solidFill>
                </a:rPr>
                <a:t>Account</a:t>
              </a:r>
            </a:p>
          </p:txBody>
        </p:sp>
        <p:sp>
          <p:nvSpPr>
            <p:cNvPr id="151914" name="Text Box 198"/>
            <p:cNvSpPr txBox="1">
              <a:spLocks noChangeArrowheads="1"/>
            </p:cNvSpPr>
            <p:nvPr/>
          </p:nvSpPr>
          <p:spPr bwMode="auto">
            <a:xfrm>
              <a:off x="162" y="3853"/>
              <a:ext cx="309" cy="135"/>
            </a:xfrm>
            <a:prstGeom prst="rect">
              <a:avLst/>
            </a:prstGeom>
            <a:noFill/>
            <a:ln w="9525" algn="ctr">
              <a:noFill/>
              <a:miter lim="800000"/>
              <a:headEnd/>
              <a:tailEnd/>
            </a:ln>
          </p:spPr>
          <p:txBody>
            <a:bodyPr wrap="none">
              <a:spAutoFit/>
            </a:bodyPr>
            <a:lstStyle/>
            <a:p>
              <a:pPr>
                <a:spcBef>
                  <a:spcPct val="5000"/>
                </a:spcBef>
                <a:spcAft>
                  <a:spcPct val="15000"/>
                </a:spcAft>
                <a:buClr>
                  <a:schemeClr val="tx2"/>
                </a:buClr>
                <a:buFont typeface="Arial" charset="0"/>
                <a:buNone/>
              </a:pPr>
              <a:r>
                <a:rPr lang="en-US" sz="800" i="0">
                  <a:solidFill>
                    <a:schemeClr val="bg1"/>
                  </a:solidFill>
                </a:rPr>
                <a:t>Others</a:t>
              </a:r>
            </a:p>
          </p:txBody>
        </p:sp>
      </p:grpSp>
      <p:pic>
        <p:nvPicPr>
          <p:cNvPr id="151857" name="Picture 199" descr="reel"/>
          <p:cNvPicPr>
            <a:picLocks noChangeAspect="1" noChangeArrowheads="1"/>
          </p:cNvPicPr>
          <p:nvPr/>
        </p:nvPicPr>
        <p:blipFill>
          <a:blip r:embed="rId29"/>
          <a:srcRect/>
          <a:stretch>
            <a:fillRect/>
          </a:stretch>
        </p:blipFill>
        <p:spPr bwMode="auto">
          <a:xfrm>
            <a:off x="762000" y="5318125"/>
            <a:ext cx="396875" cy="258763"/>
          </a:xfrm>
          <a:prstGeom prst="rect">
            <a:avLst/>
          </a:prstGeom>
          <a:noFill/>
          <a:ln w="9525">
            <a:noFill/>
            <a:miter lim="800000"/>
            <a:headEnd/>
            <a:tailEnd/>
          </a:ln>
        </p:spPr>
      </p:pic>
      <p:pic>
        <p:nvPicPr>
          <p:cNvPr id="151858" name="Picture 200" descr="file"/>
          <p:cNvPicPr>
            <a:picLocks noChangeAspect="1" noChangeArrowheads="1"/>
          </p:cNvPicPr>
          <p:nvPr/>
        </p:nvPicPr>
        <p:blipFill>
          <a:blip r:embed="rId30"/>
          <a:srcRect/>
          <a:stretch>
            <a:fillRect/>
          </a:stretch>
        </p:blipFill>
        <p:spPr bwMode="auto">
          <a:xfrm>
            <a:off x="909638" y="5359400"/>
            <a:ext cx="293687" cy="304800"/>
          </a:xfrm>
          <a:prstGeom prst="rect">
            <a:avLst/>
          </a:prstGeom>
          <a:noFill/>
          <a:ln w="9525">
            <a:noFill/>
            <a:miter lim="800000"/>
            <a:headEnd/>
            <a:tailEnd/>
          </a:ln>
        </p:spPr>
      </p:pic>
      <p:grpSp>
        <p:nvGrpSpPr>
          <p:cNvPr id="151859" name="Group 201"/>
          <p:cNvGrpSpPr>
            <a:grpSpLocks/>
          </p:cNvGrpSpPr>
          <p:nvPr/>
        </p:nvGrpSpPr>
        <p:grpSpPr bwMode="auto">
          <a:xfrm>
            <a:off x="1706563" y="5040313"/>
            <a:ext cx="625475" cy="609600"/>
            <a:chOff x="135" y="3604"/>
            <a:chExt cx="394" cy="384"/>
          </a:xfrm>
        </p:grpSpPr>
        <p:sp>
          <p:nvSpPr>
            <p:cNvPr id="580810" name="AutoShape 202"/>
            <p:cNvSpPr>
              <a:spLocks noChangeArrowheads="1"/>
            </p:cNvSpPr>
            <p:nvPr/>
          </p:nvSpPr>
          <p:spPr bwMode="auto">
            <a:xfrm>
              <a:off x="164" y="3822"/>
              <a:ext cx="337" cy="137"/>
            </a:xfrm>
            <a:prstGeom prst="can">
              <a:avLst>
                <a:gd name="adj" fmla="val 43708"/>
              </a:avLst>
            </a:prstGeom>
            <a:gradFill rotWithShape="1">
              <a:gsLst>
                <a:gs pos="0">
                  <a:schemeClr val="tx2"/>
                </a:gs>
                <a:gs pos="100000">
                  <a:schemeClr val="tx2">
                    <a:gamma/>
                    <a:shade val="46275"/>
                    <a:invGamma/>
                  </a:schemeClr>
                </a:gs>
              </a:gsLst>
              <a:lin ang="0" scaled="1"/>
            </a:gradFill>
            <a:ln w="9525">
              <a:solidFill>
                <a:schemeClr val="tx1"/>
              </a:solidFill>
              <a:round/>
              <a:headEnd/>
              <a:tailEnd/>
            </a:ln>
            <a:effectLst/>
          </p:spPr>
          <p:txBody>
            <a:bodyPr wrap="none" anchor="ctr"/>
            <a:lstStyle/>
            <a:p>
              <a:pPr algn="ctr">
                <a:defRPr/>
              </a:pPr>
              <a:endParaRPr lang="en-US"/>
            </a:p>
          </p:txBody>
        </p:sp>
        <p:sp>
          <p:nvSpPr>
            <p:cNvPr id="580811" name="AutoShape 203"/>
            <p:cNvSpPr>
              <a:spLocks noChangeArrowheads="1"/>
            </p:cNvSpPr>
            <p:nvPr/>
          </p:nvSpPr>
          <p:spPr bwMode="auto">
            <a:xfrm>
              <a:off x="163" y="3749"/>
              <a:ext cx="337" cy="137"/>
            </a:xfrm>
            <a:prstGeom prst="can">
              <a:avLst>
                <a:gd name="adj" fmla="val 43708"/>
              </a:avLst>
            </a:prstGeom>
            <a:gradFill rotWithShape="1">
              <a:gsLst>
                <a:gs pos="0">
                  <a:schemeClr val="tx2"/>
                </a:gs>
                <a:gs pos="100000">
                  <a:schemeClr val="tx2">
                    <a:gamma/>
                    <a:shade val="46275"/>
                    <a:invGamma/>
                  </a:schemeClr>
                </a:gs>
              </a:gsLst>
              <a:lin ang="0" scaled="1"/>
            </a:gradFill>
            <a:ln w="9525">
              <a:solidFill>
                <a:schemeClr val="tx1"/>
              </a:solidFill>
              <a:round/>
              <a:headEnd/>
              <a:tailEnd/>
            </a:ln>
            <a:effectLst/>
          </p:spPr>
          <p:txBody>
            <a:bodyPr wrap="none" anchor="ctr"/>
            <a:lstStyle/>
            <a:p>
              <a:pPr algn="ctr">
                <a:defRPr/>
              </a:pPr>
              <a:endParaRPr lang="en-US"/>
            </a:p>
          </p:txBody>
        </p:sp>
        <p:sp>
          <p:nvSpPr>
            <p:cNvPr id="580812" name="AutoShape 204"/>
            <p:cNvSpPr>
              <a:spLocks noChangeArrowheads="1"/>
            </p:cNvSpPr>
            <p:nvPr/>
          </p:nvSpPr>
          <p:spPr bwMode="auto">
            <a:xfrm>
              <a:off x="163" y="3677"/>
              <a:ext cx="337" cy="137"/>
            </a:xfrm>
            <a:prstGeom prst="can">
              <a:avLst>
                <a:gd name="adj" fmla="val 43708"/>
              </a:avLst>
            </a:prstGeom>
            <a:gradFill rotWithShape="1">
              <a:gsLst>
                <a:gs pos="0">
                  <a:schemeClr val="tx2"/>
                </a:gs>
                <a:gs pos="100000">
                  <a:schemeClr val="tx2">
                    <a:gamma/>
                    <a:shade val="46275"/>
                    <a:invGamma/>
                  </a:schemeClr>
                </a:gs>
              </a:gsLst>
              <a:lin ang="0" scaled="1"/>
            </a:gradFill>
            <a:ln w="9525">
              <a:solidFill>
                <a:schemeClr val="tx1"/>
              </a:solidFill>
              <a:round/>
              <a:headEnd/>
              <a:tailEnd/>
            </a:ln>
            <a:effectLst/>
          </p:spPr>
          <p:txBody>
            <a:bodyPr wrap="none" anchor="ctr"/>
            <a:lstStyle/>
            <a:p>
              <a:pPr algn="ctr">
                <a:defRPr/>
              </a:pPr>
              <a:endParaRPr lang="en-US"/>
            </a:p>
          </p:txBody>
        </p:sp>
        <p:sp>
          <p:nvSpPr>
            <p:cNvPr id="580813" name="AutoShape 205"/>
            <p:cNvSpPr>
              <a:spLocks noChangeArrowheads="1"/>
            </p:cNvSpPr>
            <p:nvPr/>
          </p:nvSpPr>
          <p:spPr bwMode="auto">
            <a:xfrm>
              <a:off x="162" y="3604"/>
              <a:ext cx="337" cy="137"/>
            </a:xfrm>
            <a:prstGeom prst="can">
              <a:avLst>
                <a:gd name="adj" fmla="val 43708"/>
              </a:avLst>
            </a:prstGeom>
            <a:gradFill rotWithShape="1">
              <a:gsLst>
                <a:gs pos="0">
                  <a:schemeClr val="tx2"/>
                </a:gs>
                <a:gs pos="100000">
                  <a:schemeClr val="tx2">
                    <a:gamma/>
                    <a:shade val="46275"/>
                    <a:invGamma/>
                  </a:schemeClr>
                </a:gs>
              </a:gsLst>
              <a:lin ang="0" scaled="1"/>
            </a:gradFill>
            <a:ln w="9525">
              <a:solidFill>
                <a:schemeClr val="tx1"/>
              </a:solidFill>
              <a:round/>
              <a:headEnd/>
              <a:tailEnd/>
            </a:ln>
            <a:effectLst/>
          </p:spPr>
          <p:txBody>
            <a:bodyPr wrap="none" anchor="ctr"/>
            <a:lstStyle/>
            <a:p>
              <a:pPr algn="ctr">
                <a:spcBef>
                  <a:spcPct val="5000"/>
                </a:spcBef>
                <a:spcAft>
                  <a:spcPct val="15000"/>
                </a:spcAft>
                <a:buClr>
                  <a:schemeClr val="tx2"/>
                </a:buClr>
                <a:buFont typeface="Arial" charset="0"/>
                <a:buNone/>
                <a:defRPr/>
              </a:pPr>
              <a:endParaRPr lang="en-US" sz="800" i="0">
                <a:solidFill>
                  <a:schemeClr val="bg1"/>
                </a:solidFill>
              </a:endParaRPr>
            </a:p>
          </p:txBody>
        </p:sp>
        <p:sp>
          <p:nvSpPr>
            <p:cNvPr id="151903" name="Text Box 206"/>
            <p:cNvSpPr txBox="1">
              <a:spLocks noChangeArrowheads="1"/>
            </p:cNvSpPr>
            <p:nvPr/>
          </p:nvSpPr>
          <p:spPr bwMode="auto">
            <a:xfrm>
              <a:off x="135" y="3626"/>
              <a:ext cx="394" cy="135"/>
            </a:xfrm>
            <a:prstGeom prst="rect">
              <a:avLst/>
            </a:prstGeom>
            <a:noFill/>
            <a:ln w="9525" algn="ctr">
              <a:noFill/>
              <a:miter lim="800000"/>
              <a:headEnd/>
              <a:tailEnd/>
            </a:ln>
          </p:spPr>
          <p:txBody>
            <a:bodyPr wrap="none">
              <a:spAutoFit/>
            </a:bodyPr>
            <a:lstStyle/>
            <a:p>
              <a:pPr>
                <a:spcBef>
                  <a:spcPct val="5000"/>
                </a:spcBef>
                <a:spcAft>
                  <a:spcPct val="15000"/>
                </a:spcAft>
                <a:buClr>
                  <a:schemeClr val="tx2"/>
                </a:buClr>
                <a:buFont typeface="Arial" charset="0"/>
                <a:buNone/>
              </a:pPr>
              <a:r>
                <a:rPr lang="en-US" sz="800" i="0">
                  <a:solidFill>
                    <a:schemeClr val="bg1"/>
                  </a:solidFill>
                </a:rPr>
                <a:t>Customer</a:t>
              </a:r>
            </a:p>
          </p:txBody>
        </p:sp>
        <p:sp>
          <p:nvSpPr>
            <p:cNvPr id="151904" name="Text Box 207"/>
            <p:cNvSpPr txBox="1">
              <a:spLocks noChangeArrowheads="1"/>
            </p:cNvSpPr>
            <p:nvPr/>
          </p:nvSpPr>
          <p:spPr bwMode="auto">
            <a:xfrm>
              <a:off x="160" y="3707"/>
              <a:ext cx="338" cy="135"/>
            </a:xfrm>
            <a:prstGeom prst="rect">
              <a:avLst/>
            </a:prstGeom>
            <a:noFill/>
            <a:ln w="9525" algn="ctr">
              <a:noFill/>
              <a:miter lim="800000"/>
              <a:headEnd/>
              <a:tailEnd/>
            </a:ln>
          </p:spPr>
          <p:txBody>
            <a:bodyPr wrap="none">
              <a:spAutoFit/>
            </a:bodyPr>
            <a:lstStyle/>
            <a:p>
              <a:pPr>
                <a:spcBef>
                  <a:spcPct val="5000"/>
                </a:spcBef>
                <a:spcAft>
                  <a:spcPct val="15000"/>
                </a:spcAft>
                <a:buClr>
                  <a:schemeClr val="tx2"/>
                </a:buClr>
                <a:buFont typeface="Arial" charset="0"/>
                <a:buNone/>
              </a:pPr>
              <a:r>
                <a:rPr lang="en-US" sz="800" i="0">
                  <a:solidFill>
                    <a:schemeClr val="bg1"/>
                  </a:solidFill>
                </a:rPr>
                <a:t>Product</a:t>
              </a:r>
            </a:p>
          </p:txBody>
        </p:sp>
        <p:sp>
          <p:nvSpPr>
            <p:cNvPr id="151905" name="Text Box 208"/>
            <p:cNvSpPr txBox="1">
              <a:spLocks noChangeArrowheads="1"/>
            </p:cNvSpPr>
            <p:nvPr/>
          </p:nvSpPr>
          <p:spPr bwMode="auto">
            <a:xfrm>
              <a:off x="161" y="3772"/>
              <a:ext cx="349" cy="135"/>
            </a:xfrm>
            <a:prstGeom prst="rect">
              <a:avLst/>
            </a:prstGeom>
            <a:noFill/>
            <a:ln w="9525" algn="ctr">
              <a:noFill/>
              <a:miter lim="800000"/>
              <a:headEnd/>
              <a:tailEnd/>
            </a:ln>
          </p:spPr>
          <p:txBody>
            <a:bodyPr wrap="none">
              <a:spAutoFit/>
            </a:bodyPr>
            <a:lstStyle/>
            <a:p>
              <a:pPr>
                <a:spcBef>
                  <a:spcPct val="5000"/>
                </a:spcBef>
                <a:spcAft>
                  <a:spcPct val="15000"/>
                </a:spcAft>
                <a:buClr>
                  <a:schemeClr val="tx2"/>
                </a:buClr>
                <a:buFont typeface="Arial" charset="0"/>
                <a:buNone/>
              </a:pPr>
              <a:r>
                <a:rPr lang="en-US" sz="800" i="0">
                  <a:solidFill>
                    <a:schemeClr val="bg1"/>
                  </a:solidFill>
                </a:rPr>
                <a:t>Account</a:t>
              </a:r>
            </a:p>
          </p:txBody>
        </p:sp>
        <p:sp>
          <p:nvSpPr>
            <p:cNvPr id="151906" name="Text Box 209"/>
            <p:cNvSpPr txBox="1">
              <a:spLocks noChangeArrowheads="1"/>
            </p:cNvSpPr>
            <p:nvPr/>
          </p:nvSpPr>
          <p:spPr bwMode="auto">
            <a:xfrm>
              <a:off x="162" y="3853"/>
              <a:ext cx="309" cy="135"/>
            </a:xfrm>
            <a:prstGeom prst="rect">
              <a:avLst/>
            </a:prstGeom>
            <a:noFill/>
            <a:ln w="9525" algn="ctr">
              <a:noFill/>
              <a:miter lim="800000"/>
              <a:headEnd/>
              <a:tailEnd/>
            </a:ln>
          </p:spPr>
          <p:txBody>
            <a:bodyPr wrap="none">
              <a:spAutoFit/>
            </a:bodyPr>
            <a:lstStyle/>
            <a:p>
              <a:pPr>
                <a:spcBef>
                  <a:spcPct val="5000"/>
                </a:spcBef>
                <a:spcAft>
                  <a:spcPct val="15000"/>
                </a:spcAft>
                <a:buClr>
                  <a:schemeClr val="tx2"/>
                </a:buClr>
                <a:buFont typeface="Arial" charset="0"/>
                <a:buNone/>
              </a:pPr>
              <a:r>
                <a:rPr lang="en-US" sz="800" i="0">
                  <a:solidFill>
                    <a:schemeClr val="bg1"/>
                  </a:solidFill>
                </a:rPr>
                <a:t>Others</a:t>
              </a:r>
            </a:p>
          </p:txBody>
        </p:sp>
      </p:grpSp>
      <p:pic>
        <p:nvPicPr>
          <p:cNvPr id="151860" name="Picture 210" descr="table"/>
          <p:cNvPicPr>
            <a:picLocks noChangeAspect="1" noChangeArrowheads="1"/>
          </p:cNvPicPr>
          <p:nvPr/>
        </p:nvPicPr>
        <p:blipFill>
          <a:blip r:embed="rId31"/>
          <a:srcRect/>
          <a:stretch>
            <a:fillRect/>
          </a:stretch>
        </p:blipFill>
        <p:spPr bwMode="auto">
          <a:xfrm>
            <a:off x="1600200" y="5356225"/>
            <a:ext cx="398463" cy="271463"/>
          </a:xfrm>
          <a:prstGeom prst="rect">
            <a:avLst/>
          </a:prstGeom>
          <a:noFill/>
          <a:ln w="9525">
            <a:noFill/>
            <a:miter lim="800000"/>
            <a:headEnd/>
            <a:tailEnd/>
          </a:ln>
        </p:spPr>
      </p:pic>
      <p:grpSp>
        <p:nvGrpSpPr>
          <p:cNvPr id="151861" name="Group 211"/>
          <p:cNvGrpSpPr>
            <a:grpSpLocks/>
          </p:cNvGrpSpPr>
          <p:nvPr/>
        </p:nvGrpSpPr>
        <p:grpSpPr bwMode="auto">
          <a:xfrm flipH="1">
            <a:off x="3649663" y="5491163"/>
            <a:ext cx="377825" cy="173037"/>
            <a:chOff x="3456" y="1680"/>
            <a:chExt cx="700" cy="644"/>
          </a:xfrm>
        </p:grpSpPr>
        <p:grpSp>
          <p:nvGrpSpPr>
            <p:cNvPr id="151887" name="Group 212"/>
            <p:cNvGrpSpPr>
              <a:grpSpLocks/>
            </p:cNvGrpSpPr>
            <p:nvPr/>
          </p:nvGrpSpPr>
          <p:grpSpPr bwMode="auto">
            <a:xfrm>
              <a:off x="3600" y="1680"/>
              <a:ext cx="556" cy="644"/>
              <a:chOff x="816" y="768"/>
              <a:chExt cx="556" cy="644"/>
            </a:xfrm>
          </p:grpSpPr>
          <p:sp>
            <p:nvSpPr>
              <p:cNvPr id="151890" name="AutoShape 213"/>
              <p:cNvSpPr>
                <a:spLocks noChangeArrowheads="1"/>
              </p:cNvSpPr>
              <p:nvPr/>
            </p:nvSpPr>
            <p:spPr bwMode="auto">
              <a:xfrm>
                <a:off x="1073" y="1000"/>
                <a:ext cx="172" cy="100"/>
              </a:xfrm>
              <a:prstGeom prst="flowChartAlternateProcess">
                <a:avLst/>
              </a:prstGeom>
              <a:solidFill>
                <a:schemeClr val="bg2"/>
              </a:solidFill>
              <a:ln w="9525">
                <a:solidFill>
                  <a:schemeClr val="tx1"/>
                </a:solidFill>
                <a:miter lim="800000"/>
                <a:headEnd/>
                <a:tailEnd/>
              </a:ln>
            </p:spPr>
            <p:txBody>
              <a:bodyPr wrap="none" anchor="ctr"/>
              <a:lstStyle/>
              <a:p>
                <a:pPr algn="ctr"/>
                <a:endParaRPr lang="en-GB"/>
              </a:p>
            </p:txBody>
          </p:sp>
          <p:sp>
            <p:nvSpPr>
              <p:cNvPr id="151891" name="AutoShape 214"/>
              <p:cNvSpPr>
                <a:spLocks noChangeArrowheads="1"/>
              </p:cNvSpPr>
              <p:nvPr/>
            </p:nvSpPr>
            <p:spPr bwMode="auto">
              <a:xfrm>
                <a:off x="816" y="1104"/>
                <a:ext cx="172" cy="308"/>
              </a:xfrm>
              <a:prstGeom prst="flowChartAlternateProcess">
                <a:avLst/>
              </a:prstGeom>
              <a:solidFill>
                <a:schemeClr val="bg2"/>
              </a:solidFill>
              <a:ln w="9525">
                <a:solidFill>
                  <a:schemeClr val="tx1"/>
                </a:solidFill>
                <a:miter lim="800000"/>
                <a:headEnd/>
                <a:tailEnd/>
              </a:ln>
            </p:spPr>
            <p:txBody>
              <a:bodyPr wrap="none" anchor="ctr"/>
              <a:lstStyle/>
              <a:p>
                <a:pPr algn="ctr"/>
                <a:endParaRPr lang="en-GB"/>
              </a:p>
            </p:txBody>
          </p:sp>
          <p:cxnSp>
            <p:nvCxnSpPr>
              <p:cNvPr id="151892" name="AutoShape 215"/>
              <p:cNvCxnSpPr>
                <a:cxnSpLocks noChangeShapeType="1"/>
                <a:stCxn id="151890" idx="2"/>
                <a:endCxn id="151891" idx="3"/>
              </p:cNvCxnSpPr>
              <p:nvPr/>
            </p:nvCxnSpPr>
            <p:spPr bwMode="auto">
              <a:xfrm rot="5400000">
                <a:off x="995" y="1093"/>
                <a:ext cx="158" cy="171"/>
              </a:xfrm>
              <a:prstGeom prst="bentConnector2">
                <a:avLst/>
              </a:prstGeom>
              <a:noFill/>
              <a:ln w="9525">
                <a:solidFill>
                  <a:schemeClr val="tx1"/>
                </a:solidFill>
                <a:miter lim="800000"/>
                <a:headEnd/>
                <a:tailEnd/>
              </a:ln>
            </p:spPr>
          </p:cxnSp>
          <p:sp>
            <p:nvSpPr>
              <p:cNvPr id="151893" name="AutoShape 216"/>
              <p:cNvSpPr>
                <a:spLocks noChangeArrowheads="1"/>
              </p:cNvSpPr>
              <p:nvPr/>
            </p:nvSpPr>
            <p:spPr bwMode="auto">
              <a:xfrm>
                <a:off x="1200" y="1191"/>
                <a:ext cx="172" cy="100"/>
              </a:xfrm>
              <a:prstGeom prst="flowChartAlternateProcess">
                <a:avLst/>
              </a:prstGeom>
              <a:solidFill>
                <a:schemeClr val="bg2"/>
              </a:solidFill>
              <a:ln w="9525">
                <a:solidFill>
                  <a:schemeClr val="tx1"/>
                </a:solidFill>
                <a:miter lim="800000"/>
                <a:headEnd/>
                <a:tailEnd/>
              </a:ln>
            </p:spPr>
            <p:txBody>
              <a:bodyPr wrap="none" anchor="ctr"/>
              <a:lstStyle/>
              <a:p>
                <a:pPr algn="ctr"/>
                <a:endParaRPr lang="en-GB"/>
              </a:p>
            </p:txBody>
          </p:sp>
          <p:sp>
            <p:nvSpPr>
              <p:cNvPr id="151894" name="AutoShape 217"/>
              <p:cNvSpPr>
                <a:spLocks noChangeArrowheads="1"/>
              </p:cNvSpPr>
              <p:nvPr/>
            </p:nvSpPr>
            <p:spPr bwMode="auto">
              <a:xfrm>
                <a:off x="1195" y="829"/>
                <a:ext cx="172" cy="101"/>
              </a:xfrm>
              <a:prstGeom prst="flowChartAlternateProcess">
                <a:avLst/>
              </a:prstGeom>
              <a:solidFill>
                <a:schemeClr val="bg2"/>
              </a:solidFill>
              <a:ln w="9525">
                <a:solidFill>
                  <a:schemeClr val="tx1"/>
                </a:solidFill>
                <a:miter lim="800000"/>
                <a:headEnd/>
                <a:tailEnd/>
              </a:ln>
            </p:spPr>
            <p:txBody>
              <a:bodyPr wrap="none" anchor="ctr"/>
              <a:lstStyle/>
              <a:p>
                <a:pPr algn="ctr"/>
                <a:endParaRPr lang="en-GB"/>
              </a:p>
            </p:txBody>
          </p:sp>
          <p:cxnSp>
            <p:nvCxnSpPr>
              <p:cNvPr id="151895" name="AutoShape 218"/>
              <p:cNvCxnSpPr>
                <a:cxnSpLocks noChangeShapeType="1"/>
                <a:stCxn id="151890" idx="3"/>
                <a:endCxn id="151893" idx="0"/>
              </p:cNvCxnSpPr>
              <p:nvPr/>
            </p:nvCxnSpPr>
            <p:spPr bwMode="auto">
              <a:xfrm>
                <a:off x="1245" y="1050"/>
                <a:ext cx="41" cy="141"/>
              </a:xfrm>
              <a:prstGeom prst="bentConnector2">
                <a:avLst/>
              </a:prstGeom>
              <a:noFill/>
              <a:ln w="9525">
                <a:solidFill>
                  <a:schemeClr val="tx1"/>
                </a:solidFill>
                <a:miter lim="800000"/>
                <a:headEnd/>
                <a:tailEnd/>
              </a:ln>
            </p:spPr>
          </p:cxnSp>
          <p:cxnSp>
            <p:nvCxnSpPr>
              <p:cNvPr id="151896" name="AutoShape 219"/>
              <p:cNvCxnSpPr>
                <a:cxnSpLocks noChangeShapeType="1"/>
                <a:stCxn id="151894" idx="1"/>
                <a:endCxn id="151890" idx="0"/>
              </p:cNvCxnSpPr>
              <p:nvPr/>
            </p:nvCxnSpPr>
            <p:spPr bwMode="auto">
              <a:xfrm rot="10800000" flipV="1">
                <a:off x="1159" y="879"/>
                <a:ext cx="36" cy="121"/>
              </a:xfrm>
              <a:prstGeom prst="bentConnector2">
                <a:avLst/>
              </a:prstGeom>
              <a:noFill/>
              <a:ln w="9525">
                <a:solidFill>
                  <a:schemeClr val="tx1"/>
                </a:solidFill>
                <a:miter lim="800000"/>
                <a:headEnd/>
                <a:tailEnd/>
              </a:ln>
            </p:spPr>
          </p:cxnSp>
          <p:sp>
            <p:nvSpPr>
              <p:cNvPr id="151897" name="AutoShape 220"/>
              <p:cNvSpPr>
                <a:spLocks noChangeArrowheads="1"/>
              </p:cNvSpPr>
              <p:nvPr/>
            </p:nvSpPr>
            <p:spPr bwMode="auto">
              <a:xfrm>
                <a:off x="816" y="768"/>
                <a:ext cx="172" cy="100"/>
              </a:xfrm>
              <a:prstGeom prst="flowChartAlternateProcess">
                <a:avLst/>
              </a:prstGeom>
              <a:solidFill>
                <a:schemeClr val="bg2"/>
              </a:solidFill>
              <a:ln w="9525">
                <a:solidFill>
                  <a:schemeClr val="tx1"/>
                </a:solidFill>
                <a:miter lim="800000"/>
                <a:headEnd/>
                <a:tailEnd/>
              </a:ln>
            </p:spPr>
            <p:txBody>
              <a:bodyPr wrap="none" anchor="ctr"/>
              <a:lstStyle/>
              <a:p>
                <a:pPr algn="ctr"/>
                <a:endParaRPr lang="en-GB"/>
              </a:p>
            </p:txBody>
          </p:sp>
          <p:cxnSp>
            <p:nvCxnSpPr>
              <p:cNvPr id="151898" name="AutoShape 221"/>
              <p:cNvCxnSpPr>
                <a:cxnSpLocks noChangeShapeType="1"/>
                <a:stCxn id="151897" idx="2"/>
                <a:endCxn id="151891" idx="0"/>
              </p:cNvCxnSpPr>
              <p:nvPr/>
            </p:nvCxnSpPr>
            <p:spPr bwMode="auto">
              <a:xfrm rot="5400000">
                <a:off x="784" y="986"/>
                <a:ext cx="236" cy="0"/>
              </a:xfrm>
              <a:prstGeom prst="straightConnector1">
                <a:avLst/>
              </a:prstGeom>
              <a:noFill/>
              <a:ln w="9525">
                <a:solidFill>
                  <a:schemeClr val="tx1"/>
                </a:solidFill>
                <a:round/>
                <a:headEnd/>
                <a:tailEnd/>
              </a:ln>
            </p:spPr>
          </p:cxnSp>
        </p:grpSp>
        <p:sp>
          <p:nvSpPr>
            <p:cNvPr id="151888" name="Line 222"/>
            <p:cNvSpPr>
              <a:spLocks noChangeShapeType="1"/>
            </p:cNvSpPr>
            <p:nvPr/>
          </p:nvSpPr>
          <p:spPr bwMode="auto">
            <a:xfrm flipV="1">
              <a:off x="3456" y="1920"/>
              <a:ext cx="0" cy="240"/>
            </a:xfrm>
            <a:prstGeom prst="line">
              <a:avLst/>
            </a:prstGeom>
            <a:noFill/>
            <a:ln w="9525">
              <a:solidFill>
                <a:schemeClr val="tx1"/>
              </a:solidFill>
              <a:round/>
              <a:headEnd/>
              <a:tailEnd type="triangle" w="med" len="med"/>
            </a:ln>
          </p:spPr>
          <p:txBody>
            <a:bodyPr wrap="none" anchor="ctr"/>
            <a:lstStyle/>
            <a:p>
              <a:endParaRPr lang="en-US"/>
            </a:p>
          </p:txBody>
        </p:sp>
        <p:sp>
          <p:nvSpPr>
            <p:cNvPr id="151889" name="Line 223"/>
            <p:cNvSpPr>
              <a:spLocks noChangeShapeType="1"/>
            </p:cNvSpPr>
            <p:nvPr/>
          </p:nvSpPr>
          <p:spPr bwMode="auto">
            <a:xfrm>
              <a:off x="3456" y="2160"/>
              <a:ext cx="144" cy="0"/>
            </a:xfrm>
            <a:prstGeom prst="line">
              <a:avLst/>
            </a:prstGeom>
            <a:noFill/>
            <a:ln w="9525">
              <a:solidFill>
                <a:schemeClr val="tx1"/>
              </a:solidFill>
              <a:round/>
              <a:headEnd/>
              <a:tailEnd/>
            </a:ln>
          </p:spPr>
          <p:txBody>
            <a:bodyPr wrap="none" anchor="ctr"/>
            <a:lstStyle/>
            <a:p>
              <a:endParaRPr lang="en-US"/>
            </a:p>
          </p:txBody>
        </p:sp>
      </p:grpSp>
      <p:graphicFrame>
        <p:nvGraphicFramePr>
          <p:cNvPr id="151777" name="Object 224"/>
          <p:cNvGraphicFramePr>
            <a:graphicFrameLocks noChangeAspect="1"/>
          </p:cNvGraphicFramePr>
          <p:nvPr/>
        </p:nvGraphicFramePr>
        <p:xfrm>
          <a:off x="2517775" y="4092575"/>
          <a:ext cx="681038" cy="685800"/>
        </p:xfrm>
        <a:graphic>
          <a:graphicData uri="http://schemas.openxmlformats.org/presentationml/2006/ole">
            <p:oleObj spid="_x0000_s151777" name="Bitmap Image" r:id="rId32" imgW="581106" imgH="638264" progId="PBrush">
              <p:embed/>
            </p:oleObj>
          </a:graphicData>
        </a:graphic>
      </p:graphicFrame>
      <p:sp>
        <p:nvSpPr>
          <p:cNvPr id="151862" name="Line 225"/>
          <p:cNvSpPr>
            <a:spLocks noChangeShapeType="1"/>
          </p:cNvSpPr>
          <p:nvPr/>
        </p:nvSpPr>
        <p:spPr bwMode="auto">
          <a:xfrm>
            <a:off x="2851150" y="4479925"/>
            <a:ext cx="0" cy="746125"/>
          </a:xfrm>
          <a:prstGeom prst="line">
            <a:avLst/>
          </a:prstGeom>
          <a:noFill/>
          <a:ln w="28575">
            <a:solidFill>
              <a:schemeClr val="bg2"/>
            </a:solidFill>
            <a:round/>
            <a:headEnd/>
            <a:tailEnd/>
          </a:ln>
        </p:spPr>
        <p:txBody>
          <a:bodyPr/>
          <a:lstStyle/>
          <a:p>
            <a:endParaRPr lang="en-US"/>
          </a:p>
        </p:txBody>
      </p:sp>
      <p:sp>
        <p:nvSpPr>
          <p:cNvPr id="151863" name="Rectangle 226"/>
          <p:cNvSpPr>
            <a:spLocks noChangeArrowheads="1"/>
          </p:cNvSpPr>
          <p:nvPr/>
        </p:nvSpPr>
        <p:spPr bwMode="auto">
          <a:xfrm>
            <a:off x="2511425" y="4184650"/>
            <a:ext cx="614363" cy="458788"/>
          </a:xfrm>
          <a:prstGeom prst="rect">
            <a:avLst/>
          </a:prstGeom>
          <a:noFill/>
          <a:ln w="9525">
            <a:noFill/>
            <a:miter lim="800000"/>
            <a:headEnd/>
            <a:tailEnd/>
          </a:ln>
        </p:spPr>
        <p:txBody>
          <a:bodyPr wrap="none">
            <a:spAutoFit/>
          </a:bodyPr>
          <a:lstStyle/>
          <a:p>
            <a:pPr algn="ctr" eaLnBrk="0" hangingPunct="0"/>
            <a:r>
              <a:rPr lang="en-US" altLang="ja-JP" sz="800" b="1" i="0">
                <a:solidFill>
                  <a:schemeClr val="bg1"/>
                </a:solidFill>
                <a:ea typeface="MS PGothic" pitchFamily="34" charset="-128"/>
              </a:rPr>
              <a:t>Comp.</a:t>
            </a:r>
          </a:p>
          <a:p>
            <a:pPr algn="ctr" eaLnBrk="0" hangingPunct="0"/>
            <a:r>
              <a:rPr lang="en-US" altLang="ja-JP" sz="800" b="1" i="0">
                <a:solidFill>
                  <a:schemeClr val="bg1"/>
                </a:solidFill>
                <a:ea typeface="MS PGothic" pitchFamily="34" charset="-128"/>
              </a:rPr>
              <a:t>System </a:t>
            </a:r>
          </a:p>
          <a:p>
            <a:pPr algn="ctr" eaLnBrk="0" hangingPunct="0"/>
            <a:r>
              <a:rPr lang="en-US" altLang="ja-JP" sz="800" b="1" i="0">
                <a:solidFill>
                  <a:schemeClr val="bg1"/>
                </a:solidFill>
                <a:ea typeface="MS PGothic" pitchFamily="34" charset="-128"/>
              </a:rPr>
              <a:t>&amp; Others</a:t>
            </a:r>
          </a:p>
        </p:txBody>
      </p:sp>
      <p:grpSp>
        <p:nvGrpSpPr>
          <p:cNvPr id="151864" name="Group 227"/>
          <p:cNvGrpSpPr>
            <a:grpSpLocks/>
          </p:cNvGrpSpPr>
          <p:nvPr/>
        </p:nvGrpSpPr>
        <p:grpSpPr bwMode="auto">
          <a:xfrm>
            <a:off x="2546350" y="5010150"/>
            <a:ext cx="625475" cy="609600"/>
            <a:chOff x="135" y="3604"/>
            <a:chExt cx="394" cy="384"/>
          </a:xfrm>
        </p:grpSpPr>
        <p:sp>
          <p:nvSpPr>
            <p:cNvPr id="580836" name="AutoShape 228"/>
            <p:cNvSpPr>
              <a:spLocks noChangeArrowheads="1"/>
            </p:cNvSpPr>
            <p:nvPr/>
          </p:nvSpPr>
          <p:spPr bwMode="auto">
            <a:xfrm>
              <a:off x="164" y="3822"/>
              <a:ext cx="337" cy="137"/>
            </a:xfrm>
            <a:prstGeom prst="can">
              <a:avLst>
                <a:gd name="adj" fmla="val 43708"/>
              </a:avLst>
            </a:prstGeom>
            <a:gradFill rotWithShape="1">
              <a:gsLst>
                <a:gs pos="0">
                  <a:schemeClr val="tx2"/>
                </a:gs>
                <a:gs pos="100000">
                  <a:schemeClr val="tx2">
                    <a:gamma/>
                    <a:shade val="46275"/>
                    <a:invGamma/>
                  </a:schemeClr>
                </a:gs>
              </a:gsLst>
              <a:lin ang="0" scaled="1"/>
            </a:gradFill>
            <a:ln w="9525">
              <a:solidFill>
                <a:schemeClr val="tx1"/>
              </a:solidFill>
              <a:round/>
              <a:headEnd/>
              <a:tailEnd/>
            </a:ln>
            <a:effectLst/>
          </p:spPr>
          <p:txBody>
            <a:bodyPr wrap="none" anchor="ctr"/>
            <a:lstStyle/>
            <a:p>
              <a:pPr algn="ctr">
                <a:defRPr/>
              </a:pPr>
              <a:endParaRPr lang="en-US"/>
            </a:p>
          </p:txBody>
        </p:sp>
        <p:sp>
          <p:nvSpPr>
            <p:cNvPr id="580837" name="AutoShape 229"/>
            <p:cNvSpPr>
              <a:spLocks noChangeArrowheads="1"/>
            </p:cNvSpPr>
            <p:nvPr/>
          </p:nvSpPr>
          <p:spPr bwMode="auto">
            <a:xfrm>
              <a:off x="163" y="3749"/>
              <a:ext cx="337" cy="137"/>
            </a:xfrm>
            <a:prstGeom prst="can">
              <a:avLst>
                <a:gd name="adj" fmla="val 43708"/>
              </a:avLst>
            </a:prstGeom>
            <a:gradFill rotWithShape="1">
              <a:gsLst>
                <a:gs pos="0">
                  <a:schemeClr val="tx2"/>
                </a:gs>
                <a:gs pos="100000">
                  <a:schemeClr val="tx2">
                    <a:gamma/>
                    <a:shade val="46275"/>
                    <a:invGamma/>
                  </a:schemeClr>
                </a:gs>
              </a:gsLst>
              <a:lin ang="0" scaled="1"/>
            </a:gradFill>
            <a:ln w="9525">
              <a:solidFill>
                <a:schemeClr val="tx1"/>
              </a:solidFill>
              <a:round/>
              <a:headEnd/>
              <a:tailEnd/>
            </a:ln>
            <a:effectLst/>
          </p:spPr>
          <p:txBody>
            <a:bodyPr wrap="none" anchor="ctr"/>
            <a:lstStyle/>
            <a:p>
              <a:pPr algn="ctr">
                <a:defRPr/>
              </a:pPr>
              <a:endParaRPr lang="en-US"/>
            </a:p>
          </p:txBody>
        </p:sp>
        <p:sp>
          <p:nvSpPr>
            <p:cNvPr id="580838" name="AutoShape 230"/>
            <p:cNvSpPr>
              <a:spLocks noChangeArrowheads="1"/>
            </p:cNvSpPr>
            <p:nvPr/>
          </p:nvSpPr>
          <p:spPr bwMode="auto">
            <a:xfrm>
              <a:off x="163" y="3677"/>
              <a:ext cx="337" cy="137"/>
            </a:xfrm>
            <a:prstGeom prst="can">
              <a:avLst>
                <a:gd name="adj" fmla="val 43708"/>
              </a:avLst>
            </a:prstGeom>
            <a:gradFill rotWithShape="1">
              <a:gsLst>
                <a:gs pos="0">
                  <a:schemeClr val="tx2"/>
                </a:gs>
                <a:gs pos="100000">
                  <a:schemeClr val="tx2">
                    <a:gamma/>
                    <a:shade val="46275"/>
                    <a:invGamma/>
                  </a:schemeClr>
                </a:gs>
              </a:gsLst>
              <a:lin ang="0" scaled="1"/>
            </a:gradFill>
            <a:ln w="9525">
              <a:solidFill>
                <a:schemeClr val="tx1"/>
              </a:solidFill>
              <a:round/>
              <a:headEnd/>
              <a:tailEnd/>
            </a:ln>
            <a:effectLst/>
          </p:spPr>
          <p:txBody>
            <a:bodyPr wrap="none" anchor="ctr"/>
            <a:lstStyle/>
            <a:p>
              <a:pPr algn="ctr">
                <a:defRPr/>
              </a:pPr>
              <a:endParaRPr lang="en-US"/>
            </a:p>
          </p:txBody>
        </p:sp>
        <p:sp>
          <p:nvSpPr>
            <p:cNvPr id="580839" name="AutoShape 231"/>
            <p:cNvSpPr>
              <a:spLocks noChangeArrowheads="1"/>
            </p:cNvSpPr>
            <p:nvPr/>
          </p:nvSpPr>
          <p:spPr bwMode="auto">
            <a:xfrm>
              <a:off x="162" y="3604"/>
              <a:ext cx="337" cy="137"/>
            </a:xfrm>
            <a:prstGeom prst="can">
              <a:avLst>
                <a:gd name="adj" fmla="val 43708"/>
              </a:avLst>
            </a:prstGeom>
            <a:gradFill rotWithShape="1">
              <a:gsLst>
                <a:gs pos="0">
                  <a:schemeClr val="tx2"/>
                </a:gs>
                <a:gs pos="100000">
                  <a:schemeClr val="tx2">
                    <a:gamma/>
                    <a:shade val="46275"/>
                    <a:invGamma/>
                  </a:schemeClr>
                </a:gs>
              </a:gsLst>
              <a:lin ang="0" scaled="1"/>
            </a:gradFill>
            <a:ln w="9525">
              <a:solidFill>
                <a:schemeClr val="tx1"/>
              </a:solidFill>
              <a:round/>
              <a:headEnd/>
              <a:tailEnd/>
            </a:ln>
            <a:effectLst/>
          </p:spPr>
          <p:txBody>
            <a:bodyPr wrap="none" anchor="ctr"/>
            <a:lstStyle/>
            <a:p>
              <a:pPr algn="ctr">
                <a:spcBef>
                  <a:spcPct val="5000"/>
                </a:spcBef>
                <a:spcAft>
                  <a:spcPct val="15000"/>
                </a:spcAft>
                <a:buClr>
                  <a:schemeClr val="tx2"/>
                </a:buClr>
                <a:buFont typeface="Arial" charset="0"/>
                <a:buNone/>
                <a:defRPr/>
              </a:pPr>
              <a:endParaRPr lang="ja-JP" altLang="en-US" sz="800" i="0">
                <a:solidFill>
                  <a:schemeClr val="bg1"/>
                </a:solidFill>
                <a:ea typeface="MS PGothic" pitchFamily="34" charset="-128"/>
              </a:endParaRPr>
            </a:p>
          </p:txBody>
        </p:sp>
        <p:sp>
          <p:nvSpPr>
            <p:cNvPr id="151883" name="Text Box 232"/>
            <p:cNvSpPr txBox="1">
              <a:spLocks noChangeArrowheads="1"/>
            </p:cNvSpPr>
            <p:nvPr/>
          </p:nvSpPr>
          <p:spPr bwMode="auto">
            <a:xfrm>
              <a:off x="135" y="3626"/>
              <a:ext cx="394" cy="135"/>
            </a:xfrm>
            <a:prstGeom prst="rect">
              <a:avLst/>
            </a:prstGeom>
            <a:noFill/>
            <a:ln w="9525" algn="ctr">
              <a:noFill/>
              <a:miter lim="800000"/>
              <a:headEnd/>
              <a:tailEnd/>
            </a:ln>
          </p:spPr>
          <p:txBody>
            <a:bodyPr wrap="none">
              <a:spAutoFit/>
            </a:bodyPr>
            <a:lstStyle/>
            <a:p>
              <a:pPr>
                <a:spcBef>
                  <a:spcPct val="5000"/>
                </a:spcBef>
                <a:spcAft>
                  <a:spcPct val="15000"/>
                </a:spcAft>
                <a:buClr>
                  <a:schemeClr val="tx2"/>
                </a:buClr>
                <a:buFont typeface="Arial" charset="0"/>
                <a:buNone/>
              </a:pPr>
              <a:r>
                <a:rPr lang="en-US" altLang="ja-JP" sz="800" i="0">
                  <a:solidFill>
                    <a:schemeClr val="bg1"/>
                  </a:solidFill>
                  <a:ea typeface="MS PGothic" pitchFamily="34" charset="-128"/>
                </a:rPr>
                <a:t>Customer</a:t>
              </a:r>
            </a:p>
          </p:txBody>
        </p:sp>
        <p:sp>
          <p:nvSpPr>
            <p:cNvPr id="151884" name="Text Box 233"/>
            <p:cNvSpPr txBox="1">
              <a:spLocks noChangeArrowheads="1"/>
            </p:cNvSpPr>
            <p:nvPr/>
          </p:nvSpPr>
          <p:spPr bwMode="auto">
            <a:xfrm>
              <a:off x="160" y="3707"/>
              <a:ext cx="338" cy="135"/>
            </a:xfrm>
            <a:prstGeom prst="rect">
              <a:avLst/>
            </a:prstGeom>
            <a:noFill/>
            <a:ln w="9525" algn="ctr">
              <a:noFill/>
              <a:miter lim="800000"/>
              <a:headEnd/>
              <a:tailEnd/>
            </a:ln>
          </p:spPr>
          <p:txBody>
            <a:bodyPr wrap="none">
              <a:spAutoFit/>
            </a:bodyPr>
            <a:lstStyle/>
            <a:p>
              <a:pPr>
                <a:spcBef>
                  <a:spcPct val="5000"/>
                </a:spcBef>
                <a:spcAft>
                  <a:spcPct val="15000"/>
                </a:spcAft>
                <a:buClr>
                  <a:schemeClr val="tx2"/>
                </a:buClr>
                <a:buFont typeface="Arial" charset="0"/>
                <a:buNone/>
              </a:pPr>
              <a:r>
                <a:rPr lang="en-US" altLang="ja-JP" sz="800" i="0">
                  <a:solidFill>
                    <a:schemeClr val="bg1"/>
                  </a:solidFill>
                  <a:ea typeface="MS PGothic" pitchFamily="34" charset="-128"/>
                </a:rPr>
                <a:t>Product</a:t>
              </a:r>
            </a:p>
          </p:txBody>
        </p:sp>
        <p:sp>
          <p:nvSpPr>
            <p:cNvPr id="151885" name="Text Box 234"/>
            <p:cNvSpPr txBox="1">
              <a:spLocks noChangeArrowheads="1"/>
            </p:cNvSpPr>
            <p:nvPr/>
          </p:nvSpPr>
          <p:spPr bwMode="auto">
            <a:xfrm>
              <a:off x="161" y="3772"/>
              <a:ext cx="349" cy="135"/>
            </a:xfrm>
            <a:prstGeom prst="rect">
              <a:avLst/>
            </a:prstGeom>
            <a:noFill/>
            <a:ln w="9525" algn="ctr">
              <a:noFill/>
              <a:miter lim="800000"/>
              <a:headEnd/>
              <a:tailEnd/>
            </a:ln>
          </p:spPr>
          <p:txBody>
            <a:bodyPr wrap="none">
              <a:spAutoFit/>
            </a:bodyPr>
            <a:lstStyle/>
            <a:p>
              <a:pPr>
                <a:spcBef>
                  <a:spcPct val="5000"/>
                </a:spcBef>
                <a:spcAft>
                  <a:spcPct val="15000"/>
                </a:spcAft>
                <a:buClr>
                  <a:schemeClr val="tx2"/>
                </a:buClr>
                <a:buFont typeface="Arial" charset="0"/>
                <a:buNone/>
              </a:pPr>
              <a:r>
                <a:rPr lang="en-US" altLang="ja-JP" sz="800" i="0">
                  <a:solidFill>
                    <a:schemeClr val="bg1"/>
                  </a:solidFill>
                  <a:ea typeface="MS PGothic" pitchFamily="34" charset="-128"/>
                </a:rPr>
                <a:t>Account</a:t>
              </a:r>
            </a:p>
          </p:txBody>
        </p:sp>
        <p:sp>
          <p:nvSpPr>
            <p:cNvPr id="151886" name="Text Box 235"/>
            <p:cNvSpPr txBox="1">
              <a:spLocks noChangeArrowheads="1"/>
            </p:cNvSpPr>
            <p:nvPr/>
          </p:nvSpPr>
          <p:spPr bwMode="auto">
            <a:xfrm>
              <a:off x="162" y="3853"/>
              <a:ext cx="309" cy="135"/>
            </a:xfrm>
            <a:prstGeom prst="rect">
              <a:avLst/>
            </a:prstGeom>
            <a:noFill/>
            <a:ln w="9525" algn="ctr">
              <a:noFill/>
              <a:miter lim="800000"/>
              <a:headEnd/>
              <a:tailEnd/>
            </a:ln>
          </p:spPr>
          <p:txBody>
            <a:bodyPr wrap="none">
              <a:spAutoFit/>
            </a:bodyPr>
            <a:lstStyle/>
            <a:p>
              <a:pPr>
                <a:spcBef>
                  <a:spcPct val="5000"/>
                </a:spcBef>
                <a:spcAft>
                  <a:spcPct val="15000"/>
                </a:spcAft>
                <a:buClr>
                  <a:schemeClr val="tx2"/>
                </a:buClr>
                <a:buFont typeface="Arial" charset="0"/>
                <a:buNone/>
              </a:pPr>
              <a:r>
                <a:rPr lang="en-US" altLang="ja-JP" sz="800" i="0">
                  <a:solidFill>
                    <a:schemeClr val="bg1"/>
                  </a:solidFill>
                  <a:ea typeface="MS PGothic" pitchFamily="34" charset="-128"/>
                </a:rPr>
                <a:t>Others</a:t>
              </a:r>
            </a:p>
          </p:txBody>
        </p:sp>
      </p:grpSp>
      <p:pic>
        <p:nvPicPr>
          <p:cNvPr id="151865" name="Picture 236" descr="table"/>
          <p:cNvPicPr>
            <a:picLocks noChangeAspect="1" noChangeArrowheads="1"/>
          </p:cNvPicPr>
          <p:nvPr/>
        </p:nvPicPr>
        <p:blipFill>
          <a:blip r:embed="rId31"/>
          <a:srcRect/>
          <a:stretch>
            <a:fillRect/>
          </a:stretch>
        </p:blipFill>
        <p:spPr bwMode="auto">
          <a:xfrm>
            <a:off x="2470150" y="5326063"/>
            <a:ext cx="398463" cy="271462"/>
          </a:xfrm>
          <a:prstGeom prst="rect">
            <a:avLst/>
          </a:prstGeom>
          <a:noFill/>
          <a:ln w="9525">
            <a:noFill/>
            <a:miter lim="800000"/>
            <a:headEnd/>
            <a:tailEnd/>
          </a:ln>
        </p:spPr>
      </p:pic>
      <p:pic>
        <p:nvPicPr>
          <p:cNvPr id="151866" name="Picture 237" descr="heterogenouse-information-i"/>
          <p:cNvPicPr>
            <a:picLocks noChangeAspect="1" noChangeArrowheads="1"/>
          </p:cNvPicPr>
          <p:nvPr/>
        </p:nvPicPr>
        <p:blipFill>
          <a:blip r:embed="rId33"/>
          <a:srcRect l="31293" r="51653"/>
          <a:stretch>
            <a:fillRect/>
          </a:stretch>
        </p:blipFill>
        <p:spPr bwMode="auto">
          <a:xfrm>
            <a:off x="5524500" y="4216400"/>
            <a:ext cx="520700" cy="492125"/>
          </a:xfrm>
          <a:prstGeom prst="rect">
            <a:avLst/>
          </a:prstGeom>
          <a:noFill/>
          <a:ln w="9525" algn="ctr">
            <a:noFill/>
            <a:miter lim="800000"/>
            <a:headEnd/>
            <a:tailEnd/>
          </a:ln>
        </p:spPr>
      </p:pic>
      <p:sp>
        <p:nvSpPr>
          <p:cNvPr id="151867" name="Text Box 238"/>
          <p:cNvSpPr txBox="1">
            <a:spLocks noChangeArrowheads="1"/>
          </p:cNvSpPr>
          <p:nvPr/>
        </p:nvSpPr>
        <p:spPr bwMode="auto">
          <a:xfrm>
            <a:off x="5334000" y="4830763"/>
            <a:ext cx="1060450" cy="484187"/>
          </a:xfrm>
          <a:prstGeom prst="rect">
            <a:avLst/>
          </a:prstGeom>
          <a:noFill/>
          <a:ln w="9525" algn="ctr">
            <a:noFill/>
            <a:miter lim="800000"/>
            <a:headEnd/>
            <a:tailEnd/>
          </a:ln>
        </p:spPr>
        <p:txBody>
          <a:bodyPr>
            <a:spAutoFit/>
          </a:bodyPr>
          <a:lstStyle/>
          <a:p>
            <a:pPr algn="ctr">
              <a:spcBef>
                <a:spcPct val="5000"/>
              </a:spcBef>
              <a:spcAft>
                <a:spcPct val="15000"/>
              </a:spcAft>
              <a:buClr>
                <a:schemeClr val="tx2"/>
              </a:buClr>
              <a:buFont typeface="Arial" charset="0"/>
              <a:buNone/>
            </a:pPr>
            <a:r>
              <a:rPr lang="en-US" altLang="ja-JP" sz="800" b="1" i="0">
                <a:ea typeface="MS PGothic" pitchFamily="34" charset="-128"/>
              </a:rPr>
              <a:t>Content Management </a:t>
            </a:r>
          </a:p>
          <a:p>
            <a:pPr algn="ctr">
              <a:spcBef>
                <a:spcPct val="5000"/>
              </a:spcBef>
              <a:spcAft>
                <a:spcPct val="15000"/>
              </a:spcAft>
              <a:buClr>
                <a:schemeClr val="tx2"/>
              </a:buClr>
              <a:buFont typeface="Arial" charset="0"/>
              <a:buNone/>
            </a:pPr>
            <a:r>
              <a:rPr lang="en-US" altLang="ja-JP" sz="800" b="1" i="0">
                <a:ea typeface="MS PGothic" pitchFamily="34" charset="-128"/>
              </a:rPr>
              <a:t>(e.g. FileNet)</a:t>
            </a:r>
          </a:p>
        </p:txBody>
      </p:sp>
      <p:sp>
        <p:nvSpPr>
          <p:cNvPr id="580847" name="AutoShape 239"/>
          <p:cNvSpPr>
            <a:spLocks noChangeAspect="1" noChangeArrowheads="1"/>
          </p:cNvSpPr>
          <p:nvPr/>
        </p:nvSpPr>
        <p:spPr bwMode="auto">
          <a:xfrm>
            <a:off x="4770438" y="2608263"/>
            <a:ext cx="611187" cy="447675"/>
          </a:xfrm>
          <a:prstGeom prst="roundRect">
            <a:avLst>
              <a:gd name="adj" fmla="val 16667"/>
            </a:avLst>
          </a:prstGeom>
          <a:gradFill rotWithShape="1">
            <a:gsLst>
              <a:gs pos="0">
                <a:srgbClr val="8EA0CC">
                  <a:gamma/>
                  <a:tint val="34118"/>
                  <a:invGamma/>
                </a:srgbClr>
              </a:gs>
              <a:gs pos="100000">
                <a:srgbClr val="8EA0CC"/>
              </a:gs>
            </a:gsLst>
            <a:lin ang="5400000" scaled="1"/>
          </a:gradFill>
          <a:ln w="9525" algn="ctr">
            <a:solidFill>
              <a:srgbClr val="90A2CE"/>
            </a:solidFill>
            <a:round/>
            <a:headEnd/>
            <a:tailEnd/>
          </a:ln>
          <a:effectLst>
            <a:outerShdw dist="81320" dir="18519588" algn="ctr" rotWithShape="0">
              <a:srgbClr val="788DC2"/>
            </a:outerShdw>
          </a:effectLst>
        </p:spPr>
        <p:txBody>
          <a:bodyPr wrap="none" anchor="ctr"/>
          <a:lstStyle/>
          <a:p>
            <a:pPr algn="ctr">
              <a:defRPr/>
            </a:pPr>
            <a:endParaRPr lang="en-US"/>
          </a:p>
        </p:txBody>
      </p:sp>
      <p:graphicFrame>
        <p:nvGraphicFramePr>
          <p:cNvPr id="151793" name="Object 240"/>
          <p:cNvGraphicFramePr>
            <a:graphicFrameLocks noChangeAspect="1"/>
          </p:cNvGraphicFramePr>
          <p:nvPr/>
        </p:nvGraphicFramePr>
        <p:xfrm>
          <a:off x="4783138" y="2754313"/>
          <a:ext cx="544512" cy="249237"/>
        </p:xfrm>
        <a:graphic>
          <a:graphicData uri="http://schemas.openxmlformats.org/presentationml/2006/ole">
            <p:oleObj spid="_x0000_s151793" name="Photo Editor Photo" r:id="rId34" imgW="7268590" imgH="4505954" progId="">
              <p:embed/>
            </p:oleObj>
          </a:graphicData>
        </a:graphic>
      </p:graphicFrame>
      <p:sp>
        <p:nvSpPr>
          <p:cNvPr id="151869" name="Text Box 241"/>
          <p:cNvSpPr txBox="1">
            <a:spLocks noChangeAspect="1" noChangeArrowheads="1"/>
          </p:cNvSpPr>
          <p:nvPr/>
        </p:nvSpPr>
        <p:spPr bwMode="auto">
          <a:xfrm>
            <a:off x="4724400" y="2597150"/>
            <a:ext cx="685800" cy="76200"/>
          </a:xfrm>
          <a:prstGeom prst="rect">
            <a:avLst/>
          </a:prstGeom>
          <a:noFill/>
          <a:ln w="9525" algn="ctr">
            <a:noFill/>
            <a:miter lim="800000"/>
            <a:headEnd/>
            <a:tailEnd/>
          </a:ln>
        </p:spPr>
        <p:txBody>
          <a:bodyPr lIns="0" tIns="0" rIns="0" bIns="0"/>
          <a:lstStyle/>
          <a:p>
            <a:pPr algn="ctr">
              <a:lnSpc>
                <a:spcPct val="80000"/>
              </a:lnSpc>
              <a:spcBef>
                <a:spcPct val="50000"/>
              </a:spcBef>
            </a:pPr>
            <a:r>
              <a:rPr lang="en-US" altLang="ja-JP" sz="800" b="1" i="0">
                <a:solidFill>
                  <a:srgbClr val="000000"/>
                </a:solidFill>
                <a:ea typeface="MS PGothic" pitchFamily="34" charset="-128"/>
                <a:cs typeface="Arial Unicode MS"/>
              </a:rPr>
              <a:t>Process Server</a:t>
            </a:r>
          </a:p>
          <a:p>
            <a:pPr algn="ctr">
              <a:lnSpc>
                <a:spcPct val="80000"/>
              </a:lnSpc>
              <a:spcBef>
                <a:spcPct val="50000"/>
              </a:spcBef>
            </a:pPr>
            <a:endParaRPr lang="ja-JP" altLang="en-US" sz="800" b="1" i="0">
              <a:solidFill>
                <a:srgbClr val="000000"/>
              </a:solidFill>
              <a:ea typeface="MS PGothic" pitchFamily="34" charset="-128"/>
              <a:cs typeface="Arial Unicode MS"/>
            </a:endParaRPr>
          </a:p>
        </p:txBody>
      </p:sp>
      <p:sp>
        <p:nvSpPr>
          <p:cNvPr id="151870" name="Text Box 242"/>
          <p:cNvSpPr txBox="1">
            <a:spLocks noChangeAspect="1" noChangeArrowheads="1"/>
          </p:cNvSpPr>
          <p:nvPr/>
        </p:nvSpPr>
        <p:spPr bwMode="auto">
          <a:xfrm>
            <a:off x="5486400" y="2235200"/>
            <a:ext cx="762000" cy="304800"/>
          </a:xfrm>
          <a:prstGeom prst="rect">
            <a:avLst/>
          </a:prstGeom>
          <a:noFill/>
          <a:ln w="9525" algn="ctr">
            <a:noFill/>
            <a:miter lim="800000"/>
            <a:headEnd/>
            <a:tailEnd/>
          </a:ln>
        </p:spPr>
        <p:txBody>
          <a:bodyPr lIns="0" tIns="0" rIns="0" bIns="0"/>
          <a:lstStyle/>
          <a:p>
            <a:pPr algn="ctr">
              <a:lnSpc>
                <a:spcPct val="80000"/>
              </a:lnSpc>
              <a:spcBef>
                <a:spcPct val="50000"/>
              </a:spcBef>
            </a:pPr>
            <a:r>
              <a:rPr lang="en-US" altLang="ja-JP" sz="800" b="1" i="0">
                <a:solidFill>
                  <a:srgbClr val="000000"/>
                </a:solidFill>
                <a:ea typeface="MS PGothic" pitchFamily="34" charset="-128"/>
                <a:cs typeface="Arial Unicode MS"/>
              </a:rPr>
              <a:t>Business Intelligent</a:t>
            </a:r>
          </a:p>
          <a:p>
            <a:pPr algn="ctr">
              <a:lnSpc>
                <a:spcPct val="80000"/>
              </a:lnSpc>
              <a:spcBef>
                <a:spcPct val="50000"/>
              </a:spcBef>
            </a:pPr>
            <a:r>
              <a:rPr lang="en-US" altLang="ja-JP" sz="800" b="1" i="0">
                <a:solidFill>
                  <a:srgbClr val="000000"/>
                </a:solidFill>
                <a:ea typeface="MS PGothic" pitchFamily="34" charset="-128"/>
                <a:cs typeface="Arial Unicode MS"/>
              </a:rPr>
              <a:t> (e.g. COGNOS)</a:t>
            </a:r>
          </a:p>
          <a:p>
            <a:pPr algn="ctr">
              <a:lnSpc>
                <a:spcPct val="80000"/>
              </a:lnSpc>
              <a:spcBef>
                <a:spcPct val="50000"/>
              </a:spcBef>
            </a:pPr>
            <a:endParaRPr lang="ja-JP" altLang="en-US" sz="800" b="1" i="0">
              <a:solidFill>
                <a:srgbClr val="000000"/>
              </a:solidFill>
              <a:ea typeface="MS PGothic" pitchFamily="34" charset="-128"/>
              <a:cs typeface="Arial Unicode MS"/>
            </a:endParaRPr>
          </a:p>
        </p:txBody>
      </p:sp>
      <p:pic>
        <p:nvPicPr>
          <p:cNvPr id="151871" name="Picture 73"/>
          <p:cNvPicPr>
            <a:picLocks noChangeAspect="1" noChangeArrowheads="1"/>
          </p:cNvPicPr>
          <p:nvPr/>
        </p:nvPicPr>
        <p:blipFill>
          <a:blip r:embed="rId35"/>
          <a:srcRect/>
          <a:stretch>
            <a:fillRect/>
          </a:stretch>
        </p:blipFill>
        <p:spPr bwMode="auto">
          <a:xfrm>
            <a:off x="5486400" y="2616200"/>
            <a:ext cx="928688" cy="381000"/>
          </a:xfrm>
          <a:prstGeom prst="rect">
            <a:avLst/>
          </a:prstGeom>
          <a:noFill/>
          <a:ln w="9525" algn="ctr">
            <a:noFill/>
            <a:miter lim="800000"/>
            <a:headEnd/>
            <a:tailEnd/>
          </a:ln>
        </p:spPr>
      </p:pic>
      <p:grpSp>
        <p:nvGrpSpPr>
          <p:cNvPr id="31" name="Group 244"/>
          <p:cNvGrpSpPr>
            <a:grpSpLocks/>
          </p:cNvGrpSpPr>
          <p:nvPr/>
        </p:nvGrpSpPr>
        <p:grpSpPr bwMode="auto">
          <a:xfrm>
            <a:off x="4876800" y="2179638"/>
            <a:ext cx="3992563" cy="4538662"/>
            <a:chOff x="3072" y="1213"/>
            <a:chExt cx="2515" cy="2859"/>
          </a:xfrm>
        </p:grpSpPr>
        <p:sp>
          <p:nvSpPr>
            <p:cNvPr id="151873" name="AutoShape 245"/>
            <p:cNvSpPr>
              <a:spLocks noChangeArrowheads="1"/>
            </p:cNvSpPr>
            <p:nvPr/>
          </p:nvSpPr>
          <p:spPr bwMode="auto">
            <a:xfrm>
              <a:off x="4848" y="2536"/>
              <a:ext cx="260" cy="1392"/>
            </a:xfrm>
            <a:prstGeom prst="upArrow">
              <a:avLst>
                <a:gd name="adj1" fmla="val 50000"/>
                <a:gd name="adj2" fmla="val 133846"/>
              </a:avLst>
            </a:prstGeom>
            <a:solidFill>
              <a:schemeClr val="tx2"/>
            </a:solidFill>
            <a:ln w="9525" algn="ctr">
              <a:solidFill>
                <a:srgbClr val="CCCCFF"/>
              </a:solidFill>
              <a:miter lim="800000"/>
              <a:headEnd/>
              <a:tailEnd/>
            </a:ln>
          </p:spPr>
          <p:txBody>
            <a:bodyPr wrap="none" anchor="ctr"/>
            <a:lstStyle/>
            <a:p>
              <a:pPr algn="ctr"/>
              <a:endParaRPr lang="en-GB"/>
            </a:p>
          </p:txBody>
        </p:sp>
        <p:sp>
          <p:nvSpPr>
            <p:cNvPr id="151874" name="AutoShape 246"/>
            <p:cNvSpPr>
              <a:spLocks noChangeArrowheads="1"/>
            </p:cNvSpPr>
            <p:nvPr/>
          </p:nvSpPr>
          <p:spPr bwMode="auto">
            <a:xfrm rot="-5400000">
              <a:off x="3912" y="2944"/>
              <a:ext cx="288" cy="1968"/>
            </a:xfrm>
            <a:prstGeom prst="upArrow">
              <a:avLst>
                <a:gd name="adj1" fmla="val 36111"/>
                <a:gd name="adj2" fmla="val 100665"/>
              </a:avLst>
            </a:prstGeom>
            <a:solidFill>
              <a:schemeClr val="accent1"/>
            </a:solidFill>
            <a:ln w="9525" algn="ctr">
              <a:solidFill>
                <a:srgbClr val="CCCCFF"/>
              </a:solidFill>
              <a:miter lim="800000"/>
              <a:headEnd/>
              <a:tailEnd/>
            </a:ln>
          </p:spPr>
          <p:txBody>
            <a:bodyPr vert="eaVert" wrap="none" anchor="ctr"/>
            <a:lstStyle/>
            <a:p>
              <a:pPr algn="ctr"/>
              <a:endParaRPr lang="en-GB"/>
            </a:p>
          </p:txBody>
        </p:sp>
        <p:sp>
          <p:nvSpPr>
            <p:cNvPr id="151875" name="AutoShape 247"/>
            <p:cNvSpPr>
              <a:spLocks noChangeAspect="1" noChangeArrowheads="1"/>
            </p:cNvSpPr>
            <p:nvPr/>
          </p:nvSpPr>
          <p:spPr bwMode="auto">
            <a:xfrm rot="5400000">
              <a:off x="4204" y="1799"/>
              <a:ext cx="136" cy="384"/>
            </a:xfrm>
            <a:prstGeom prst="can">
              <a:avLst>
                <a:gd name="adj" fmla="val 27699"/>
              </a:avLst>
            </a:prstGeom>
            <a:gradFill rotWithShape="1">
              <a:gsLst>
                <a:gs pos="0">
                  <a:srgbClr val="808080"/>
                </a:gs>
                <a:gs pos="50000">
                  <a:srgbClr val="C0C0C0"/>
                </a:gs>
                <a:gs pos="100000">
                  <a:srgbClr val="808080"/>
                </a:gs>
              </a:gsLst>
              <a:lin ang="0" scaled="1"/>
            </a:gradFill>
            <a:ln w="9525">
              <a:noFill/>
              <a:round/>
              <a:headEnd/>
              <a:tailEnd/>
            </a:ln>
          </p:spPr>
          <p:txBody>
            <a:bodyPr rot="10800000" vert="eaVert" wrap="none" anchor="ctr"/>
            <a:lstStyle/>
            <a:p>
              <a:pPr algn="ctr"/>
              <a:endParaRPr lang="en-GB"/>
            </a:p>
          </p:txBody>
        </p:sp>
        <p:pic>
          <p:nvPicPr>
            <p:cNvPr id="151876" name="Picture 248"/>
            <p:cNvPicPr>
              <a:picLocks noChangeAspect="1" noChangeArrowheads="1"/>
            </p:cNvPicPr>
            <p:nvPr/>
          </p:nvPicPr>
          <p:blipFill>
            <a:blip r:embed="rId36"/>
            <a:srcRect/>
            <a:stretch>
              <a:fillRect/>
            </a:stretch>
          </p:blipFill>
          <p:spPr bwMode="auto">
            <a:xfrm>
              <a:off x="4365" y="1374"/>
              <a:ext cx="1222" cy="1156"/>
            </a:xfrm>
            <a:prstGeom prst="rect">
              <a:avLst/>
            </a:prstGeom>
            <a:noFill/>
            <a:ln w="9525">
              <a:noFill/>
              <a:miter lim="800000"/>
              <a:headEnd/>
              <a:tailEnd/>
            </a:ln>
          </p:spPr>
        </p:pic>
        <p:sp>
          <p:nvSpPr>
            <p:cNvPr id="151877" name="Text Box 249"/>
            <p:cNvSpPr txBox="1">
              <a:spLocks noChangeArrowheads="1"/>
            </p:cNvSpPr>
            <p:nvPr/>
          </p:nvSpPr>
          <p:spPr bwMode="auto">
            <a:xfrm>
              <a:off x="4366" y="1213"/>
              <a:ext cx="1199" cy="154"/>
            </a:xfrm>
            <a:prstGeom prst="rect">
              <a:avLst/>
            </a:prstGeom>
            <a:noFill/>
            <a:ln w="9525">
              <a:noFill/>
              <a:miter lim="800000"/>
              <a:headEnd/>
              <a:tailEnd/>
            </a:ln>
          </p:spPr>
          <p:txBody>
            <a:bodyPr wrap="none">
              <a:spAutoFit/>
            </a:bodyPr>
            <a:lstStyle/>
            <a:p>
              <a:r>
                <a:rPr lang="en-US" sz="1000" b="1" i="0"/>
                <a:t>INFOSPHERE MDM SERVER</a:t>
              </a:r>
            </a:p>
          </p:txBody>
        </p:sp>
        <p:sp>
          <p:nvSpPr>
            <p:cNvPr id="151878" name="Text Box 250"/>
            <p:cNvSpPr txBox="1">
              <a:spLocks noChangeArrowheads="1"/>
            </p:cNvSpPr>
            <p:nvPr/>
          </p:nvSpPr>
          <p:spPr bwMode="auto">
            <a:xfrm>
              <a:off x="4052" y="1776"/>
              <a:ext cx="412" cy="135"/>
            </a:xfrm>
            <a:prstGeom prst="rect">
              <a:avLst/>
            </a:prstGeom>
            <a:noFill/>
            <a:ln w="9525" algn="ctr">
              <a:noFill/>
              <a:miter lim="800000"/>
              <a:headEnd/>
              <a:tailEnd/>
            </a:ln>
          </p:spPr>
          <p:txBody>
            <a:bodyPr>
              <a:spAutoFit/>
            </a:bodyPr>
            <a:lstStyle/>
            <a:p>
              <a:pPr>
                <a:spcBef>
                  <a:spcPct val="5000"/>
                </a:spcBef>
                <a:spcAft>
                  <a:spcPct val="15000"/>
                </a:spcAft>
                <a:buClr>
                  <a:schemeClr val="tx2"/>
                </a:buClr>
                <a:buFont typeface="Arial" charset="0"/>
                <a:buNone/>
              </a:pPr>
              <a:r>
                <a:rPr lang="en-US" sz="800" i="0"/>
                <a:t>Real-time </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additive="base">
                                        <p:cTn id="13" dur="2000" fill="hold"/>
                                        <p:tgtEl>
                                          <p:spTgt spid="31"/>
                                        </p:tgtEl>
                                        <p:attrNameLst>
                                          <p:attrName>ppt_x</p:attrName>
                                        </p:attrNameLst>
                                      </p:cBhvr>
                                      <p:tavLst>
                                        <p:tav tm="0">
                                          <p:val>
                                            <p:strVal val="1+#ppt_w/2"/>
                                          </p:val>
                                        </p:tav>
                                        <p:tav tm="100000">
                                          <p:val>
                                            <p:strVal val="#ppt_x"/>
                                          </p:val>
                                        </p:tav>
                                      </p:tavLst>
                                    </p:anim>
                                    <p:anim calcmode="lin" valueType="num">
                                      <p:cBhvr additive="base">
                                        <p:cTn id="14" dur="20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1+#ppt_w/2"/>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3"/>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5EC52352-7491-44D8-9E94-9D34D0C393B5}" type="slidenum">
              <a:rPr lang="en-ZA" sz="1200" i="0">
                <a:latin typeface="+mn-lt"/>
                <a:cs typeface="+mn-cs"/>
              </a:rPr>
              <a:pPr algn="r" fontAlgn="auto">
                <a:spcBef>
                  <a:spcPts val="0"/>
                </a:spcBef>
                <a:spcAft>
                  <a:spcPts val="0"/>
                </a:spcAft>
                <a:defRPr/>
              </a:pPr>
              <a:t>17</a:t>
            </a:fld>
            <a:endParaRPr lang="en-ZA" sz="1200" i="0">
              <a:latin typeface="+mn-lt"/>
              <a:cs typeface="+mn-cs"/>
            </a:endParaRPr>
          </a:p>
        </p:txBody>
      </p:sp>
      <p:sp>
        <p:nvSpPr>
          <p:cNvPr id="153602" name="Rectangle 8"/>
          <p:cNvSpPr>
            <a:spLocks noGrp="1" noChangeArrowheads="1"/>
          </p:cNvSpPr>
          <p:nvPr>
            <p:ph type="body" idx="4294967295"/>
          </p:nvPr>
        </p:nvSpPr>
        <p:spPr>
          <a:xfrm>
            <a:off x="1595438" y="4491038"/>
            <a:ext cx="6330950" cy="457200"/>
          </a:xfrm>
          <a:effectLst>
            <a:prstShdw prst="shdw17" dist="17961" dir="2700000">
              <a:srgbClr val="485297"/>
            </a:prstShdw>
          </a:effectLst>
        </p:spPr>
        <p:txBody>
          <a:bodyPr wrap="none">
            <a:spAutoFit/>
          </a:bodyPr>
          <a:lstStyle/>
          <a:p>
            <a:pPr marL="0" indent="0">
              <a:spcBef>
                <a:spcPct val="35000"/>
              </a:spcBef>
              <a:spcAft>
                <a:spcPct val="15000"/>
              </a:spcAft>
              <a:buClr>
                <a:schemeClr val="tx1"/>
              </a:buClr>
              <a:buFont typeface="Wingdings" pitchFamily="2" charset="2"/>
              <a:buNone/>
            </a:pPr>
            <a:r>
              <a:rPr lang="en-US" sz="2400" smtClean="0">
                <a:latin typeface="Arial" charset="0"/>
                <a:ea typeface="MS PGothic" pitchFamily="34" charset="-128"/>
              </a:rPr>
              <a:t>5 of top 6 US HC Payers; EMPI &amp; HIE leader </a:t>
            </a:r>
          </a:p>
        </p:txBody>
      </p:sp>
      <p:sp>
        <p:nvSpPr>
          <p:cNvPr id="153603" name="Rectangle 10"/>
          <p:cNvSpPr>
            <a:spLocks noGrp="1" noChangeArrowheads="1"/>
          </p:cNvSpPr>
          <p:nvPr>
            <p:ph type="title" idx="4294967295"/>
          </p:nvPr>
        </p:nvSpPr>
        <p:spPr>
          <a:xfrm>
            <a:off x="0" y="530225"/>
            <a:ext cx="9144000" cy="665163"/>
          </a:xfrm>
        </p:spPr>
        <p:txBody>
          <a:bodyPr lIns="101870" tIns="50935" rIns="101870" bIns="50935" anchor="t">
            <a:spAutoFit/>
          </a:bodyPr>
          <a:lstStyle/>
          <a:p>
            <a:pPr eaLnBrk="1" hangingPunct="1"/>
            <a:r>
              <a:rPr lang="en-US" sz="3700" smtClean="0">
                <a:ea typeface="MS PGothic" pitchFamily="34" charset="-128"/>
              </a:rPr>
              <a:t>Over 10 Years Experience &amp; 600+ Customers</a:t>
            </a:r>
          </a:p>
        </p:txBody>
      </p:sp>
      <p:pic>
        <p:nvPicPr>
          <p:cNvPr id="153604" name="Picture 11" descr="health.png"/>
          <p:cNvPicPr>
            <a:picLocks noChangeAspect="1" noChangeArrowheads="1"/>
          </p:cNvPicPr>
          <p:nvPr/>
        </p:nvPicPr>
        <p:blipFill>
          <a:blip r:embed="rId3"/>
          <a:srcRect/>
          <a:stretch>
            <a:fillRect/>
          </a:stretch>
        </p:blipFill>
        <p:spPr bwMode="auto">
          <a:xfrm>
            <a:off x="428625" y="4203700"/>
            <a:ext cx="1057275" cy="1114425"/>
          </a:xfrm>
          <a:prstGeom prst="rect">
            <a:avLst/>
          </a:prstGeom>
          <a:noFill/>
          <a:ln w="9525">
            <a:noFill/>
            <a:miter lim="800000"/>
            <a:headEnd/>
            <a:tailEnd/>
          </a:ln>
        </p:spPr>
      </p:pic>
      <p:pic>
        <p:nvPicPr>
          <p:cNvPr id="153605" name="Picture 12" descr="ins.png"/>
          <p:cNvPicPr>
            <a:picLocks noChangeAspect="1" noChangeArrowheads="1"/>
          </p:cNvPicPr>
          <p:nvPr/>
        </p:nvPicPr>
        <p:blipFill>
          <a:blip r:embed="rId4"/>
          <a:srcRect/>
          <a:stretch>
            <a:fillRect/>
          </a:stretch>
        </p:blipFill>
        <p:spPr bwMode="auto">
          <a:xfrm>
            <a:off x="427038" y="1309688"/>
            <a:ext cx="1058862" cy="1114425"/>
          </a:xfrm>
          <a:prstGeom prst="rect">
            <a:avLst/>
          </a:prstGeom>
          <a:noFill/>
          <a:ln w="9525">
            <a:noFill/>
            <a:miter lim="800000"/>
            <a:headEnd/>
            <a:tailEnd/>
          </a:ln>
        </p:spPr>
      </p:pic>
      <p:sp>
        <p:nvSpPr>
          <p:cNvPr id="93197" name="Rectangle 13"/>
          <p:cNvSpPr>
            <a:spLocks noChangeArrowheads="1"/>
          </p:cNvSpPr>
          <p:nvPr/>
        </p:nvSpPr>
        <p:spPr bwMode="auto">
          <a:xfrm>
            <a:off x="1558925" y="1636713"/>
            <a:ext cx="6396038" cy="45720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0" hangingPunct="0">
              <a:spcBef>
                <a:spcPct val="35000"/>
              </a:spcBef>
              <a:spcAft>
                <a:spcPct val="15000"/>
              </a:spcAft>
              <a:buClr>
                <a:schemeClr val="tx1"/>
              </a:buClr>
              <a:buFont typeface="Wingdings" pitchFamily="2" charset="2"/>
              <a:buNone/>
              <a:defRPr/>
            </a:pPr>
            <a:r>
              <a:rPr lang="en-US" sz="2400" i="0">
                <a:ea typeface="MS PGothic" pitchFamily="34" charset="-128"/>
              </a:rPr>
              <a:t>4 of top 6 US Insurance Companies</a:t>
            </a:r>
          </a:p>
        </p:txBody>
      </p:sp>
      <p:pic>
        <p:nvPicPr>
          <p:cNvPr id="153607" name="Picture 14" descr="banking.png"/>
          <p:cNvPicPr>
            <a:picLocks noChangeAspect="1" noChangeArrowheads="1"/>
          </p:cNvPicPr>
          <p:nvPr/>
        </p:nvPicPr>
        <p:blipFill>
          <a:blip r:embed="rId5"/>
          <a:srcRect/>
          <a:stretch>
            <a:fillRect/>
          </a:stretch>
        </p:blipFill>
        <p:spPr bwMode="auto">
          <a:xfrm>
            <a:off x="422275" y="2268538"/>
            <a:ext cx="1068388" cy="1114425"/>
          </a:xfrm>
          <a:prstGeom prst="rect">
            <a:avLst/>
          </a:prstGeom>
          <a:noFill/>
          <a:ln w="9525">
            <a:noFill/>
            <a:miter lim="800000"/>
            <a:headEnd/>
            <a:tailEnd/>
          </a:ln>
        </p:spPr>
      </p:pic>
      <p:sp>
        <p:nvSpPr>
          <p:cNvPr id="93199" name="Rectangle 15"/>
          <p:cNvSpPr>
            <a:spLocks noChangeArrowheads="1"/>
          </p:cNvSpPr>
          <p:nvPr/>
        </p:nvSpPr>
        <p:spPr bwMode="auto">
          <a:xfrm>
            <a:off x="1558925" y="2593975"/>
            <a:ext cx="5786438" cy="45720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0" hangingPunct="0">
              <a:spcBef>
                <a:spcPct val="35000"/>
              </a:spcBef>
              <a:spcAft>
                <a:spcPct val="15000"/>
              </a:spcAft>
              <a:buClr>
                <a:schemeClr val="tx1"/>
              </a:buClr>
              <a:buFont typeface="Wingdings" pitchFamily="2" charset="2"/>
              <a:buNone/>
              <a:defRPr/>
            </a:pPr>
            <a:r>
              <a:rPr lang="en-US" sz="2400" i="0">
                <a:ea typeface="MS PGothic" pitchFamily="34" charset="-128"/>
              </a:rPr>
              <a:t>6 of top 10 US Financial Services</a:t>
            </a:r>
          </a:p>
        </p:txBody>
      </p:sp>
      <p:grpSp>
        <p:nvGrpSpPr>
          <p:cNvPr id="153609" name="Group 16"/>
          <p:cNvGrpSpPr>
            <a:grpSpLocks/>
          </p:cNvGrpSpPr>
          <p:nvPr/>
        </p:nvGrpSpPr>
        <p:grpSpPr bwMode="auto">
          <a:xfrm>
            <a:off x="415925" y="3254375"/>
            <a:ext cx="4733925" cy="1114425"/>
            <a:chOff x="576" y="3090"/>
            <a:chExt cx="2982" cy="702"/>
          </a:xfrm>
        </p:grpSpPr>
        <p:pic>
          <p:nvPicPr>
            <p:cNvPr id="153613" name="Picture 17" descr="retail.png"/>
            <p:cNvPicPr>
              <a:picLocks noChangeAspect="1" noChangeArrowheads="1"/>
            </p:cNvPicPr>
            <p:nvPr/>
          </p:nvPicPr>
          <p:blipFill>
            <a:blip r:embed="rId6"/>
            <a:srcRect/>
            <a:stretch>
              <a:fillRect/>
            </a:stretch>
          </p:blipFill>
          <p:spPr bwMode="auto">
            <a:xfrm>
              <a:off x="576" y="3090"/>
              <a:ext cx="667" cy="702"/>
            </a:xfrm>
            <a:prstGeom prst="rect">
              <a:avLst/>
            </a:prstGeom>
            <a:noFill/>
            <a:ln w="9525">
              <a:noFill/>
              <a:miter lim="800000"/>
              <a:headEnd/>
              <a:tailEnd/>
            </a:ln>
          </p:spPr>
        </p:pic>
        <p:sp>
          <p:nvSpPr>
            <p:cNvPr id="93202" name="Rectangle 18"/>
            <p:cNvSpPr>
              <a:spLocks noChangeArrowheads="1"/>
            </p:cNvSpPr>
            <p:nvPr/>
          </p:nvSpPr>
          <p:spPr bwMode="auto">
            <a:xfrm>
              <a:off x="1296" y="3268"/>
              <a:ext cx="2262" cy="28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eaLnBrk="0" hangingPunct="0">
                <a:spcBef>
                  <a:spcPct val="35000"/>
                </a:spcBef>
                <a:spcAft>
                  <a:spcPct val="15000"/>
                </a:spcAft>
                <a:buClr>
                  <a:schemeClr val="tx1"/>
                </a:buClr>
                <a:buFont typeface="Wingdings" pitchFamily="2" charset="2"/>
                <a:buNone/>
                <a:defRPr/>
              </a:pPr>
              <a:r>
                <a:rPr lang="en-US" sz="2400" i="0">
                  <a:ea typeface="MS PGothic" pitchFamily="34" charset="-128"/>
                </a:rPr>
                <a:t>10 of top 12 US Retailers</a:t>
              </a:r>
            </a:p>
          </p:txBody>
        </p:sp>
      </p:grpSp>
      <p:sp>
        <p:nvSpPr>
          <p:cNvPr id="93204" name="Rectangle 20"/>
          <p:cNvSpPr>
            <a:spLocks noChangeArrowheads="1"/>
          </p:cNvSpPr>
          <p:nvPr/>
        </p:nvSpPr>
        <p:spPr bwMode="auto">
          <a:xfrm>
            <a:off x="1352550" y="6367463"/>
            <a:ext cx="6170613" cy="3206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lgn="ctr">
              <a:defRPr/>
            </a:pPr>
            <a:r>
              <a:rPr lang="en-US" sz="1500" b="1">
                <a:latin typeface="Arial" pitchFamily="34" charset="0"/>
                <a:ea typeface="MS PGothic" pitchFamily="34" charset="-128"/>
                <a:cs typeface="Arial" pitchFamily="34" charset="0"/>
                <a:hlinkClick r:id="rId7"/>
              </a:rPr>
              <a:t>http://money.cnn.com/magazines/fortune/fortune500/2009/full_list/</a:t>
            </a:r>
            <a:endParaRPr lang="en-US" sz="1500" b="1">
              <a:latin typeface="Arial" pitchFamily="34" charset="0"/>
              <a:ea typeface="MS PGothic" pitchFamily="34" charset="-128"/>
              <a:cs typeface="Arial" pitchFamily="34" charset="0"/>
            </a:endParaRPr>
          </a:p>
        </p:txBody>
      </p:sp>
      <p:pic>
        <p:nvPicPr>
          <p:cNvPr id="153611" name="Picture 10" descr="govt.png"/>
          <p:cNvPicPr>
            <a:picLocks noChangeAspect="1" noChangeArrowheads="1"/>
          </p:cNvPicPr>
          <p:nvPr/>
        </p:nvPicPr>
        <p:blipFill>
          <a:blip r:embed="rId8"/>
          <a:srcRect/>
          <a:stretch>
            <a:fillRect/>
          </a:stretch>
        </p:blipFill>
        <p:spPr bwMode="auto">
          <a:xfrm>
            <a:off x="423863" y="5165725"/>
            <a:ext cx="1066800" cy="1114425"/>
          </a:xfrm>
          <a:prstGeom prst="rect">
            <a:avLst/>
          </a:prstGeom>
          <a:noFill/>
          <a:ln w="9525">
            <a:noFill/>
            <a:miter lim="800000"/>
            <a:headEnd/>
            <a:tailEnd/>
          </a:ln>
        </p:spPr>
      </p:pic>
      <p:sp>
        <p:nvSpPr>
          <p:cNvPr id="153612" name="Rectangle 8"/>
          <p:cNvSpPr txBox="1">
            <a:spLocks noChangeArrowheads="1"/>
          </p:cNvSpPr>
          <p:nvPr/>
        </p:nvSpPr>
        <p:spPr bwMode="auto">
          <a:xfrm>
            <a:off x="1563688" y="5411788"/>
            <a:ext cx="6837362" cy="620712"/>
          </a:xfrm>
          <a:prstGeom prst="rect">
            <a:avLst/>
          </a:prstGeom>
          <a:noFill/>
          <a:ln w="9525">
            <a:noFill/>
            <a:miter lim="800000"/>
            <a:headEnd/>
            <a:tailEnd/>
          </a:ln>
        </p:spPr>
        <p:txBody>
          <a:bodyPr/>
          <a:lstStyle/>
          <a:p>
            <a:pPr marL="173038" indent="-173038" eaLnBrk="0" hangingPunct="0">
              <a:spcBef>
                <a:spcPct val="50000"/>
              </a:spcBef>
              <a:buClr>
                <a:schemeClr val="tx1"/>
              </a:buClr>
              <a:buFont typeface="Wingdings" pitchFamily="2" charset="2"/>
              <a:buNone/>
            </a:pPr>
            <a:r>
              <a:rPr lang="en-US" sz="2400" i="0"/>
              <a:t>Leader for large national &amp; local governments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36"/>
          <p:cNvSpPr>
            <a:spLocks noChangeArrowheads="1"/>
          </p:cNvSpPr>
          <p:nvPr/>
        </p:nvSpPr>
        <p:spPr bwMode="white">
          <a:xfrm>
            <a:off x="8597900" y="5141913"/>
            <a:ext cx="546100" cy="1566862"/>
          </a:xfrm>
          <a:prstGeom prst="rect">
            <a:avLst/>
          </a:prstGeom>
          <a:solidFill>
            <a:schemeClr val="bg1"/>
          </a:solidFill>
          <a:ln w="57150" algn="ctr">
            <a:noFill/>
            <a:miter lim="800000"/>
            <a:headEnd/>
            <a:tailEnd/>
          </a:ln>
        </p:spPr>
        <p:txBody>
          <a:bodyPr wrap="none" anchor="ctr"/>
          <a:lstStyle/>
          <a:p>
            <a:pPr algn="ctr"/>
            <a:endParaRPr lang="en-GB"/>
          </a:p>
        </p:txBody>
      </p:sp>
      <p:sp>
        <p:nvSpPr>
          <p:cNvPr id="30" name="Slide Number Placeholder 3"/>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005AA5F2-9B23-468F-9C59-68AE2524B729}" type="slidenum">
              <a:rPr lang="en-ZA" sz="1200" i="0">
                <a:latin typeface="+mn-lt"/>
                <a:cs typeface="+mn-cs"/>
              </a:rPr>
              <a:pPr algn="r" fontAlgn="auto">
                <a:spcBef>
                  <a:spcPts val="0"/>
                </a:spcBef>
                <a:spcAft>
                  <a:spcPts val="0"/>
                </a:spcAft>
                <a:defRPr/>
              </a:pPr>
              <a:t>18</a:t>
            </a:fld>
            <a:endParaRPr lang="en-ZA" sz="1200" i="0">
              <a:latin typeface="+mn-lt"/>
              <a:cs typeface="+mn-cs"/>
            </a:endParaRPr>
          </a:p>
        </p:txBody>
      </p:sp>
      <p:pic>
        <p:nvPicPr>
          <p:cNvPr id="155651" name="Picture 2"/>
          <p:cNvPicPr>
            <a:picLocks noChangeAspect="1" noChangeArrowheads="1"/>
          </p:cNvPicPr>
          <p:nvPr/>
        </p:nvPicPr>
        <p:blipFill>
          <a:blip r:embed="rId3"/>
          <a:srcRect/>
          <a:stretch>
            <a:fillRect/>
          </a:stretch>
        </p:blipFill>
        <p:spPr bwMode="auto">
          <a:xfrm>
            <a:off x="2359025" y="1901825"/>
            <a:ext cx="2165350" cy="4398963"/>
          </a:xfrm>
          <a:prstGeom prst="rect">
            <a:avLst/>
          </a:prstGeom>
          <a:noFill/>
          <a:ln w="9525">
            <a:noFill/>
            <a:miter lim="800000"/>
            <a:headEnd/>
            <a:tailEnd/>
          </a:ln>
        </p:spPr>
      </p:pic>
      <p:pic>
        <p:nvPicPr>
          <p:cNvPr id="155652" name="Picture 3"/>
          <p:cNvPicPr>
            <a:picLocks noChangeAspect="1" noChangeArrowheads="1"/>
          </p:cNvPicPr>
          <p:nvPr/>
        </p:nvPicPr>
        <p:blipFill>
          <a:blip r:embed="rId4"/>
          <a:srcRect/>
          <a:stretch>
            <a:fillRect/>
          </a:stretch>
        </p:blipFill>
        <p:spPr bwMode="auto">
          <a:xfrm>
            <a:off x="4613275" y="1901825"/>
            <a:ext cx="2165350" cy="4398963"/>
          </a:xfrm>
          <a:prstGeom prst="rect">
            <a:avLst/>
          </a:prstGeom>
          <a:noFill/>
          <a:ln w="9525">
            <a:noFill/>
            <a:miter lim="800000"/>
            <a:headEnd/>
            <a:tailEnd/>
          </a:ln>
        </p:spPr>
      </p:pic>
      <p:pic>
        <p:nvPicPr>
          <p:cNvPr id="155653" name="Picture 4"/>
          <p:cNvPicPr>
            <a:picLocks noChangeAspect="1" noChangeArrowheads="1"/>
          </p:cNvPicPr>
          <p:nvPr/>
        </p:nvPicPr>
        <p:blipFill>
          <a:blip r:embed="rId5"/>
          <a:srcRect/>
          <a:stretch>
            <a:fillRect/>
          </a:stretch>
        </p:blipFill>
        <p:spPr bwMode="auto">
          <a:xfrm>
            <a:off x="103188" y="1901825"/>
            <a:ext cx="2165350" cy="4341813"/>
          </a:xfrm>
          <a:prstGeom prst="rect">
            <a:avLst/>
          </a:prstGeom>
          <a:noFill/>
          <a:ln w="9525">
            <a:noFill/>
            <a:miter lim="800000"/>
            <a:headEnd/>
            <a:tailEnd/>
          </a:ln>
        </p:spPr>
      </p:pic>
      <p:sp>
        <p:nvSpPr>
          <p:cNvPr id="155654" name="AutoShape 6"/>
          <p:cNvSpPr>
            <a:spLocks noChangeArrowheads="1"/>
          </p:cNvSpPr>
          <p:nvPr/>
        </p:nvSpPr>
        <p:spPr bwMode="auto">
          <a:xfrm>
            <a:off x="4643438" y="1839913"/>
            <a:ext cx="2097087" cy="2019300"/>
          </a:xfrm>
          <a:prstGeom prst="roundRect">
            <a:avLst>
              <a:gd name="adj" fmla="val 74"/>
            </a:avLst>
          </a:prstGeom>
          <a:noFill/>
          <a:ln w="9525">
            <a:noFill/>
            <a:round/>
            <a:headEnd/>
            <a:tailEnd/>
          </a:ln>
        </p:spPr>
        <p:txBody>
          <a:bodyPr wrap="none" anchor="ctr"/>
          <a:lstStyle/>
          <a:p>
            <a:pPr algn="ctr"/>
            <a:endParaRPr lang="en-GB"/>
          </a:p>
        </p:txBody>
      </p:sp>
      <p:sp>
        <p:nvSpPr>
          <p:cNvPr id="155655" name="Rectangle 7"/>
          <p:cNvSpPr>
            <a:spLocks noChangeArrowheads="1"/>
          </p:cNvSpPr>
          <p:nvPr/>
        </p:nvSpPr>
        <p:spPr bwMode="auto">
          <a:xfrm>
            <a:off x="376238" y="2170113"/>
            <a:ext cx="1584325" cy="358775"/>
          </a:xfrm>
          <a:prstGeom prst="rect">
            <a:avLst/>
          </a:prstGeom>
          <a:noFill/>
          <a:ln w="9525">
            <a:noFill/>
            <a:miter lim="800000"/>
            <a:headEnd/>
            <a:tailEnd/>
          </a:ln>
        </p:spPr>
        <p:txBody>
          <a:bodyPr>
            <a:spAutoFit/>
          </a:bodyPr>
          <a:lstStyle/>
          <a:p>
            <a:pPr algn="ctr" defTabSz="457200" eaLnBrk="0" hangingPunct="0">
              <a:lnSpc>
                <a:spcPct val="97000"/>
              </a:lnSpc>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1" i="0">
                <a:solidFill>
                  <a:srgbClr val="000000"/>
                </a:solidFill>
                <a:ea typeface="SimSun" pitchFamily="2" charset="-122"/>
              </a:rPr>
              <a:t>Government</a:t>
            </a:r>
          </a:p>
        </p:txBody>
      </p:sp>
      <p:sp>
        <p:nvSpPr>
          <p:cNvPr id="155656" name="Rectangle 8"/>
          <p:cNvSpPr>
            <a:spLocks noChangeArrowheads="1"/>
          </p:cNvSpPr>
          <p:nvPr/>
        </p:nvSpPr>
        <p:spPr bwMode="auto">
          <a:xfrm>
            <a:off x="2662238" y="2170113"/>
            <a:ext cx="1524000" cy="358775"/>
          </a:xfrm>
          <a:prstGeom prst="rect">
            <a:avLst/>
          </a:prstGeom>
          <a:noFill/>
          <a:ln w="9525">
            <a:noFill/>
            <a:miter lim="800000"/>
            <a:headEnd/>
            <a:tailEnd/>
          </a:ln>
        </p:spPr>
        <p:txBody>
          <a:bodyPr>
            <a:spAutoFit/>
          </a:bodyPr>
          <a:lstStyle/>
          <a:p>
            <a:pPr algn="ctr" defTabSz="457200" eaLnBrk="0" hangingPunct="0">
              <a:lnSpc>
                <a:spcPct val="97000"/>
              </a:lnSpc>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1" i="0">
                <a:solidFill>
                  <a:srgbClr val="000000"/>
                </a:solidFill>
                <a:ea typeface="SimSun" pitchFamily="2" charset="-122"/>
              </a:rPr>
              <a:t>Healthcare</a:t>
            </a:r>
          </a:p>
        </p:txBody>
      </p:sp>
      <p:sp>
        <p:nvSpPr>
          <p:cNvPr id="155657" name="Rectangle 9"/>
          <p:cNvSpPr>
            <a:spLocks noChangeArrowheads="1"/>
          </p:cNvSpPr>
          <p:nvPr/>
        </p:nvSpPr>
        <p:spPr bwMode="auto">
          <a:xfrm>
            <a:off x="5021263" y="2160588"/>
            <a:ext cx="1343025" cy="358775"/>
          </a:xfrm>
          <a:prstGeom prst="rect">
            <a:avLst/>
          </a:prstGeom>
          <a:noFill/>
          <a:ln w="9525">
            <a:noFill/>
            <a:miter lim="800000"/>
            <a:headEnd/>
            <a:tailEnd/>
          </a:ln>
        </p:spPr>
        <p:txBody>
          <a:bodyPr>
            <a:spAutoFit/>
          </a:bodyPr>
          <a:lstStyle/>
          <a:p>
            <a:pPr algn="ctr" defTabSz="457200" eaLnBrk="0" hangingPunct="0">
              <a:lnSpc>
                <a:spcPct val="97000"/>
              </a:lnSpc>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1" i="0">
                <a:solidFill>
                  <a:srgbClr val="000000"/>
                </a:solidFill>
                <a:ea typeface="SimSun" pitchFamily="2" charset="-122"/>
              </a:rPr>
              <a:t>Telco</a:t>
            </a:r>
          </a:p>
        </p:txBody>
      </p:sp>
      <p:sp>
        <p:nvSpPr>
          <p:cNvPr id="155658" name="Rectangle 10"/>
          <p:cNvSpPr>
            <a:spLocks noChangeArrowheads="1"/>
          </p:cNvSpPr>
          <p:nvPr/>
        </p:nvSpPr>
        <p:spPr bwMode="auto">
          <a:xfrm>
            <a:off x="193675" y="2586038"/>
            <a:ext cx="2016125" cy="1200150"/>
          </a:xfrm>
          <a:prstGeom prst="rect">
            <a:avLst/>
          </a:prstGeom>
          <a:noFill/>
          <a:ln w="9525">
            <a:noFill/>
            <a:miter lim="800000"/>
            <a:headEnd/>
            <a:tailEnd/>
          </a:ln>
        </p:spPr>
        <p:txBody>
          <a:bodyPr/>
          <a:lstStyle/>
          <a:p>
            <a:pPr marL="112713" indent="-112713" defTabSz="457200">
              <a:lnSpc>
                <a:spcPct val="97000"/>
              </a:lnSpc>
              <a:buClr>
                <a:schemeClr val="tx1"/>
              </a:buClr>
              <a:buSzPct val="100000"/>
              <a:buFont typeface="Arial" charset="0"/>
              <a:buChar char="•"/>
              <a:tabLst>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256713" algn="l"/>
              </a:tabLst>
            </a:pPr>
            <a:r>
              <a:rPr lang="en-GB" i="0">
                <a:solidFill>
                  <a:srgbClr val="000000"/>
                </a:solidFill>
                <a:latin typeface="Arial Narrow" pitchFamily="34" charset="0"/>
                <a:ea typeface="SimSun" pitchFamily="2" charset="-122"/>
              </a:rPr>
              <a:t>Improve </a:t>
            </a:r>
            <a:r>
              <a:rPr lang="en-GB" b="1" i="0">
                <a:solidFill>
                  <a:srgbClr val="000000"/>
                </a:solidFill>
                <a:latin typeface="Arial Narrow" pitchFamily="34" charset="0"/>
                <a:ea typeface="SimSun" pitchFamily="2" charset="-122"/>
              </a:rPr>
              <a:t>Case</a:t>
            </a:r>
            <a:r>
              <a:rPr lang="en-GB" i="0">
                <a:solidFill>
                  <a:srgbClr val="000000"/>
                </a:solidFill>
                <a:latin typeface="Arial Narrow" pitchFamily="34" charset="0"/>
                <a:ea typeface="SimSun" pitchFamily="2" charset="-122"/>
              </a:rPr>
              <a:t> management</a:t>
            </a:r>
          </a:p>
          <a:p>
            <a:pPr marL="112713" indent="-112713" defTabSz="457200">
              <a:buClr>
                <a:schemeClr val="tx1"/>
              </a:buClr>
              <a:buSzPct val="100000"/>
              <a:buFont typeface="Arial" charset="0"/>
              <a:buChar char="•"/>
              <a:tabLst>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256713" algn="l"/>
              </a:tabLst>
            </a:pPr>
            <a:r>
              <a:rPr lang="en-GB" i="0">
                <a:solidFill>
                  <a:srgbClr val="000000"/>
                </a:solidFill>
                <a:latin typeface="Arial Narrow" pitchFamily="34" charset="0"/>
                <a:ea typeface="SimSun" pitchFamily="2" charset="-122"/>
              </a:rPr>
              <a:t>Reduce fraud across benefit </a:t>
            </a:r>
            <a:r>
              <a:rPr lang="en-GB" b="1" i="0">
                <a:solidFill>
                  <a:srgbClr val="000000"/>
                </a:solidFill>
                <a:latin typeface="Arial Narrow" pitchFamily="34" charset="0"/>
                <a:ea typeface="SimSun" pitchFamily="2" charset="-122"/>
              </a:rPr>
              <a:t>Applicants</a:t>
            </a:r>
            <a:r>
              <a:rPr lang="en-GB" i="0">
                <a:solidFill>
                  <a:srgbClr val="000000"/>
                </a:solidFill>
                <a:latin typeface="Arial Narrow" pitchFamily="34" charset="0"/>
                <a:ea typeface="SimSun" pitchFamily="2" charset="-122"/>
              </a:rPr>
              <a:t> </a:t>
            </a:r>
          </a:p>
          <a:p>
            <a:pPr marL="112713" indent="-112713" defTabSz="457200">
              <a:buClr>
                <a:schemeClr val="tx1"/>
              </a:buClr>
              <a:buSzPct val="100000"/>
              <a:buFont typeface="Arial" charset="0"/>
              <a:buChar char="•"/>
              <a:tabLst>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256713" algn="l"/>
              </a:tabLst>
            </a:pPr>
            <a:r>
              <a:rPr lang="en-GB" i="0">
                <a:solidFill>
                  <a:srgbClr val="000000"/>
                </a:solidFill>
                <a:latin typeface="Arial Narrow" pitchFamily="34" charset="0"/>
                <a:ea typeface="SimSun" pitchFamily="2" charset="-122"/>
              </a:rPr>
              <a:t>Improve revenue collection across </a:t>
            </a:r>
            <a:r>
              <a:rPr lang="en-GB" b="1" i="0">
                <a:solidFill>
                  <a:srgbClr val="000000"/>
                </a:solidFill>
                <a:latin typeface="Arial Narrow" pitchFamily="34" charset="0"/>
                <a:ea typeface="SimSun" pitchFamily="2" charset="-122"/>
              </a:rPr>
              <a:t>Taxpayers</a:t>
            </a:r>
          </a:p>
          <a:p>
            <a:pPr marL="112713" indent="-112713" defTabSz="457200">
              <a:buClr>
                <a:schemeClr val="tx1"/>
              </a:buClr>
              <a:buSzPct val="100000"/>
              <a:buFont typeface="Arial" charset="0"/>
              <a:buChar char="•"/>
              <a:tabLst>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256713" algn="l"/>
              </a:tabLst>
            </a:pPr>
            <a:r>
              <a:rPr lang="en-GB" i="0">
                <a:solidFill>
                  <a:srgbClr val="000000"/>
                </a:solidFill>
                <a:latin typeface="Arial Narrow" pitchFamily="34" charset="0"/>
                <a:ea typeface="SimSun" pitchFamily="2" charset="-122"/>
              </a:rPr>
              <a:t>Improve </a:t>
            </a:r>
            <a:r>
              <a:rPr lang="en-GB" b="1" i="0">
                <a:solidFill>
                  <a:srgbClr val="000000"/>
                </a:solidFill>
                <a:latin typeface="Arial Narrow" pitchFamily="34" charset="0"/>
                <a:ea typeface="SimSun" pitchFamily="2" charset="-122"/>
              </a:rPr>
              <a:t>Citizen </a:t>
            </a:r>
            <a:r>
              <a:rPr lang="en-GB" i="0">
                <a:solidFill>
                  <a:srgbClr val="000000"/>
                </a:solidFill>
                <a:latin typeface="Arial Narrow" pitchFamily="34" charset="0"/>
                <a:ea typeface="SimSun" pitchFamily="2" charset="-122"/>
              </a:rPr>
              <a:t>services</a:t>
            </a:r>
          </a:p>
          <a:p>
            <a:pPr marL="112713" indent="-112713" defTabSz="457200">
              <a:buClr>
                <a:schemeClr val="tx1"/>
              </a:buClr>
              <a:buSzPct val="100000"/>
              <a:buFont typeface="Arial" charset="0"/>
              <a:buChar char="•"/>
              <a:tabLst>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256713" algn="l"/>
              </a:tabLst>
            </a:pPr>
            <a:r>
              <a:rPr lang="en-GB" i="0">
                <a:solidFill>
                  <a:srgbClr val="000000"/>
                </a:solidFill>
                <a:latin typeface="Arial Narrow" pitchFamily="34" charset="0"/>
                <a:ea typeface="SimSun" pitchFamily="2" charset="-122"/>
              </a:rPr>
              <a:t>Streamline </a:t>
            </a:r>
            <a:r>
              <a:rPr lang="en-GB" b="1" i="0">
                <a:solidFill>
                  <a:srgbClr val="000000"/>
                </a:solidFill>
                <a:latin typeface="Arial Narrow" pitchFamily="34" charset="0"/>
                <a:ea typeface="SimSun" pitchFamily="2" charset="-122"/>
              </a:rPr>
              <a:t>Asset</a:t>
            </a:r>
            <a:r>
              <a:rPr lang="en-GB" i="0">
                <a:solidFill>
                  <a:srgbClr val="000000"/>
                </a:solidFill>
                <a:latin typeface="Arial Narrow" pitchFamily="34" charset="0"/>
                <a:ea typeface="SimSun" pitchFamily="2" charset="-122"/>
              </a:rPr>
              <a:t> management across </a:t>
            </a:r>
            <a:r>
              <a:rPr lang="en-GB" b="1" i="0">
                <a:solidFill>
                  <a:srgbClr val="000000"/>
                </a:solidFill>
                <a:latin typeface="Arial Narrow" pitchFamily="34" charset="0"/>
                <a:ea typeface="SimSun" pitchFamily="2" charset="-122"/>
              </a:rPr>
              <a:t>Locations</a:t>
            </a:r>
          </a:p>
        </p:txBody>
      </p:sp>
      <p:sp>
        <p:nvSpPr>
          <p:cNvPr id="155659" name="Rectangle 11"/>
          <p:cNvSpPr>
            <a:spLocks noChangeArrowheads="1"/>
          </p:cNvSpPr>
          <p:nvPr/>
        </p:nvSpPr>
        <p:spPr bwMode="auto">
          <a:xfrm>
            <a:off x="4567238" y="2540000"/>
            <a:ext cx="2192337" cy="2220913"/>
          </a:xfrm>
          <a:prstGeom prst="rect">
            <a:avLst/>
          </a:prstGeom>
          <a:noFill/>
          <a:ln w="9525">
            <a:noFill/>
            <a:miter lim="800000"/>
            <a:headEnd/>
            <a:tailEnd/>
          </a:ln>
        </p:spPr>
        <p:txBody>
          <a:bodyPr/>
          <a:lstStyle/>
          <a:p>
            <a:pPr marL="112713" indent="-112713" defTabSz="457200">
              <a:lnSpc>
                <a:spcPct val="97000"/>
              </a:lnSpc>
              <a:buClr>
                <a:schemeClr val="tx1"/>
              </a:buClr>
              <a:buSzPct val="100000"/>
              <a:buFont typeface="Arial" charset="0"/>
              <a:buChar char="•"/>
              <a:tabLst>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256713" algn="l"/>
              </a:tabLst>
            </a:pPr>
            <a:r>
              <a:rPr lang="en-GB" i="0">
                <a:solidFill>
                  <a:srgbClr val="000000"/>
                </a:solidFill>
                <a:latin typeface="Arial Narrow" pitchFamily="34" charset="0"/>
                <a:ea typeface="SimSun" pitchFamily="2" charset="-122"/>
              </a:rPr>
              <a:t>Improve </a:t>
            </a:r>
            <a:r>
              <a:rPr lang="en-GB" b="1" i="0">
                <a:solidFill>
                  <a:srgbClr val="000000"/>
                </a:solidFill>
                <a:latin typeface="Arial Narrow" pitchFamily="34" charset="0"/>
                <a:ea typeface="SimSun" pitchFamily="2" charset="-122"/>
              </a:rPr>
              <a:t>Customer </a:t>
            </a:r>
            <a:r>
              <a:rPr lang="en-GB" i="0">
                <a:solidFill>
                  <a:srgbClr val="000000"/>
                </a:solidFill>
                <a:latin typeface="Arial Narrow" pitchFamily="34" charset="0"/>
                <a:ea typeface="SimSun" pitchFamily="2" charset="-122"/>
              </a:rPr>
              <a:t>service and billing </a:t>
            </a:r>
            <a:r>
              <a:rPr lang="en-GB" b="1" i="0">
                <a:solidFill>
                  <a:srgbClr val="000000"/>
                </a:solidFill>
                <a:latin typeface="Arial Narrow" pitchFamily="34" charset="0"/>
                <a:ea typeface="SimSun" pitchFamily="2" charset="-122"/>
              </a:rPr>
              <a:t>Contracts</a:t>
            </a:r>
            <a:r>
              <a:rPr lang="en-GB" i="0">
                <a:solidFill>
                  <a:srgbClr val="000000"/>
                </a:solidFill>
                <a:latin typeface="Arial Narrow" pitchFamily="34" charset="0"/>
                <a:ea typeface="SimSun" pitchFamily="2" charset="-122"/>
              </a:rPr>
              <a:t>, and reduce churn</a:t>
            </a:r>
          </a:p>
          <a:p>
            <a:pPr marL="112713" indent="-112713" defTabSz="457200">
              <a:buClr>
                <a:schemeClr val="tx1"/>
              </a:buClr>
              <a:buSzPct val="100000"/>
              <a:buFont typeface="Arial" charset="0"/>
              <a:buChar char="•"/>
              <a:tabLst>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256713" algn="l"/>
              </a:tabLst>
            </a:pPr>
            <a:r>
              <a:rPr lang="en-GB" i="0">
                <a:solidFill>
                  <a:srgbClr val="000000"/>
                </a:solidFill>
                <a:latin typeface="Arial Narrow" pitchFamily="34" charset="0"/>
                <a:ea typeface="SimSun" pitchFamily="2" charset="-122"/>
              </a:rPr>
              <a:t>Support Regulatory compliance for </a:t>
            </a:r>
            <a:r>
              <a:rPr lang="en-GB" b="1" i="0">
                <a:solidFill>
                  <a:srgbClr val="000000"/>
                </a:solidFill>
                <a:latin typeface="Arial Narrow" pitchFamily="34" charset="0"/>
                <a:ea typeface="SimSun" pitchFamily="2" charset="-122"/>
              </a:rPr>
              <a:t>Customers / Organizations</a:t>
            </a:r>
          </a:p>
          <a:p>
            <a:pPr marL="112713" indent="-112713" defTabSz="457200">
              <a:buClr>
                <a:schemeClr val="tx1"/>
              </a:buClr>
              <a:buSzPct val="100000"/>
              <a:buFont typeface="Arial" charset="0"/>
              <a:buChar char="•"/>
              <a:tabLst>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256713" algn="l"/>
              </a:tabLst>
            </a:pPr>
            <a:r>
              <a:rPr lang="en-GB" i="0">
                <a:solidFill>
                  <a:srgbClr val="000000"/>
                </a:solidFill>
                <a:latin typeface="Arial Narrow" pitchFamily="34" charset="0"/>
                <a:ea typeface="SimSun" pitchFamily="2" charset="-122"/>
              </a:rPr>
              <a:t>Grow </a:t>
            </a:r>
            <a:r>
              <a:rPr lang="en-GB" b="1" i="0">
                <a:solidFill>
                  <a:srgbClr val="000000"/>
                </a:solidFill>
                <a:latin typeface="Arial Narrow" pitchFamily="34" charset="0"/>
                <a:ea typeface="SimSun" pitchFamily="2" charset="-122"/>
              </a:rPr>
              <a:t>Customer </a:t>
            </a:r>
            <a:r>
              <a:rPr lang="en-GB" i="0">
                <a:solidFill>
                  <a:srgbClr val="000000"/>
                </a:solidFill>
                <a:latin typeface="Arial Narrow" pitchFamily="34" charset="0"/>
                <a:ea typeface="SimSun" pitchFamily="2" charset="-122"/>
              </a:rPr>
              <a:t>wallet share through tailored </a:t>
            </a:r>
            <a:r>
              <a:rPr lang="en-GB" b="1" i="0">
                <a:solidFill>
                  <a:srgbClr val="000000"/>
                </a:solidFill>
                <a:latin typeface="Arial Narrow" pitchFamily="34" charset="0"/>
                <a:ea typeface="SimSun" pitchFamily="2" charset="-122"/>
              </a:rPr>
              <a:t>Product</a:t>
            </a:r>
            <a:r>
              <a:rPr lang="en-GB" i="0">
                <a:solidFill>
                  <a:srgbClr val="000000"/>
                </a:solidFill>
                <a:latin typeface="Arial Narrow" pitchFamily="34" charset="0"/>
                <a:ea typeface="SimSun" pitchFamily="2" charset="-122"/>
              </a:rPr>
              <a:t> offerings and bundles</a:t>
            </a:r>
          </a:p>
        </p:txBody>
      </p:sp>
      <p:sp>
        <p:nvSpPr>
          <p:cNvPr id="155660" name="Rectangle 12"/>
          <p:cNvSpPr>
            <a:spLocks noChangeArrowheads="1"/>
          </p:cNvSpPr>
          <p:nvPr/>
        </p:nvSpPr>
        <p:spPr bwMode="auto">
          <a:xfrm>
            <a:off x="2368550" y="2586038"/>
            <a:ext cx="2127250" cy="1200150"/>
          </a:xfrm>
          <a:prstGeom prst="rect">
            <a:avLst/>
          </a:prstGeom>
          <a:noFill/>
          <a:ln w="9525">
            <a:noFill/>
            <a:miter lim="800000"/>
            <a:headEnd/>
            <a:tailEnd/>
          </a:ln>
        </p:spPr>
        <p:txBody>
          <a:bodyPr/>
          <a:lstStyle/>
          <a:p>
            <a:pPr marL="112713" indent="-112713" defTabSz="457200">
              <a:lnSpc>
                <a:spcPct val="97000"/>
              </a:lnSpc>
              <a:buClr>
                <a:schemeClr val="tx1"/>
              </a:buClr>
              <a:buSzPct val="100000"/>
              <a:buFont typeface="Arial" charset="0"/>
              <a:buChar char="•"/>
              <a:tabLst>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256713" algn="l"/>
              </a:tabLst>
            </a:pPr>
            <a:r>
              <a:rPr lang="en-GB" i="0">
                <a:solidFill>
                  <a:srgbClr val="000000"/>
                </a:solidFill>
                <a:latin typeface="Arial Narrow" pitchFamily="34" charset="0"/>
                <a:ea typeface="SimSun" pitchFamily="2" charset="-122"/>
              </a:rPr>
              <a:t>Improve </a:t>
            </a:r>
            <a:r>
              <a:rPr lang="en-GB" b="1" i="0">
                <a:solidFill>
                  <a:srgbClr val="000000"/>
                </a:solidFill>
                <a:latin typeface="Arial Narrow" pitchFamily="34" charset="0"/>
                <a:ea typeface="SimSun" pitchFamily="2" charset="-122"/>
              </a:rPr>
              <a:t>Patient</a:t>
            </a:r>
            <a:r>
              <a:rPr lang="en-GB" i="0">
                <a:solidFill>
                  <a:srgbClr val="000000"/>
                </a:solidFill>
                <a:latin typeface="Arial Narrow" pitchFamily="34" charset="0"/>
                <a:ea typeface="SimSun" pitchFamily="2" charset="-122"/>
              </a:rPr>
              <a:t> care and reduce medical errors</a:t>
            </a:r>
          </a:p>
          <a:p>
            <a:pPr marL="112713" indent="-112713" defTabSz="457200">
              <a:buClr>
                <a:schemeClr val="tx1"/>
              </a:buClr>
              <a:buSzPct val="100000"/>
              <a:buFont typeface="Arial" charset="0"/>
              <a:buChar char="•"/>
              <a:tabLst>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256713" algn="l"/>
              </a:tabLst>
            </a:pPr>
            <a:r>
              <a:rPr lang="en-GB" i="0">
                <a:solidFill>
                  <a:srgbClr val="000000"/>
                </a:solidFill>
                <a:latin typeface="Arial Narrow" pitchFamily="34" charset="0"/>
                <a:ea typeface="SimSun" pitchFamily="2" charset="-122"/>
              </a:rPr>
              <a:t>Encourage</a:t>
            </a:r>
            <a:r>
              <a:rPr lang="en-GB" b="1" i="0">
                <a:solidFill>
                  <a:srgbClr val="000000"/>
                </a:solidFill>
                <a:latin typeface="Arial Narrow" pitchFamily="34" charset="0"/>
                <a:ea typeface="SimSun" pitchFamily="2" charset="-122"/>
              </a:rPr>
              <a:t> Physician</a:t>
            </a:r>
            <a:r>
              <a:rPr lang="en-GB" i="0">
                <a:solidFill>
                  <a:srgbClr val="000000"/>
                </a:solidFill>
                <a:latin typeface="Arial Narrow" pitchFamily="34" charset="0"/>
                <a:ea typeface="SimSun" pitchFamily="2" charset="-122"/>
              </a:rPr>
              <a:t> loyalty</a:t>
            </a:r>
          </a:p>
          <a:p>
            <a:pPr marL="112713" indent="-112713" defTabSz="457200">
              <a:buClr>
                <a:schemeClr val="tx1"/>
              </a:buClr>
              <a:buSzPct val="100000"/>
              <a:buFont typeface="Arial" charset="0"/>
              <a:buChar char="•"/>
              <a:tabLst>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256713" algn="l"/>
              </a:tabLst>
            </a:pPr>
            <a:r>
              <a:rPr lang="en-GB" i="0">
                <a:solidFill>
                  <a:srgbClr val="000000"/>
                </a:solidFill>
                <a:latin typeface="Arial Narrow" pitchFamily="34" charset="0"/>
                <a:ea typeface="SimSun" pitchFamily="2" charset="-122"/>
              </a:rPr>
              <a:t>Improve Compliance and </a:t>
            </a:r>
            <a:r>
              <a:rPr lang="en-GB" b="1" i="0">
                <a:solidFill>
                  <a:srgbClr val="000000"/>
                </a:solidFill>
                <a:latin typeface="Arial Narrow" pitchFamily="34" charset="0"/>
                <a:ea typeface="SimSun" pitchFamily="2" charset="-122"/>
              </a:rPr>
              <a:t>Patient </a:t>
            </a:r>
            <a:r>
              <a:rPr lang="en-GB" i="0">
                <a:solidFill>
                  <a:srgbClr val="000000"/>
                </a:solidFill>
                <a:latin typeface="Arial Narrow" pitchFamily="34" charset="0"/>
                <a:ea typeface="SimSun" pitchFamily="2" charset="-122"/>
              </a:rPr>
              <a:t>privacy</a:t>
            </a:r>
          </a:p>
          <a:p>
            <a:pPr marL="112713" indent="-112713" defTabSz="457200">
              <a:buClr>
                <a:schemeClr val="tx1"/>
              </a:buClr>
              <a:buSzPct val="100000"/>
              <a:buFont typeface="Arial" charset="0"/>
              <a:buChar char="•"/>
              <a:tabLst>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256713" algn="l"/>
              </a:tabLst>
            </a:pPr>
            <a:r>
              <a:rPr lang="en-GB" i="0">
                <a:solidFill>
                  <a:srgbClr val="000000"/>
                </a:solidFill>
                <a:latin typeface="Arial Narrow" pitchFamily="34" charset="0"/>
                <a:ea typeface="SimSun" pitchFamily="2" charset="-122"/>
              </a:rPr>
              <a:t>Streamline Hospital </a:t>
            </a:r>
            <a:r>
              <a:rPr lang="en-GB" b="1" i="0">
                <a:solidFill>
                  <a:srgbClr val="000000"/>
                </a:solidFill>
                <a:latin typeface="Arial Narrow" pitchFamily="34" charset="0"/>
                <a:ea typeface="SimSun" pitchFamily="2" charset="-122"/>
              </a:rPr>
              <a:t>Asset</a:t>
            </a:r>
            <a:r>
              <a:rPr lang="en-GB" i="0">
                <a:solidFill>
                  <a:srgbClr val="000000"/>
                </a:solidFill>
                <a:latin typeface="Arial Narrow" pitchFamily="34" charset="0"/>
                <a:ea typeface="SimSun" pitchFamily="2" charset="-122"/>
              </a:rPr>
              <a:t> management or medical </a:t>
            </a:r>
            <a:r>
              <a:rPr lang="en-GB" b="1" i="0">
                <a:solidFill>
                  <a:srgbClr val="000000"/>
                </a:solidFill>
                <a:latin typeface="Arial Narrow" pitchFamily="34" charset="0"/>
                <a:ea typeface="SimSun" pitchFamily="2" charset="-122"/>
              </a:rPr>
              <a:t>Products </a:t>
            </a:r>
            <a:r>
              <a:rPr lang="en-GB" i="0">
                <a:solidFill>
                  <a:srgbClr val="000000"/>
                </a:solidFill>
                <a:latin typeface="Arial Narrow" pitchFamily="34" charset="0"/>
                <a:ea typeface="SimSun" pitchFamily="2" charset="-122"/>
              </a:rPr>
              <a:t>across supply-chain and </a:t>
            </a:r>
            <a:r>
              <a:rPr lang="en-GB" b="1" i="0">
                <a:solidFill>
                  <a:srgbClr val="000000"/>
                </a:solidFill>
                <a:latin typeface="Arial Narrow" pitchFamily="34" charset="0"/>
                <a:ea typeface="SimSun" pitchFamily="2" charset="-122"/>
              </a:rPr>
              <a:t>Locations</a:t>
            </a:r>
          </a:p>
        </p:txBody>
      </p:sp>
      <p:sp>
        <p:nvSpPr>
          <p:cNvPr id="155661" name="Rectangle 14"/>
          <p:cNvSpPr>
            <a:spLocks noChangeArrowheads="1"/>
          </p:cNvSpPr>
          <p:nvPr/>
        </p:nvSpPr>
        <p:spPr bwMode="auto">
          <a:xfrm>
            <a:off x="3040063" y="5054600"/>
            <a:ext cx="823912" cy="549275"/>
          </a:xfrm>
          <a:prstGeom prst="rect">
            <a:avLst/>
          </a:prstGeom>
          <a:noFill/>
          <a:ln w="9525">
            <a:noFill/>
            <a:miter lim="800000"/>
            <a:headEnd/>
            <a:tailEnd/>
          </a:ln>
        </p:spPr>
        <p:txBody>
          <a:bodyPr wrap="none" anchor="ctr"/>
          <a:lstStyle/>
          <a:p>
            <a:pPr algn="ctr"/>
            <a:endParaRPr lang="en-GB"/>
          </a:p>
        </p:txBody>
      </p:sp>
      <p:sp>
        <p:nvSpPr>
          <p:cNvPr id="155662" name="AutoShape 15"/>
          <p:cNvSpPr>
            <a:spLocks noChangeArrowheads="1"/>
          </p:cNvSpPr>
          <p:nvPr/>
        </p:nvSpPr>
        <p:spPr bwMode="auto">
          <a:xfrm>
            <a:off x="119063" y="4508500"/>
            <a:ext cx="2097087" cy="2020888"/>
          </a:xfrm>
          <a:prstGeom prst="roundRect">
            <a:avLst>
              <a:gd name="adj" fmla="val 74"/>
            </a:avLst>
          </a:prstGeom>
          <a:noFill/>
          <a:ln w="9525">
            <a:noFill/>
            <a:round/>
            <a:headEnd/>
            <a:tailEnd/>
          </a:ln>
        </p:spPr>
        <p:txBody>
          <a:bodyPr wrap="none" anchor="ctr"/>
          <a:lstStyle/>
          <a:p>
            <a:pPr algn="ctr"/>
            <a:endParaRPr lang="en-GB"/>
          </a:p>
        </p:txBody>
      </p:sp>
      <p:sp>
        <p:nvSpPr>
          <p:cNvPr id="155663" name="AutoShape 16"/>
          <p:cNvSpPr>
            <a:spLocks noChangeArrowheads="1"/>
          </p:cNvSpPr>
          <p:nvPr/>
        </p:nvSpPr>
        <p:spPr bwMode="auto">
          <a:xfrm>
            <a:off x="4643438" y="4510088"/>
            <a:ext cx="2097087" cy="2019300"/>
          </a:xfrm>
          <a:prstGeom prst="roundRect">
            <a:avLst>
              <a:gd name="adj" fmla="val 74"/>
            </a:avLst>
          </a:prstGeom>
          <a:noFill/>
          <a:ln w="9525">
            <a:noFill/>
            <a:round/>
            <a:headEnd/>
            <a:tailEnd/>
          </a:ln>
        </p:spPr>
        <p:txBody>
          <a:bodyPr wrap="none" anchor="ctr"/>
          <a:lstStyle/>
          <a:p>
            <a:pPr algn="ctr"/>
            <a:endParaRPr lang="en-GB"/>
          </a:p>
        </p:txBody>
      </p:sp>
      <p:pic>
        <p:nvPicPr>
          <p:cNvPr id="155664" name="Picture 17"/>
          <p:cNvPicPr>
            <a:picLocks noChangeAspect="1" noChangeArrowheads="1"/>
          </p:cNvPicPr>
          <p:nvPr/>
        </p:nvPicPr>
        <p:blipFill>
          <a:blip r:embed="rId6"/>
          <a:srcRect/>
          <a:stretch>
            <a:fillRect/>
          </a:stretch>
        </p:blipFill>
        <p:spPr bwMode="auto">
          <a:xfrm>
            <a:off x="6869113" y="1901825"/>
            <a:ext cx="2165350" cy="4398963"/>
          </a:xfrm>
          <a:prstGeom prst="rect">
            <a:avLst/>
          </a:prstGeom>
          <a:noFill/>
          <a:ln w="9525">
            <a:noFill/>
            <a:miter lim="800000"/>
            <a:headEnd/>
            <a:tailEnd/>
          </a:ln>
        </p:spPr>
      </p:pic>
      <p:sp>
        <p:nvSpPr>
          <p:cNvPr id="155665" name="AutoShape 18"/>
          <p:cNvSpPr>
            <a:spLocks noChangeArrowheads="1"/>
          </p:cNvSpPr>
          <p:nvPr/>
        </p:nvSpPr>
        <p:spPr bwMode="auto">
          <a:xfrm>
            <a:off x="6938963" y="2174875"/>
            <a:ext cx="2019300" cy="341313"/>
          </a:xfrm>
          <a:prstGeom prst="roundRect">
            <a:avLst>
              <a:gd name="adj" fmla="val 16667"/>
            </a:avLst>
          </a:prstGeom>
          <a:noFill/>
          <a:ln w="9525">
            <a:noFill/>
            <a:round/>
            <a:headEnd/>
            <a:tailEnd/>
          </a:ln>
        </p:spPr>
        <p:txBody>
          <a:bodyPr lIns="0" rIns="0">
            <a:spAutoFit/>
          </a:bodyPr>
          <a:lstStyle/>
          <a:p>
            <a:pPr algn="ctr" defTabSz="457200" eaLnBrk="0" hangingPunct="0">
              <a:lnSpc>
                <a:spcPct val="82000"/>
              </a:lnSpc>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1" i="0">
                <a:solidFill>
                  <a:srgbClr val="000000"/>
                </a:solidFill>
                <a:ea typeface="SimSun" pitchFamily="2" charset="-122"/>
              </a:rPr>
              <a:t>Energy &amp; Utilities</a:t>
            </a:r>
          </a:p>
        </p:txBody>
      </p:sp>
      <p:sp>
        <p:nvSpPr>
          <p:cNvPr id="155666" name="Text Box 19"/>
          <p:cNvSpPr txBox="1">
            <a:spLocks noChangeArrowheads="1"/>
          </p:cNvSpPr>
          <p:nvPr/>
        </p:nvSpPr>
        <p:spPr bwMode="auto">
          <a:xfrm>
            <a:off x="6881813" y="2552700"/>
            <a:ext cx="2079625" cy="2073275"/>
          </a:xfrm>
          <a:prstGeom prst="rect">
            <a:avLst/>
          </a:prstGeom>
          <a:noFill/>
          <a:ln w="9525">
            <a:noFill/>
            <a:miter lim="800000"/>
            <a:headEnd/>
            <a:tailEnd/>
          </a:ln>
        </p:spPr>
        <p:txBody>
          <a:bodyPr>
            <a:spAutoFit/>
          </a:bodyPr>
          <a:lstStyle/>
          <a:p>
            <a:pPr marL="112713" indent="-112713" defTabSz="457200">
              <a:lnSpc>
                <a:spcPct val="90000"/>
              </a:lnSpc>
              <a:buClr>
                <a:schemeClr val="tx1"/>
              </a:buClr>
              <a:buSzPct val="100000"/>
              <a:buFont typeface="Arial" charset="0"/>
              <a:buChar char="•"/>
              <a:tabLst>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256713" algn="l"/>
              </a:tabLst>
            </a:pPr>
            <a:r>
              <a:rPr lang="en-GB" i="0">
                <a:solidFill>
                  <a:srgbClr val="000000"/>
                </a:solidFill>
                <a:latin typeface="Arial Narrow" pitchFamily="34" charset="0"/>
                <a:ea typeface="SimSun" pitchFamily="2" charset="-122"/>
              </a:rPr>
              <a:t>Energy </a:t>
            </a:r>
            <a:r>
              <a:rPr lang="en-GB" b="1" i="0">
                <a:solidFill>
                  <a:srgbClr val="000000"/>
                </a:solidFill>
                <a:latin typeface="Arial Narrow" pitchFamily="34" charset="0"/>
                <a:ea typeface="SimSun" pitchFamily="2" charset="-122"/>
              </a:rPr>
              <a:t>Price</a:t>
            </a:r>
            <a:r>
              <a:rPr lang="en-GB" i="0">
                <a:solidFill>
                  <a:srgbClr val="000000"/>
                </a:solidFill>
                <a:latin typeface="Arial Narrow" pitchFamily="34" charset="0"/>
                <a:ea typeface="SimSun" pitchFamily="2" charset="-122"/>
              </a:rPr>
              <a:t> data management</a:t>
            </a:r>
          </a:p>
          <a:p>
            <a:pPr marL="112713" indent="-112713" defTabSz="457200">
              <a:lnSpc>
                <a:spcPct val="90000"/>
              </a:lnSpc>
              <a:buClr>
                <a:schemeClr val="tx1"/>
              </a:buClr>
              <a:buSzPct val="100000"/>
              <a:buFont typeface="Arial" charset="0"/>
              <a:buChar char="•"/>
              <a:tabLst>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256713" algn="l"/>
              </a:tabLst>
            </a:pPr>
            <a:r>
              <a:rPr lang="en-GB" b="1" i="0">
                <a:solidFill>
                  <a:srgbClr val="000000"/>
                </a:solidFill>
                <a:latin typeface="Arial Narrow" pitchFamily="34" charset="0"/>
                <a:ea typeface="SimSun" pitchFamily="2" charset="-122"/>
              </a:rPr>
              <a:t>Asset</a:t>
            </a:r>
            <a:r>
              <a:rPr lang="en-GB" i="0">
                <a:solidFill>
                  <a:srgbClr val="000000"/>
                </a:solidFill>
                <a:latin typeface="Arial Narrow" pitchFamily="34" charset="0"/>
                <a:ea typeface="SimSun" pitchFamily="2" charset="-122"/>
              </a:rPr>
              <a:t> and </a:t>
            </a:r>
            <a:r>
              <a:rPr lang="en-GB" b="1" i="0">
                <a:solidFill>
                  <a:srgbClr val="000000"/>
                </a:solidFill>
                <a:latin typeface="Arial Narrow" pitchFamily="34" charset="0"/>
                <a:ea typeface="SimSun" pitchFamily="2" charset="-122"/>
              </a:rPr>
              <a:t>Location </a:t>
            </a:r>
            <a:r>
              <a:rPr lang="en-GB" i="0">
                <a:solidFill>
                  <a:srgbClr val="000000"/>
                </a:solidFill>
                <a:latin typeface="Arial Narrow" pitchFamily="34" charset="0"/>
                <a:ea typeface="SimSun" pitchFamily="2" charset="-122"/>
              </a:rPr>
              <a:t>management (e.g., reservoir, oil field, meter)</a:t>
            </a:r>
          </a:p>
          <a:p>
            <a:pPr marL="112713" indent="-112713" defTabSz="457200">
              <a:lnSpc>
                <a:spcPct val="90000"/>
              </a:lnSpc>
              <a:buClr>
                <a:schemeClr val="tx1"/>
              </a:buClr>
              <a:buSzPct val="100000"/>
              <a:buFont typeface="Arial" charset="0"/>
              <a:buChar char="•"/>
              <a:tabLst>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256713" algn="l"/>
              </a:tabLst>
            </a:pPr>
            <a:r>
              <a:rPr lang="en-GB" i="0">
                <a:solidFill>
                  <a:srgbClr val="000000"/>
                </a:solidFill>
                <a:latin typeface="Arial Narrow" pitchFamily="34" charset="0"/>
                <a:ea typeface="SimSun" pitchFamily="2" charset="-122"/>
              </a:rPr>
              <a:t>Improve </a:t>
            </a:r>
            <a:r>
              <a:rPr lang="en-GB" b="1" i="0">
                <a:solidFill>
                  <a:srgbClr val="000000"/>
                </a:solidFill>
                <a:latin typeface="Arial Narrow" pitchFamily="34" charset="0"/>
                <a:ea typeface="SimSun" pitchFamily="2" charset="-122"/>
              </a:rPr>
              <a:t>Customer </a:t>
            </a:r>
            <a:r>
              <a:rPr lang="en-GB" i="0">
                <a:solidFill>
                  <a:srgbClr val="000000"/>
                </a:solidFill>
                <a:latin typeface="Arial Narrow" pitchFamily="34" charset="0"/>
                <a:ea typeface="SimSun" pitchFamily="2" charset="-122"/>
              </a:rPr>
              <a:t>service</a:t>
            </a:r>
          </a:p>
        </p:txBody>
      </p:sp>
      <p:pic>
        <p:nvPicPr>
          <p:cNvPr id="155667" name="Picture 21" descr="rnd_base1"/>
          <p:cNvPicPr>
            <a:picLocks noChangeAspect="1" noChangeArrowheads="1"/>
          </p:cNvPicPr>
          <p:nvPr/>
        </p:nvPicPr>
        <p:blipFill>
          <a:blip r:embed="rId7"/>
          <a:srcRect/>
          <a:stretch>
            <a:fillRect/>
          </a:stretch>
        </p:blipFill>
        <p:spPr bwMode="auto">
          <a:xfrm>
            <a:off x="773113" y="1476375"/>
            <a:ext cx="903287" cy="723900"/>
          </a:xfrm>
          <a:prstGeom prst="rect">
            <a:avLst/>
          </a:prstGeom>
          <a:noFill/>
          <a:ln w="9525">
            <a:noFill/>
            <a:miter lim="800000"/>
            <a:headEnd/>
            <a:tailEnd/>
          </a:ln>
        </p:spPr>
      </p:pic>
      <p:pic>
        <p:nvPicPr>
          <p:cNvPr id="155668" name="Picture 22" descr="gorvenment"/>
          <p:cNvPicPr>
            <a:picLocks noChangeAspect="1" noChangeArrowheads="1"/>
          </p:cNvPicPr>
          <p:nvPr/>
        </p:nvPicPr>
        <p:blipFill>
          <a:blip r:embed="rId8"/>
          <a:srcRect/>
          <a:stretch>
            <a:fillRect/>
          </a:stretch>
        </p:blipFill>
        <p:spPr bwMode="auto">
          <a:xfrm>
            <a:off x="838200" y="1271588"/>
            <a:ext cx="822325" cy="738187"/>
          </a:xfrm>
          <a:prstGeom prst="rect">
            <a:avLst/>
          </a:prstGeom>
          <a:noFill/>
          <a:ln w="9525">
            <a:noFill/>
            <a:miter lim="800000"/>
            <a:headEnd/>
            <a:tailEnd/>
          </a:ln>
        </p:spPr>
      </p:pic>
      <p:pic>
        <p:nvPicPr>
          <p:cNvPr id="155669" name="Picture 23" descr="rnd_base1"/>
          <p:cNvPicPr>
            <a:picLocks noChangeAspect="1" noChangeArrowheads="1"/>
          </p:cNvPicPr>
          <p:nvPr/>
        </p:nvPicPr>
        <p:blipFill>
          <a:blip r:embed="rId7"/>
          <a:srcRect/>
          <a:stretch>
            <a:fillRect/>
          </a:stretch>
        </p:blipFill>
        <p:spPr bwMode="auto">
          <a:xfrm>
            <a:off x="2982913" y="1490663"/>
            <a:ext cx="903287" cy="723900"/>
          </a:xfrm>
          <a:prstGeom prst="rect">
            <a:avLst/>
          </a:prstGeom>
          <a:noFill/>
          <a:ln w="9525">
            <a:noFill/>
            <a:miter lim="800000"/>
            <a:headEnd/>
            <a:tailEnd/>
          </a:ln>
        </p:spPr>
      </p:pic>
      <p:pic>
        <p:nvPicPr>
          <p:cNvPr id="155670" name="Picture 24" descr="health-plan"/>
          <p:cNvPicPr>
            <a:picLocks noChangeAspect="1" noChangeArrowheads="1"/>
          </p:cNvPicPr>
          <p:nvPr/>
        </p:nvPicPr>
        <p:blipFill>
          <a:blip r:embed="rId9"/>
          <a:srcRect/>
          <a:stretch>
            <a:fillRect/>
          </a:stretch>
        </p:blipFill>
        <p:spPr bwMode="auto">
          <a:xfrm>
            <a:off x="3200400" y="1423988"/>
            <a:ext cx="550863" cy="981075"/>
          </a:xfrm>
          <a:prstGeom prst="rect">
            <a:avLst/>
          </a:prstGeom>
          <a:noFill/>
          <a:ln w="9525">
            <a:noFill/>
            <a:miter lim="800000"/>
            <a:headEnd/>
            <a:tailEnd/>
          </a:ln>
        </p:spPr>
      </p:pic>
      <p:pic>
        <p:nvPicPr>
          <p:cNvPr id="155671" name="Picture 25" descr="rnd_base1"/>
          <p:cNvPicPr>
            <a:picLocks noChangeAspect="1" noChangeArrowheads="1"/>
          </p:cNvPicPr>
          <p:nvPr/>
        </p:nvPicPr>
        <p:blipFill>
          <a:blip r:embed="rId7"/>
          <a:srcRect/>
          <a:stretch>
            <a:fillRect/>
          </a:stretch>
        </p:blipFill>
        <p:spPr bwMode="auto">
          <a:xfrm>
            <a:off x="5299075" y="1500188"/>
            <a:ext cx="903288" cy="723900"/>
          </a:xfrm>
          <a:prstGeom prst="rect">
            <a:avLst/>
          </a:prstGeom>
          <a:noFill/>
          <a:ln w="9525">
            <a:noFill/>
            <a:miter lim="800000"/>
            <a:headEnd/>
            <a:tailEnd/>
          </a:ln>
        </p:spPr>
      </p:pic>
      <p:pic>
        <p:nvPicPr>
          <p:cNvPr id="155672" name="Picture 26" descr="phone"/>
          <p:cNvPicPr>
            <a:picLocks noChangeAspect="1" noChangeArrowheads="1"/>
          </p:cNvPicPr>
          <p:nvPr/>
        </p:nvPicPr>
        <p:blipFill>
          <a:blip r:embed="rId10"/>
          <a:srcRect/>
          <a:stretch>
            <a:fillRect/>
          </a:stretch>
        </p:blipFill>
        <p:spPr bwMode="auto">
          <a:xfrm>
            <a:off x="5410200" y="1423988"/>
            <a:ext cx="727075" cy="647700"/>
          </a:xfrm>
          <a:prstGeom prst="rect">
            <a:avLst/>
          </a:prstGeom>
          <a:noFill/>
          <a:ln w="9525">
            <a:noFill/>
            <a:miter lim="800000"/>
            <a:headEnd/>
            <a:tailEnd/>
          </a:ln>
        </p:spPr>
      </p:pic>
      <p:pic>
        <p:nvPicPr>
          <p:cNvPr id="155673" name="Picture 27" descr="rnd_base1"/>
          <p:cNvPicPr>
            <a:picLocks noChangeAspect="1" noChangeArrowheads="1"/>
          </p:cNvPicPr>
          <p:nvPr/>
        </p:nvPicPr>
        <p:blipFill>
          <a:blip r:embed="rId7"/>
          <a:srcRect/>
          <a:stretch>
            <a:fillRect/>
          </a:stretch>
        </p:blipFill>
        <p:spPr bwMode="auto">
          <a:xfrm>
            <a:off x="7543800" y="1500188"/>
            <a:ext cx="903288" cy="723900"/>
          </a:xfrm>
          <a:prstGeom prst="rect">
            <a:avLst/>
          </a:prstGeom>
          <a:noFill/>
          <a:ln w="9525">
            <a:noFill/>
            <a:miter lim="800000"/>
            <a:headEnd/>
            <a:tailEnd/>
          </a:ln>
        </p:spPr>
      </p:pic>
      <p:pic>
        <p:nvPicPr>
          <p:cNvPr id="155674" name="Picture 28" descr="light-bulb"/>
          <p:cNvPicPr>
            <a:picLocks noChangeAspect="1" noChangeArrowheads="1"/>
          </p:cNvPicPr>
          <p:nvPr/>
        </p:nvPicPr>
        <p:blipFill>
          <a:blip r:embed="rId11"/>
          <a:srcRect/>
          <a:stretch>
            <a:fillRect/>
          </a:stretch>
        </p:blipFill>
        <p:spPr bwMode="auto">
          <a:xfrm>
            <a:off x="7696200" y="1271588"/>
            <a:ext cx="620713" cy="781050"/>
          </a:xfrm>
          <a:prstGeom prst="rect">
            <a:avLst/>
          </a:prstGeom>
          <a:noFill/>
          <a:ln w="9525">
            <a:noFill/>
            <a:miter lim="800000"/>
            <a:headEnd/>
            <a:tailEnd/>
          </a:ln>
        </p:spPr>
      </p:pic>
      <p:sp>
        <p:nvSpPr>
          <p:cNvPr id="155675" name="Rectangle 34"/>
          <p:cNvSpPr>
            <a:spLocks noGrp="1"/>
          </p:cNvSpPr>
          <p:nvPr>
            <p:ph type="title" idx="4294967295"/>
          </p:nvPr>
        </p:nvSpPr>
        <p:spPr>
          <a:xfrm>
            <a:off x="0" y="63500"/>
            <a:ext cx="9142413" cy="1143000"/>
          </a:xfrm>
        </p:spPr>
        <p:txBody>
          <a:bodyPr/>
          <a:lstStyle/>
          <a:p>
            <a:pPr>
              <a:lnSpc>
                <a:spcPct val="90000"/>
              </a:lnSpc>
            </a:pPr>
            <a:r>
              <a:rPr lang="en-GB" sz="3500" smtClean="0"/>
              <a:t>Customers Across Industries are Addressing a Broad Set of Business Challenges With MDM</a:t>
            </a:r>
            <a:endParaRPr lang="en-US" sz="3500" smtClean="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32"/>
          <p:cNvSpPr>
            <a:spLocks noChangeArrowheads="1"/>
          </p:cNvSpPr>
          <p:nvPr/>
        </p:nvSpPr>
        <p:spPr bwMode="white">
          <a:xfrm>
            <a:off x="8597900" y="5141913"/>
            <a:ext cx="546100" cy="1566862"/>
          </a:xfrm>
          <a:prstGeom prst="rect">
            <a:avLst/>
          </a:prstGeom>
          <a:solidFill>
            <a:schemeClr val="bg1"/>
          </a:solidFill>
          <a:ln w="57150" algn="ctr">
            <a:noFill/>
            <a:miter lim="800000"/>
            <a:headEnd/>
            <a:tailEnd/>
          </a:ln>
        </p:spPr>
        <p:txBody>
          <a:bodyPr wrap="none" anchor="ctr"/>
          <a:lstStyle/>
          <a:p>
            <a:pPr algn="ctr"/>
            <a:endParaRPr lang="en-GB"/>
          </a:p>
        </p:txBody>
      </p:sp>
      <p:sp>
        <p:nvSpPr>
          <p:cNvPr id="29" name="Slide Number Placeholder 3"/>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D58DA3E1-17EC-4635-AFC8-4FC036BFE2FE}" type="slidenum">
              <a:rPr lang="en-ZA" sz="1200" i="0">
                <a:latin typeface="+mn-lt"/>
                <a:cs typeface="+mn-cs"/>
              </a:rPr>
              <a:pPr algn="r" fontAlgn="auto">
                <a:spcBef>
                  <a:spcPts val="0"/>
                </a:spcBef>
                <a:spcAft>
                  <a:spcPts val="0"/>
                </a:spcAft>
                <a:defRPr/>
              </a:pPr>
              <a:t>19</a:t>
            </a:fld>
            <a:endParaRPr lang="en-ZA" sz="1200" i="0">
              <a:latin typeface="+mn-lt"/>
              <a:cs typeface="+mn-cs"/>
            </a:endParaRPr>
          </a:p>
        </p:txBody>
      </p:sp>
      <p:pic>
        <p:nvPicPr>
          <p:cNvPr id="157699" name="Picture 2"/>
          <p:cNvPicPr>
            <a:picLocks noChangeAspect="1" noChangeArrowheads="1"/>
          </p:cNvPicPr>
          <p:nvPr/>
        </p:nvPicPr>
        <p:blipFill>
          <a:blip r:embed="rId3"/>
          <a:srcRect/>
          <a:stretch>
            <a:fillRect/>
          </a:stretch>
        </p:blipFill>
        <p:spPr bwMode="auto">
          <a:xfrm>
            <a:off x="2359025" y="1920875"/>
            <a:ext cx="2165350" cy="4433888"/>
          </a:xfrm>
          <a:prstGeom prst="rect">
            <a:avLst/>
          </a:prstGeom>
          <a:noFill/>
          <a:ln w="9525">
            <a:noFill/>
            <a:miter lim="800000"/>
            <a:headEnd/>
            <a:tailEnd/>
          </a:ln>
        </p:spPr>
      </p:pic>
      <p:pic>
        <p:nvPicPr>
          <p:cNvPr id="157700" name="Picture 3"/>
          <p:cNvPicPr>
            <a:picLocks noChangeAspect="1" noChangeArrowheads="1"/>
          </p:cNvPicPr>
          <p:nvPr/>
        </p:nvPicPr>
        <p:blipFill>
          <a:blip r:embed="rId4"/>
          <a:srcRect/>
          <a:stretch>
            <a:fillRect/>
          </a:stretch>
        </p:blipFill>
        <p:spPr bwMode="auto">
          <a:xfrm>
            <a:off x="6869113" y="1920875"/>
            <a:ext cx="2165350" cy="4375150"/>
          </a:xfrm>
          <a:prstGeom prst="rect">
            <a:avLst/>
          </a:prstGeom>
          <a:noFill/>
          <a:ln w="9525">
            <a:noFill/>
            <a:miter lim="800000"/>
            <a:headEnd/>
            <a:tailEnd/>
          </a:ln>
        </p:spPr>
      </p:pic>
      <p:pic>
        <p:nvPicPr>
          <p:cNvPr id="157701" name="Picture 4"/>
          <p:cNvPicPr>
            <a:picLocks noChangeAspect="1" noChangeArrowheads="1"/>
          </p:cNvPicPr>
          <p:nvPr/>
        </p:nvPicPr>
        <p:blipFill>
          <a:blip r:embed="rId5"/>
          <a:srcRect/>
          <a:stretch>
            <a:fillRect/>
          </a:stretch>
        </p:blipFill>
        <p:spPr bwMode="auto">
          <a:xfrm>
            <a:off x="4613275" y="1920875"/>
            <a:ext cx="2165350" cy="4433888"/>
          </a:xfrm>
          <a:prstGeom prst="rect">
            <a:avLst/>
          </a:prstGeom>
          <a:noFill/>
          <a:ln w="9525">
            <a:noFill/>
            <a:miter lim="800000"/>
            <a:headEnd/>
            <a:tailEnd/>
          </a:ln>
        </p:spPr>
      </p:pic>
      <p:pic>
        <p:nvPicPr>
          <p:cNvPr id="157702" name="Picture 5"/>
          <p:cNvPicPr>
            <a:picLocks noChangeAspect="1" noChangeArrowheads="1"/>
          </p:cNvPicPr>
          <p:nvPr/>
        </p:nvPicPr>
        <p:blipFill>
          <a:blip r:embed="rId6"/>
          <a:srcRect/>
          <a:stretch>
            <a:fillRect/>
          </a:stretch>
        </p:blipFill>
        <p:spPr bwMode="auto">
          <a:xfrm>
            <a:off x="103188" y="1920875"/>
            <a:ext cx="2165350" cy="4375150"/>
          </a:xfrm>
          <a:prstGeom prst="rect">
            <a:avLst/>
          </a:prstGeom>
          <a:noFill/>
          <a:ln w="9525">
            <a:noFill/>
            <a:miter lim="800000"/>
            <a:headEnd/>
            <a:tailEnd/>
          </a:ln>
        </p:spPr>
      </p:pic>
      <p:sp>
        <p:nvSpPr>
          <p:cNvPr id="157703" name="Rectangle 6"/>
          <p:cNvSpPr>
            <a:spLocks noChangeArrowheads="1"/>
          </p:cNvSpPr>
          <p:nvPr/>
        </p:nvSpPr>
        <p:spPr bwMode="auto">
          <a:xfrm>
            <a:off x="2770188" y="2343150"/>
            <a:ext cx="1350962" cy="358775"/>
          </a:xfrm>
          <a:prstGeom prst="rect">
            <a:avLst/>
          </a:prstGeom>
          <a:noFill/>
          <a:ln w="9525">
            <a:noFill/>
            <a:miter lim="800000"/>
            <a:headEnd/>
            <a:tailEnd/>
          </a:ln>
        </p:spPr>
        <p:txBody>
          <a:bodyPr>
            <a:spAutoFit/>
          </a:bodyPr>
          <a:lstStyle/>
          <a:p>
            <a:pPr algn="ctr" defTabSz="457200" eaLnBrk="0" hangingPunct="0">
              <a:lnSpc>
                <a:spcPct val="97000"/>
              </a:lnSpc>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1" i="0">
                <a:solidFill>
                  <a:srgbClr val="000000"/>
                </a:solidFill>
                <a:ea typeface="SimSun" pitchFamily="2" charset="-122"/>
              </a:rPr>
              <a:t>Insurance</a:t>
            </a:r>
          </a:p>
        </p:txBody>
      </p:sp>
      <p:sp>
        <p:nvSpPr>
          <p:cNvPr id="157704" name="Rectangle 7"/>
          <p:cNvSpPr>
            <a:spLocks noChangeArrowheads="1"/>
          </p:cNvSpPr>
          <p:nvPr/>
        </p:nvSpPr>
        <p:spPr bwMode="auto">
          <a:xfrm>
            <a:off x="55563" y="2784475"/>
            <a:ext cx="2176462" cy="1193800"/>
          </a:xfrm>
          <a:prstGeom prst="rect">
            <a:avLst/>
          </a:prstGeom>
          <a:noFill/>
          <a:ln w="9525">
            <a:noFill/>
            <a:miter lim="800000"/>
            <a:headEnd/>
            <a:tailEnd/>
          </a:ln>
        </p:spPr>
        <p:txBody>
          <a:bodyPr/>
          <a:lstStyle/>
          <a:p>
            <a:pPr marL="112713" indent="-112713" defTabSz="457200">
              <a:lnSpc>
                <a:spcPct val="90000"/>
              </a:lnSpc>
              <a:buClr>
                <a:schemeClr val="tx1"/>
              </a:buClr>
              <a:buSzPct val="100000"/>
              <a:buFont typeface="Arial" charset="0"/>
              <a:buChar char="•"/>
              <a:tabLst>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256713" algn="l"/>
              </a:tabLst>
            </a:pPr>
            <a:r>
              <a:rPr lang="en-GB" i="0">
                <a:solidFill>
                  <a:srgbClr val="000000"/>
                </a:solidFill>
                <a:latin typeface="Arial Narrow" pitchFamily="34" charset="0"/>
                <a:ea typeface="SimSun" pitchFamily="2" charset="-122"/>
              </a:rPr>
              <a:t>Regulatory compliance for </a:t>
            </a:r>
            <a:r>
              <a:rPr lang="en-GB" b="1" i="0">
                <a:solidFill>
                  <a:srgbClr val="000000"/>
                </a:solidFill>
                <a:latin typeface="Arial Narrow" pitchFamily="34" charset="0"/>
                <a:ea typeface="SimSun" pitchFamily="2" charset="-122"/>
              </a:rPr>
              <a:t>Customers</a:t>
            </a:r>
          </a:p>
          <a:p>
            <a:pPr marL="112713" indent="-112713" defTabSz="457200">
              <a:lnSpc>
                <a:spcPct val="90000"/>
              </a:lnSpc>
              <a:buClr>
                <a:schemeClr val="tx1"/>
              </a:buClr>
              <a:buSzPct val="100000"/>
              <a:buFont typeface="Arial" charset="0"/>
              <a:buChar char="•"/>
              <a:tabLst>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256713" algn="l"/>
              </a:tabLst>
            </a:pPr>
            <a:r>
              <a:rPr lang="en-GB" i="0">
                <a:solidFill>
                  <a:srgbClr val="000000"/>
                </a:solidFill>
                <a:latin typeface="Arial Narrow" pitchFamily="34" charset="0"/>
                <a:ea typeface="SimSun" pitchFamily="2" charset="-122"/>
              </a:rPr>
              <a:t>Improve </a:t>
            </a:r>
            <a:r>
              <a:rPr lang="en-GB" b="1" i="0">
                <a:solidFill>
                  <a:srgbClr val="000000"/>
                </a:solidFill>
                <a:latin typeface="Arial Narrow" pitchFamily="34" charset="0"/>
                <a:ea typeface="SimSun" pitchFamily="2" charset="-122"/>
              </a:rPr>
              <a:t>Customer</a:t>
            </a:r>
            <a:r>
              <a:rPr lang="en-GB" i="0">
                <a:solidFill>
                  <a:srgbClr val="000000"/>
                </a:solidFill>
                <a:latin typeface="Arial Narrow" pitchFamily="34" charset="0"/>
                <a:ea typeface="SimSun" pitchFamily="2" charset="-122"/>
              </a:rPr>
              <a:t> satisfaction</a:t>
            </a:r>
          </a:p>
          <a:p>
            <a:pPr marL="112713" indent="-112713" defTabSz="457200">
              <a:lnSpc>
                <a:spcPct val="90000"/>
              </a:lnSpc>
              <a:buClr>
                <a:schemeClr val="tx1"/>
              </a:buClr>
              <a:buSzPct val="100000"/>
              <a:buFont typeface="Arial" charset="0"/>
              <a:buChar char="•"/>
              <a:tabLst>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256713" algn="l"/>
              </a:tabLst>
            </a:pPr>
            <a:r>
              <a:rPr lang="en-GB" i="0">
                <a:solidFill>
                  <a:srgbClr val="000000"/>
                </a:solidFill>
                <a:latin typeface="Arial Narrow" pitchFamily="34" charset="0"/>
                <a:ea typeface="SimSun" pitchFamily="2" charset="-122"/>
              </a:rPr>
              <a:t>Grow Customer wallet share through tailored </a:t>
            </a:r>
            <a:r>
              <a:rPr lang="en-GB" b="1" i="0">
                <a:solidFill>
                  <a:srgbClr val="000000"/>
                </a:solidFill>
                <a:latin typeface="Arial Narrow" pitchFamily="34" charset="0"/>
                <a:ea typeface="SimSun" pitchFamily="2" charset="-122"/>
              </a:rPr>
              <a:t>Product</a:t>
            </a:r>
            <a:r>
              <a:rPr lang="en-GB" i="0">
                <a:solidFill>
                  <a:srgbClr val="000000"/>
                </a:solidFill>
                <a:latin typeface="Arial Narrow" pitchFamily="34" charset="0"/>
                <a:ea typeface="SimSun" pitchFamily="2" charset="-122"/>
              </a:rPr>
              <a:t> offerings and bundles</a:t>
            </a:r>
          </a:p>
          <a:p>
            <a:pPr marL="112713" indent="-112713" defTabSz="457200">
              <a:lnSpc>
                <a:spcPct val="90000"/>
              </a:lnSpc>
              <a:buClr>
                <a:schemeClr val="tx1"/>
              </a:buClr>
              <a:buSzPct val="100000"/>
              <a:buFont typeface="Arial" charset="0"/>
              <a:buChar char="•"/>
              <a:tabLst>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256713" algn="l"/>
              </a:tabLst>
            </a:pPr>
            <a:r>
              <a:rPr lang="en-GB" i="0">
                <a:solidFill>
                  <a:srgbClr val="000000"/>
                </a:solidFill>
                <a:latin typeface="Arial Narrow" pitchFamily="34" charset="0"/>
                <a:ea typeface="SimSun" pitchFamily="2" charset="-122"/>
              </a:rPr>
              <a:t>Understand full exposure and reduce credit risk across </a:t>
            </a:r>
            <a:r>
              <a:rPr lang="en-GB" b="1" i="0">
                <a:solidFill>
                  <a:srgbClr val="000000"/>
                </a:solidFill>
                <a:latin typeface="Arial Narrow" pitchFamily="34" charset="0"/>
                <a:ea typeface="SimSun" pitchFamily="2" charset="-122"/>
              </a:rPr>
              <a:t>Accounts</a:t>
            </a:r>
          </a:p>
        </p:txBody>
      </p:sp>
      <p:sp>
        <p:nvSpPr>
          <p:cNvPr id="157705" name="Rectangle 8"/>
          <p:cNvSpPr>
            <a:spLocks noChangeArrowheads="1"/>
          </p:cNvSpPr>
          <p:nvPr/>
        </p:nvSpPr>
        <p:spPr bwMode="auto">
          <a:xfrm>
            <a:off x="6862763" y="2784475"/>
            <a:ext cx="2006600" cy="1193800"/>
          </a:xfrm>
          <a:prstGeom prst="rect">
            <a:avLst/>
          </a:prstGeom>
          <a:noFill/>
          <a:ln w="9525">
            <a:noFill/>
            <a:miter lim="800000"/>
            <a:headEnd/>
            <a:tailEnd/>
          </a:ln>
        </p:spPr>
        <p:txBody>
          <a:bodyPr/>
          <a:lstStyle/>
          <a:p>
            <a:pPr marL="112713" indent="-112713" defTabSz="457200">
              <a:lnSpc>
                <a:spcPct val="90000"/>
              </a:lnSpc>
              <a:buClr>
                <a:schemeClr val="tx1"/>
              </a:buClr>
              <a:buSzPct val="100000"/>
              <a:buFont typeface="Arial" charset="0"/>
              <a:buChar char="•"/>
              <a:tabLst>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256713" algn="l"/>
              </a:tabLst>
            </a:pPr>
            <a:r>
              <a:rPr lang="en-GB" i="0">
                <a:solidFill>
                  <a:srgbClr val="000000"/>
                </a:solidFill>
                <a:latin typeface="Arial Narrow" pitchFamily="34" charset="0"/>
                <a:ea typeface="SimSun" pitchFamily="2" charset="-122"/>
              </a:rPr>
              <a:t>Streamlined </a:t>
            </a:r>
            <a:r>
              <a:rPr lang="en-GB" b="1" i="0">
                <a:solidFill>
                  <a:srgbClr val="000000"/>
                </a:solidFill>
                <a:latin typeface="Arial Narrow" pitchFamily="34" charset="0"/>
                <a:ea typeface="SimSun" pitchFamily="2" charset="-122"/>
              </a:rPr>
              <a:t>Asset</a:t>
            </a:r>
            <a:r>
              <a:rPr lang="en-GB" i="0">
                <a:solidFill>
                  <a:srgbClr val="000000"/>
                </a:solidFill>
                <a:latin typeface="Arial Narrow" pitchFamily="34" charset="0"/>
                <a:ea typeface="SimSun" pitchFamily="2" charset="-122"/>
              </a:rPr>
              <a:t> management</a:t>
            </a:r>
          </a:p>
          <a:p>
            <a:pPr marL="112713" indent="-112713" defTabSz="457200">
              <a:lnSpc>
                <a:spcPct val="90000"/>
              </a:lnSpc>
              <a:buClr>
                <a:schemeClr val="tx1"/>
              </a:buClr>
              <a:buSzPct val="100000"/>
              <a:buFont typeface="Arial" charset="0"/>
              <a:buChar char="•"/>
              <a:tabLst>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256713" algn="l"/>
              </a:tabLst>
            </a:pPr>
            <a:r>
              <a:rPr lang="en-GB" i="0">
                <a:solidFill>
                  <a:srgbClr val="000000"/>
                </a:solidFill>
                <a:latin typeface="Arial Narrow" pitchFamily="34" charset="0"/>
                <a:ea typeface="SimSun" pitchFamily="2" charset="-122"/>
              </a:rPr>
              <a:t>Improve </a:t>
            </a:r>
            <a:r>
              <a:rPr lang="en-GB" b="1" i="0">
                <a:solidFill>
                  <a:srgbClr val="000000"/>
                </a:solidFill>
                <a:latin typeface="Arial Narrow" pitchFamily="34" charset="0"/>
                <a:ea typeface="SimSun" pitchFamily="2" charset="-122"/>
              </a:rPr>
              <a:t>Supplier / Dealer</a:t>
            </a:r>
            <a:r>
              <a:rPr lang="en-GB" i="0">
                <a:solidFill>
                  <a:srgbClr val="000000"/>
                </a:solidFill>
                <a:latin typeface="Arial Narrow" pitchFamily="34" charset="0"/>
                <a:ea typeface="SimSun" pitchFamily="2" charset="-122"/>
              </a:rPr>
              <a:t> financial management</a:t>
            </a:r>
          </a:p>
          <a:p>
            <a:pPr marL="112713" indent="-112713" defTabSz="457200">
              <a:lnSpc>
                <a:spcPct val="90000"/>
              </a:lnSpc>
              <a:buClr>
                <a:schemeClr val="tx1"/>
              </a:buClr>
              <a:buSzPct val="100000"/>
              <a:buFont typeface="Arial" charset="0"/>
              <a:buChar char="•"/>
              <a:tabLst>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256713" algn="l"/>
              </a:tabLst>
            </a:pPr>
            <a:r>
              <a:rPr lang="en-GB" i="0">
                <a:solidFill>
                  <a:srgbClr val="000000"/>
                </a:solidFill>
                <a:latin typeface="Arial Narrow" pitchFamily="34" charset="0"/>
                <a:ea typeface="SimSun" pitchFamily="2" charset="-122"/>
              </a:rPr>
              <a:t>Food </a:t>
            </a:r>
            <a:r>
              <a:rPr lang="en-GB" b="1" i="0">
                <a:solidFill>
                  <a:srgbClr val="000000"/>
                </a:solidFill>
                <a:latin typeface="Arial Narrow" pitchFamily="34" charset="0"/>
                <a:ea typeface="SimSun" pitchFamily="2" charset="-122"/>
              </a:rPr>
              <a:t>Products </a:t>
            </a:r>
            <a:r>
              <a:rPr lang="en-GB" i="0">
                <a:solidFill>
                  <a:srgbClr val="000000"/>
                </a:solidFill>
                <a:latin typeface="Arial Narrow" pitchFamily="34" charset="0"/>
                <a:ea typeface="SimSun" pitchFamily="2" charset="-122"/>
              </a:rPr>
              <a:t>safety compliance</a:t>
            </a:r>
          </a:p>
          <a:p>
            <a:pPr marL="112713" indent="-112713" defTabSz="457200">
              <a:lnSpc>
                <a:spcPct val="90000"/>
              </a:lnSpc>
              <a:buClr>
                <a:schemeClr val="tx1"/>
              </a:buClr>
              <a:buSzPct val="100000"/>
              <a:buFont typeface="Arial" charset="0"/>
              <a:buChar char="•"/>
              <a:tabLst>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256713" algn="l"/>
              </a:tabLst>
            </a:pPr>
            <a:r>
              <a:rPr lang="en-GB" i="0">
                <a:solidFill>
                  <a:srgbClr val="000000"/>
                </a:solidFill>
                <a:latin typeface="Arial Narrow" pitchFamily="34" charset="0"/>
                <a:ea typeface="SimSun" pitchFamily="2" charset="-122"/>
              </a:rPr>
              <a:t>Manage </a:t>
            </a:r>
            <a:r>
              <a:rPr lang="en-GB" b="1" i="0">
                <a:solidFill>
                  <a:srgbClr val="000000"/>
                </a:solidFill>
                <a:latin typeface="Arial Narrow" pitchFamily="34" charset="0"/>
                <a:ea typeface="SimSun" pitchFamily="2" charset="-122"/>
              </a:rPr>
              <a:t>Customer</a:t>
            </a:r>
            <a:r>
              <a:rPr lang="en-GB" i="0">
                <a:solidFill>
                  <a:srgbClr val="000000"/>
                </a:solidFill>
                <a:latin typeface="Arial Narrow" pitchFamily="34" charset="0"/>
                <a:ea typeface="SimSun" pitchFamily="2" charset="-122"/>
              </a:rPr>
              <a:t> preferences and lifecycle</a:t>
            </a:r>
          </a:p>
          <a:p>
            <a:pPr marL="112713" indent="-112713" defTabSz="457200">
              <a:lnSpc>
                <a:spcPct val="90000"/>
              </a:lnSpc>
              <a:buClr>
                <a:schemeClr val="tx1"/>
              </a:buClr>
              <a:buSzPct val="100000"/>
              <a:buFont typeface="Arial" charset="0"/>
              <a:buChar char="•"/>
              <a:tabLst>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256713" algn="l"/>
              </a:tabLst>
            </a:pPr>
            <a:r>
              <a:rPr lang="en-GB" sz="1700" i="0">
                <a:solidFill>
                  <a:srgbClr val="000000"/>
                </a:solidFill>
                <a:latin typeface="Arial Narrow" pitchFamily="34" charset="0"/>
                <a:ea typeface="SimSun" pitchFamily="2" charset="-122"/>
              </a:rPr>
              <a:t>Faster </a:t>
            </a:r>
            <a:r>
              <a:rPr lang="en-GB" sz="1700" b="1" i="0">
                <a:solidFill>
                  <a:srgbClr val="000000"/>
                </a:solidFill>
                <a:latin typeface="Arial Narrow" pitchFamily="34" charset="0"/>
                <a:ea typeface="SimSun" pitchFamily="2" charset="-122"/>
              </a:rPr>
              <a:t>Product</a:t>
            </a:r>
            <a:r>
              <a:rPr lang="en-GB" sz="1700" i="0">
                <a:solidFill>
                  <a:srgbClr val="000000"/>
                </a:solidFill>
                <a:latin typeface="Arial Narrow" pitchFamily="34" charset="0"/>
                <a:ea typeface="SimSun" pitchFamily="2" charset="-122"/>
              </a:rPr>
              <a:t> launch across </a:t>
            </a:r>
            <a:r>
              <a:rPr lang="en-GB" sz="1700" b="1" i="0">
                <a:solidFill>
                  <a:srgbClr val="000000"/>
                </a:solidFill>
                <a:latin typeface="Arial Narrow" pitchFamily="34" charset="0"/>
                <a:ea typeface="SimSun" pitchFamily="2" charset="-122"/>
              </a:rPr>
              <a:t>Locations</a:t>
            </a:r>
          </a:p>
        </p:txBody>
      </p:sp>
      <p:sp>
        <p:nvSpPr>
          <p:cNvPr id="157706" name="Rectangle 9"/>
          <p:cNvSpPr>
            <a:spLocks noChangeArrowheads="1"/>
          </p:cNvSpPr>
          <p:nvPr/>
        </p:nvSpPr>
        <p:spPr bwMode="auto">
          <a:xfrm>
            <a:off x="4725988" y="2784475"/>
            <a:ext cx="1862137" cy="1193800"/>
          </a:xfrm>
          <a:prstGeom prst="rect">
            <a:avLst/>
          </a:prstGeom>
          <a:noFill/>
          <a:ln w="9525">
            <a:noFill/>
            <a:miter lim="800000"/>
            <a:headEnd/>
            <a:tailEnd/>
          </a:ln>
        </p:spPr>
        <p:txBody>
          <a:bodyPr/>
          <a:lstStyle/>
          <a:p>
            <a:pPr marL="112713" indent="-112713" defTabSz="457200">
              <a:lnSpc>
                <a:spcPct val="90000"/>
              </a:lnSpc>
              <a:buClr>
                <a:schemeClr val="tx1"/>
              </a:buClr>
              <a:buSzPct val="100000"/>
              <a:buFont typeface="Arial" charset="0"/>
              <a:buChar char="•"/>
              <a:tabLst>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256713" algn="l"/>
              </a:tabLst>
            </a:pPr>
            <a:r>
              <a:rPr lang="en-GB" i="0">
                <a:solidFill>
                  <a:srgbClr val="000000"/>
                </a:solidFill>
                <a:latin typeface="Arial Narrow" pitchFamily="34" charset="0"/>
                <a:ea typeface="SimSun" pitchFamily="2" charset="-122"/>
              </a:rPr>
              <a:t>Superior </a:t>
            </a:r>
            <a:r>
              <a:rPr lang="en-GB" b="1" i="0">
                <a:solidFill>
                  <a:srgbClr val="000000"/>
                </a:solidFill>
                <a:latin typeface="Arial Narrow" pitchFamily="34" charset="0"/>
                <a:ea typeface="SimSun" pitchFamily="2" charset="-122"/>
              </a:rPr>
              <a:t>Customer </a:t>
            </a:r>
            <a:r>
              <a:rPr lang="en-GB" i="0">
                <a:solidFill>
                  <a:srgbClr val="000000"/>
                </a:solidFill>
                <a:latin typeface="Arial Narrow" pitchFamily="34" charset="0"/>
                <a:ea typeface="SimSun" pitchFamily="2" charset="-122"/>
              </a:rPr>
              <a:t>multi-channel experience</a:t>
            </a:r>
          </a:p>
          <a:p>
            <a:pPr marL="112713" indent="-112713" defTabSz="457200">
              <a:lnSpc>
                <a:spcPct val="90000"/>
              </a:lnSpc>
              <a:buClr>
                <a:schemeClr val="tx1"/>
              </a:buClr>
              <a:buSzPct val="100000"/>
              <a:buFont typeface="Arial" charset="0"/>
              <a:buChar char="•"/>
              <a:tabLst>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256713" algn="l"/>
              </a:tabLst>
            </a:pPr>
            <a:r>
              <a:rPr lang="en-GB" i="0">
                <a:solidFill>
                  <a:srgbClr val="000000"/>
                </a:solidFill>
                <a:latin typeface="Arial Narrow" pitchFamily="34" charset="0"/>
                <a:ea typeface="SimSun" pitchFamily="2" charset="-122"/>
              </a:rPr>
              <a:t>Improve </a:t>
            </a:r>
            <a:r>
              <a:rPr lang="en-GB" b="1" i="0">
                <a:solidFill>
                  <a:srgbClr val="000000"/>
                </a:solidFill>
                <a:latin typeface="Arial Narrow" pitchFamily="34" charset="0"/>
                <a:ea typeface="SimSun" pitchFamily="2" charset="-122"/>
              </a:rPr>
              <a:t>Customer</a:t>
            </a:r>
            <a:r>
              <a:rPr lang="en-GB" i="0">
                <a:solidFill>
                  <a:srgbClr val="000000"/>
                </a:solidFill>
                <a:latin typeface="Arial Narrow" pitchFamily="34" charset="0"/>
                <a:ea typeface="SimSun" pitchFamily="2" charset="-122"/>
              </a:rPr>
              <a:t> loyalty</a:t>
            </a:r>
          </a:p>
          <a:p>
            <a:pPr marL="112713" indent="-112713" defTabSz="457200">
              <a:lnSpc>
                <a:spcPct val="90000"/>
              </a:lnSpc>
              <a:buClr>
                <a:schemeClr val="tx1"/>
              </a:buClr>
              <a:buSzPct val="100000"/>
              <a:buFont typeface="Arial" charset="0"/>
              <a:buChar char="•"/>
              <a:tabLst>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256713" algn="l"/>
              </a:tabLst>
            </a:pPr>
            <a:r>
              <a:rPr lang="en-GB" i="0">
                <a:solidFill>
                  <a:srgbClr val="000000"/>
                </a:solidFill>
                <a:latin typeface="Arial Narrow" pitchFamily="34" charset="0"/>
                <a:ea typeface="SimSun" pitchFamily="2" charset="-122"/>
              </a:rPr>
              <a:t>Faster </a:t>
            </a:r>
            <a:r>
              <a:rPr lang="en-GB" b="1" i="0">
                <a:solidFill>
                  <a:srgbClr val="000000"/>
                </a:solidFill>
                <a:latin typeface="Arial Narrow" pitchFamily="34" charset="0"/>
                <a:ea typeface="SimSun" pitchFamily="2" charset="-122"/>
              </a:rPr>
              <a:t>Product</a:t>
            </a:r>
            <a:r>
              <a:rPr lang="en-GB" i="0">
                <a:solidFill>
                  <a:srgbClr val="000000"/>
                </a:solidFill>
                <a:latin typeface="Arial Narrow" pitchFamily="34" charset="0"/>
                <a:ea typeface="SimSun" pitchFamily="2" charset="-122"/>
              </a:rPr>
              <a:t> launch across </a:t>
            </a:r>
            <a:r>
              <a:rPr lang="en-GB" b="1" i="0">
                <a:solidFill>
                  <a:srgbClr val="000000"/>
                </a:solidFill>
                <a:latin typeface="Arial Narrow" pitchFamily="34" charset="0"/>
                <a:ea typeface="SimSun" pitchFamily="2" charset="-122"/>
              </a:rPr>
              <a:t>Locations</a:t>
            </a:r>
          </a:p>
          <a:p>
            <a:pPr marL="112713" indent="-112713" defTabSz="457200">
              <a:lnSpc>
                <a:spcPct val="90000"/>
              </a:lnSpc>
              <a:buClr>
                <a:schemeClr val="tx1"/>
              </a:buClr>
              <a:buSzPct val="100000"/>
              <a:buFont typeface="Arial" charset="0"/>
              <a:buChar char="•"/>
              <a:tabLst>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256713" algn="l"/>
              </a:tabLst>
            </a:pPr>
            <a:r>
              <a:rPr lang="en-GB" i="0">
                <a:solidFill>
                  <a:srgbClr val="000000"/>
                </a:solidFill>
                <a:latin typeface="Arial Narrow" pitchFamily="34" charset="0"/>
                <a:ea typeface="SimSun" pitchFamily="2" charset="-122"/>
              </a:rPr>
              <a:t>Improve </a:t>
            </a:r>
            <a:r>
              <a:rPr lang="en-GB" b="1" i="0">
                <a:solidFill>
                  <a:srgbClr val="000000"/>
                </a:solidFill>
                <a:latin typeface="Arial Narrow" pitchFamily="34" charset="0"/>
                <a:ea typeface="SimSun" pitchFamily="2" charset="-122"/>
              </a:rPr>
              <a:t>Vendor / Supplier </a:t>
            </a:r>
            <a:r>
              <a:rPr lang="en-GB" i="0">
                <a:solidFill>
                  <a:srgbClr val="000000"/>
                </a:solidFill>
                <a:latin typeface="Arial Narrow" pitchFamily="34" charset="0"/>
                <a:ea typeface="SimSun" pitchFamily="2" charset="-122"/>
              </a:rPr>
              <a:t>on-boarding</a:t>
            </a:r>
          </a:p>
        </p:txBody>
      </p:sp>
      <p:sp>
        <p:nvSpPr>
          <p:cNvPr id="157707" name="Rectangle 10"/>
          <p:cNvSpPr>
            <a:spLocks noChangeArrowheads="1"/>
          </p:cNvSpPr>
          <p:nvPr/>
        </p:nvSpPr>
        <p:spPr bwMode="auto">
          <a:xfrm>
            <a:off x="2438400" y="2784475"/>
            <a:ext cx="2028825" cy="892175"/>
          </a:xfrm>
          <a:prstGeom prst="rect">
            <a:avLst/>
          </a:prstGeom>
          <a:noFill/>
          <a:ln w="9525">
            <a:noFill/>
            <a:miter lim="800000"/>
            <a:headEnd/>
            <a:tailEnd/>
          </a:ln>
        </p:spPr>
        <p:txBody>
          <a:bodyPr/>
          <a:lstStyle/>
          <a:p>
            <a:pPr marL="112713" indent="-112713" defTabSz="457200">
              <a:lnSpc>
                <a:spcPct val="90000"/>
              </a:lnSpc>
              <a:buClr>
                <a:schemeClr val="tx1"/>
              </a:buClr>
              <a:buSzPct val="100000"/>
              <a:buFont typeface="Arial" charset="0"/>
              <a:buChar char="•"/>
              <a:tabLst>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256713" algn="l"/>
              </a:tabLst>
            </a:pPr>
            <a:r>
              <a:rPr lang="en-GB" i="0">
                <a:solidFill>
                  <a:srgbClr val="000000"/>
                </a:solidFill>
                <a:latin typeface="Arial Narrow" pitchFamily="34" charset="0"/>
                <a:ea typeface="SimSun" pitchFamily="2" charset="-122"/>
              </a:rPr>
              <a:t>Streamline Member enrolment</a:t>
            </a:r>
          </a:p>
          <a:p>
            <a:pPr marL="112713" indent="-112713" defTabSz="457200">
              <a:lnSpc>
                <a:spcPct val="90000"/>
              </a:lnSpc>
              <a:buClr>
                <a:schemeClr val="tx1"/>
              </a:buClr>
              <a:buSzPct val="100000"/>
              <a:buFont typeface="Arial" charset="0"/>
              <a:buChar char="•"/>
              <a:tabLst>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256713" algn="l"/>
              </a:tabLst>
            </a:pPr>
            <a:r>
              <a:rPr lang="en-GB" i="0">
                <a:solidFill>
                  <a:srgbClr val="000000"/>
                </a:solidFill>
                <a:latin typeface="Arial Narrow" pitchFamily="34" charset="0"/>
                <a:ea typeface="SimSun" pitchFamily="2" charset="-122"/>
              </a:rPr>
              <a:t>Improve claims processing for </a:t>
            </a:r>
            <a:r>
              <a:rPr lang="en-GB" b="1" i="0">
                <a:solidFill>
                  <a:srgbClr val="000000"/>
                </a:solidFill>
                <a:latin typeface="Arial Narrow" pitchFamily="34" charset="0"/>
                <a:ea typeface="SimSun" pitchFamily="2" charset="-122"/>
              </a:rPr>
              <a:t>Members</a:t>
            </a:r>
          </a:p>
          <a:p>
            <a:pPr marL="112713" indent="-112713" defTabSz="457200">
              <a:lnSpc>
                <a:spcPct val="90000"/>
              </a:lnSpc>
              <a:buClr>
                <a:schemeClr val="tx1"/>
              </a:buClr>
              <a:buSzPct val="100000"/>
              <a:buFont typeface="Arial" charset="0"/>
              <a:buChar char="•"/>
              <a:tabLst>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256713" algn="l"/>
              </a:tabLst>
            </a:pPr>
            <a:r>
              <a:rPr lang="en-GB" i="0">
                <a:solidFill>
                  <a:srgbClr val="000000"/>
                </a:solidFill>
                <a:latin typeface="Arial Narrow" pitchFamily="34" charset="0"/>
                <a:ea typeface="SimSun" pitchFamily="2" charset="-122"/>
              </a:rPr>
              <a:t>Create custom </a:t>
            </a:r>
            <a:r>
              <a:rPr lang="en-GB" b="1" i="0">
                <a:solidFill>
                  <a:srgbClr val="000000"/>
                </a:solidFill>
                <a:latin typeface="Arial Narrow" pitchFamily="34" charset="0"/>
                <a:ea typeface="SimSun" pitchFamily="2" charset="-122"/>
              </a:rPr>
              <a:t>Product</a:t>
            </a:r>
            <a:r>
              <a:rPr lang="en-GB" i="0">
                <a:solidFill>
                  <a:srgbClr val="000000"/>
                </a:solidFill>
                <a:latin typeface="Arial Narrow" pitchFamily="34" charset="0"/>
                <a:ea typeface="SimSun" pitchFamily="2" charset="-122"/>
              </a:rPr>
              <a:t> offerings and bundles</a:t>
            </a:r>
          </a:p>
          <a:p>
            <a:pPr marL="112713" indent="-112713" defTabSz="457200">
              <a:lnSpc>
                <a:spcPct val="90000"/>
              </a:lnSpc>
              <a:buClr>
                <a:schemeClr val="tx1"/>
              </a:buClr>
              <a:buSzPct val="100000"/>
              <a:buFont typeface="Arial" charset="0"/>
              <a:buChar char="•"/>
              <a:tabLst>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256713" algn="l"/>
              </a:tabLst>
            </a:pPr>
            <a:r>
              <a:rPr lang="en-GB" i="0">
                <a:solidFill>
                  <a:srgbClr val="000000"/>
                </a:solidFill>
                <a:latin typeface="Arial Narrow" pitchFamily="34" charset="0"/>
                <a:ea typeface="SimSun" pitchFamily="2" charset="-122"/>
              </a:rPr>
              <a:t>Optimize </a:t>
            </a:r>
            <a:r>
              <a:rPr lang="en-GB" b="1" i="0">
                <a:solidFill>
                  <a:srgbClr val="000000"/>
                </a:solidFill>
                <a:latin typeface="Arial Narrow" pitchFamily="34" charset="0"/>
                <a:ea typeface="SimSun" pitchFamily="2" charset="-122"/>
              </a:rPr>
              <a:t>Policy </a:t>
            </a:r>
            <a:r>
              <a:rPr lang="en-GB" i="0">
                <a:solidFill>
                  <a:srgbClr val="000000"/>
                </a:solidFill>
                <a:latin typeface="Arial Narrow" pitchFamily="34" charset="0"/>
                <a:ea typeface="SimSun" pitchFamily="2" charset="-122"/>
              </a:rPr>
              <a:t>management</a:t>
            </a:r>
          </a:p>
          <a:p>
            <a:pPr marL="112713" indent="-112713" defTabSz="457200">
              <a:lnSpc>
                <a:spcPct val="90000"/>
              </a:lnSpc>
              <a:buClr>
                <a:schemeClr val="tx1"/>
              </a:buClr>
              <a:buSzPct val="100000"/>
              <a:buFont typeface="Arial" charset="0"/>
              <a:buChar char="•"/>
              <a:tabLst>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256713" algn="l"/>
              </a:tabLst>
            </a:pPr>
            <a:r>
              <a:rPr lang="en-GB" i="0">
                <a:solidFill>
                  <a:srgbClr val="000000"/>
                </a:solidFill>
                <a:latin typeface="Arial Narrow" pitchFamily="34" charset="0"/>
                <a:ea typeface="SimSun" pitchFamily="2" charset="-122"/>
              </a:rPr>
              <a:t>Manage compliance and privacy across </a:t>
            </a:r>
            <a:r>
              <a:rPr lang="en-GB" b="1" i="0">
                <a:solidFill>
                  <a:srgbClr val="000000"/>
                </a:solidFill>
                <a:latin typeface="Arial Narrow" pitchFamily="34" charset="0"/>
                <a:ea typeface="SimSun" pitchFamily="2" charset="-122"/>
              </a:rPr>
              <a:t>Members</a:t>
            </a:r>
          </a:p>
        </p:txBody>
      </p:sp>
      <p:sp>
        <p:nvSpPr>
          <p:cNvPr id="157708" name="AutoShape 11"/>
          <p:cNvSpPr>
            <a:spLocks noChangeArrowheads="1"/>
          </p:cNvSpPr>
          <p:nvPr/>
        </p:nvSpPr>
        <p:spPr bwMode="auto">
          <a:xfrm>
            <a:off x="6905625" y="1958975"/>
            <a:ext cx="2098675" cy="2020888"/>
          </a:xfrm>
          <a:prstGeom prst="roundRect">
            <a:avLst>
              <a:gd name="adj" fmla="val 74"/>
            </a:avLst>
          </a:prstGeom>
          <a:noFill/>
          <a:ln w="9525">
            <a:noFill/>
            <a:round/>
            <a:headEnd/>
            <a:tailEnd/>
          </a:ln>
        </p:spPr>
        <p:txBody>
          <a:bodyPr wrap="none" anchor="ctr"/>
          <a:lstStyle/>
          <a:p>
            <a:pPr algn="ctr"/>
            <a:endParaRPr lang="en-GB"/>
          </a:p>
        </p:txBody>
      </p:sp>
      <p:sp>
        <p:nvSpPr>
          <p:cNvPr id="157709" name="Rectangle 12"/>
          <p:cNvSpPr>
            <a:spLocks noChangeArrowheads="1"/>
          </p:cNvSpPr>
          <p:nvPr/>
        </p:nvSpPr>
        <p:spPr bwMode="auto">
          <a:xfrm>
            <a:off x="7007225" y="2343150"/>
            <a:ext cx="1862138" cy="358775"/>
          </a:xfrm>
          <a:prstGeom prst="rect">
            <a:avLst/>
          </a:prstGeom>
          <a:noFill/>
          <a:ln w="9525">
            <a:noFill/>
            <a:miter lim="800000"/>
            <a:headEnd/>
            <a:tailEnd/>
          </a:ln>
        </p:spPr>
        <p:txBody>
          <a:bodyPr>
            <a:spAutoFit/>
          </a:bodyPr>
          <a:lstStyle/>
          <a:p>
            <a:pPr algn="ctr" defTabSz="457200" eaLnBrk="0" hangingPunct="0">
              <a:lnSpc>
                <a:spcPct val="97000"/>
              </a:lnSpc>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1" i="0">
                <a:solidFill>
                  <a:srgbClr val="000000"/>
                </a:solidFill>
                <a:ea typeface="SimSun" pitchFamily="2" charset="-122"/>
              </a:rPr>
              <a:t>Manufacturing</a:t>
            </a:r>
          </a:p>
        </p:txBody>
      </p:sp>
      <p:sp>
        <p:nvSpPr>
          <p:cNvPr id="157710" name="Rectangle 13"/>
          <p:cNvSpPr>
            <a:spLocks noChangeArrowheads="1"/>
          </p:cNvSpPr>
          <p:nvPr/>
        </p:nvSpPr>
        <p:spPr bwMode="auto">
          <a:xfrm>
            <a:off x="5189538" y="2343150"/>
            <a:ext cx="1017587" cy="358775"/>
          </a:xfrm>
          <a:prstGeom prst="rect">
            <a:avLst/>
          </a:prstGeom>
          <a:noFill/>
          <a:ln w="9525">
            <a:noFill/>
            <a:miter lim="800000"/>
            <a:headEnd/>
            <a:tailEnd/>
          </a:ln>
        </p:spPr>
        <p:txBody>
          <a:bodyPr>
            <a:spAutoFit/>
          </a:bodyPr>
          <a:lstStyle/>
          <a:p>
            <a:pPr algn="ctr" defTabSz="457200" eaLnBrk="0" hangingPunct="0">
              <a:lnSpc>
                <a:spcPct val="97000"/>
              </a:lnSpc>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1" i="0">
                <a:solidFill>
                  <a:srgbClr val="000000"/>
                </a:solidFill>
                <a:ea typeface="SimSun" pitchFamily="2" charset="-122"/>
              </a:rPr>
              <a:t>Retail</a:t>
            </a:r>
          </a:p>
        </p:txBody>
      </p:sp>
      <p:sp>
        <p:nvSpPr>
          <p:cNvPr id="157711" name="AutoShape 14"/>
          <p:cNvSpPr>
            <a:spLocks noChangeArrowheads="1"/>
          </p:cNvSpPr>
          <p:nvPr/>
        </p:nvSpPr>
        <p:spPr bwMode="auto">
          <a:xfrm>
            <a:off x="139700" y="1958975"/>
            <a:ext cx="2098675" cy="2020888"/>
          </a:xfrm>
          <a:prstGeom prst="roundRect">
            <a:avLst>
              <a:gd name="adj" fmla="val 74"/>
            </a:avLst>
          </a:prstGeom>
          <a:noFill/>
          <a:ln w="9525">
            <a:noFill/>
            <a:round/>
            <a:headEnd/>
            <a:tailEnd/>
          </a:ln>
        </p:spPr>
        <p:txBody>
          <a:bodyPr wrap="none" anchor="ctr"/>
          <a:lstStyle/>
          <a:p>
            <a:pPr algn="ctr"/>
            <a:endParaRPr lang="en-GB"/>
          </a:p>
        </p:txBody>
      </p:sp>
      <p:sp>
        <p:nvSpPr>
          <p:cNvPr id="157712" name="Rectangle 15"/>
          <p:cNvSpPr>
            <a:spLocks noChangeArrowheads="1"/>
          </p:cNvSpPr>
          <p:nvPr/>
        </p:nvSpPr>
        <p:spPr bwMode="auto">
          <a:xfrm>
            <a:off x="134938" y="2343150"/>
            <a:ext cx="2073275" cy="358775"/>
          </a:xfrm>
          <a:prstGeom prst="rect">
            <a:avLst/>
          </a:prstGeom>
          <a:noFill/>
          <a:ln w="9525">
            <a:noFill/>
            <a:miter lim="800000"/>
            <a:headEnd/>
            <a:tailEnd/>
          </a:ln>
        </p:spPr>
        <p:txBody>
          <a:bodyPr lIns="0" rIns="0">
            <a:spAutoFit/>
          </a:bodyPr>
          <a:lstStyle/>
          <a:p>
            <a:pPr algn="ctr" defTabSz="457200" eaLnBrk="0" hangingPunct="0">
              <a:lnSpc>
                <a:spcPct val="97000"/>
              </a:lnSpc>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1" i="0">
                <a:solidFill>
                  <a:srgbClr val="000000"/>
                </a:solidFill>
                <a:ea typeface="SimSun" pitchFamily="2" charset="-122"/>
              </a:rPr>
              <a:t>Financial Services</a:t>
            </a:r>
          </a:p>
        </p:txBody>
      </p:sp>
      <p:sp>
        <p:nvSpPr>
          <p:cNvPr id="157713" name="AutoShape 18"/>
          <p:cNvSpPr>
            <a:spLocks noChangeArrowheads="1"/>
          </p:cNvSpPr>
          <p:nvPr/>
        </p:nvSpPr>
        <p:spPr bwMode="auto">
          <a:xfrm>
            <a:off x="6942138" y="4575175"/>
            <a:ext cx="2098675" cy="2020888"/>
          </a:xfrm>
          <a:prstGeom prst="roundRect">
            <a:avLst>
              <a:gd name="adj" fmla="val 74"/>
            </a:avLst>
          </a:prstGeom>
          <a:noFill/>
          <a:ln w="9525">
            <a:noFill/>
            <a:round/>
            <a:headEnd/>
            <a:tailEnd/>
          </a:ln>
        </p:spPr>
        <p:txBody>
          <a:bodyPr wrap="none" anchor="ctr"/>
          <a:lstStyle/>
          <a:p>
            <a:pPr algn="ctr"/>
            <a:endParaRPr lang="en-GB"/>
          </a:p>
        </p:txBody>
      </p:sp>
      <p:sp>
        <p:nvSpPr>
          <p:cNvPr id="157714" name="AutoShape 19"/>
          <p:cNvSpPr>
            <a:spLocks noChangeArrowheads="1"/>
          </p:cNvSpPr>
          <p:nvPr/>
        </p:nvSpPr>
        <p:spPr bwMode="auto">
          <a:xfrm>
            <a:off x="4686300" y="4575175"/>
            <a:ext cx="2098675" cy="2020888"/>
          </a:xfrm>
          <a:prstGeom prst="roundRect">
            <a:avLst>
              <a:gd name="adj" fmla="val 74"/>
            </a:avLst>
          </a:prstGeom>
          <a:noFill/>
          <a:ln w="9525">
            <a:noFill/>
            <a:round/>
            <a:headEnd/>
            <a:tailEnd/>
          </a:ln>
        </p:spPr>
        <p:txBody>
          <a:bodyPr wrap="none" anchor="ctr"/>
          <a:lstStyle/>
          <a:p>
            <a:pPr algn="ctr"/>
            <a:endParaRPr lang="en-GB"/>
          </a:p>
        </p:txBody>
      </p:sp>
      <p:sp>
        <p:nvSpPr>
          <p:cNvPr id="157715" name="AutoShape 20"/>
          <p:cNvSpPr>
            <a:spLocks noChangeArrowheads="1"/>
          </p:cNvSpPr>
          <p:nvPr/>
        </p:nvSpPr>
        <p:spPr bwMode="auto">
          <a:xfrm>
            <a:off x="176213" y="4575175"/>
            <a:ext cx="2098675" cy="2020888"/>
          </a:xfrm>
          <a:prstGeom prst="roundRect">
            <a:avLst>
              <a:gd name="adj" fmla="val 74"/>
            </a:avLst>
          </a:prstGeom>
          <a:noFill/>
          <a:ln w="9525">
            <a:noFill/>
            <a:round/>
            <a:headEnd/>
            <a:tailEnd/>
          </a:ln>
        </p:spPr>
        <p:txBody>
          <a:bodyPr wrap="none" anchor="ctr"/>
          <a:lstStyle/>
          <a:p>
            <a:pPr algn="ctr"/>
            <a:endParaRPr lang="en-GB"/>
          </a:p>
        </p:txBody>
      </p:sp>
      <p:pic>
        <p:nvPicPr>
          <p:cNvPr id="157716" name="Picture 21" descr="rnd_base1"/>
          <p:cNvPicPr>
            <a:picLocks noChangeAspect="1" noChangeArrowheads="1"/>
          </p:cNvPicPr>
          <p:nvPr/>
        </p:nvPicPr>
        <p:blipFill>
          <a:blip r:embed="rId7"/>
          <a:srcRect/>
          <a:stretch>
            <a:fillRect/>
          </a:stretch>
        </p:blipFill>
        <p:spPr bwMode="auto">
          <a:xfrm>
            <a:off x="7464425" y="1600200"/>
            <a:ext cx="903288" cy="723900"/>
          </a:xfrm>
          <a:prstGeom prst="rect">
            <a:avLst/>
          </a:prstGeom>
          <a:noFill/>
          <a:ln w="9525">
            <a:noFill/>
            <a:miter lim="800000"/>
            <a:headEnd/>
            <a:tailEnd/>
          </a:ln>
        </p:spPr>
      </p:pic>
      <p:pic>
        <p:nvPicPr>
          <p:cNvPr id="157717" name="Picture 22" descr="rnd_base1"/>
          <p:cNvPicPr>
            <a:picLocks noChangeAspect="1" noChangeArrowheads="1"/>
          </p:cNvPicPr>
          <p:nvPr/>
        </p:nvPicPr>
        <p:blipFill>
          <a:blip r:embed="rId7"/>
          <a:srcRect/>
          <a:stretch>
            <a:fillRect/>
          </a:stretch>
        </p:blipFill>
        <p:spPr bwMode="auto">
          <a:xfrm>
            <a:off x="2982913" y="1600200"/>
            <a:ext cx="903287" cy="723900"/>
          </a:xfrm>
          <a:prstGeom prst="rect">
            <a:avLst/>
          </a:prstGeom>
          <a:noFill/>
          <a:ln w="9525">
            <a:noFill/>
            <a:miter lim="800000"/>
            <a:headEnd/>
            <a:tailEnd/>
          </a:ln>
        </p:spPr>
      </p:pic>
      <p:pic>
        <p:nvPicPr>
          <p:cNvPr id="157718" name="Picture 23" descr="rnd_base1"/>
          <p:cNvPicPr>
            <a:picLocks noChangeAspect="1" noChangeArrowheads="1"/>
          </p:cNvPicPr>
          <p:nvPr/>
        </p:nvPicPr>
        <p:blipFill>
          <a:blip r:embed="rId7"/>
          <a:srcRect/>
          <a:stretch>
            <a:fillRect/>
          </a:stretch>
        </p:blipFill>
        <p:spPr bwMode="auto">
          <a:xfrm>
            <a:off x="696913" y="1600200"/>
            <a:ext cx="903287" cy="723900"/>
          </a:xfrm>
          <a:prstGeom prst="rect">
            <a:avLst/>
          </a:prstGeom>
          <a:noFill/>
          <a:ln w="9525">
            <a:noFill/>
            <a:miter lim="800000"/>
            <a:headEnd/>
            <a:tailEnd/>
          </a:ln>
        </p:spPr>
      </p:pic>
      <p:pic>
        <p:nvPicPr>
          <p:cNvPr id="157719" name="Picture 24" descr="rnd_base1"/>
          <p:cNvPicPr>
            <a:picLocks noChangeAspect="1" noChangeArrowheads="1"/>
          </p:cNvPicPr>
          <p:nvPr/>
        </p:nvPicPr>
        <p:blipFill>
          <a:blip r:embed="rId7"/>
          <a:srcRect/>
          <a:stretch>
            <a:fillRect/>
          </a:stretch>
        </p:blipFill>
        <p:spPr bwMode="auto">
          <a:xfrm>
            <a:off x="5192713" y="1581150"/>
            <a:ext cx="903287" cy="723900"/>
          </a:xfrm>
          <a:prstGeom prst="rect">
            <a:avLst/>
          </a:prstGeom>
          <a:noFill/>
          <a:ln w="9525">
            <a:noFill/>
            <a:miter lim="800000"/>
            <a:headEnd/>
            <a:tailEnd/>
          </a:ln>
        </p:spPr>
      </p:pic>
      <p:pic>
        <p:nvPicPr>
          <p:cNvPr id="157720" name="Picture 25" descr="bank"/>
          <p:cNvPicPr>
            <a:picLocks noChangeAspect="1" noChangeArrowheads="1"/>
          </p:cNvPicPr>
          <p:nvPr/>
        </p:nvPicPr>
        <p:blipFill>
          <a:blip r:embed="rId8"/>
          <a:srcRect/>
          <a:stretch>
            <a:fillRect/>
          </a:stretch>
        </p:blipFill>
        <p:spPr bwMode="auto">
          <a:xfrm>
            <a:off x="762000" y="1447800"/>
            <a:ext cx="790575" cy="684213"/>
          </a:xfrm>
          <a:prstGeom prst="rect">
            <a:avLst/>
          </a:prstGeom>
          <a:noFill/>
          <a:ln w="9525">
            <a:noFill/>
            <a:miter lim="800000"/>
            <a:headEnd/>
            <a:tailEnd/>
          </a:ln>
        </p:spPr>
      </p:pic>
      <p:pic>
        <p:nvPicPr>
          <p:cNvPr id="157721" name="Picture 26" descr="factory"/>
          <p:cNvPicPr>
            <a:picLocks noChangeAspect="1" noChangeArrowheads="1"/>
          </p:cNvPicPr>
          <p:nvPr/>
        </p:nvPicPr>
        <p:blipFill>
          <a:blip r:embed="rId9"/>
          <a:srcRect/>
          <a:stretch>
            <a:fillRect/>
          </a:stretch>
        </p:blipFill>
        <p:spPr bwMode="auto">
          <a:xfrm>
            <a:off x="7529513" y="1447800"/>
            <a:ext cx="928687" cy="695325"/>
          </a:xfrm>
          <a:prstGeom prst="rect">
            <a:avLst/>
          </a:prstGeom>
          <a:noFill/>
          <a:ln w="9525">
            <a:noFill/>
            <a:miter lim="800000"/>
            <a:headEnd/>
            <a:tailEnd/>
          </a:ln>
        </p:spPr>
      </p:pic>
      <p:pic>
        <p:nvPicPr>
          <p:cNvPr id="157722" name="Picture 27" descr="insurance"/>
          <p:cNvPicPr>
            <a:picLocks noChangeAspect="1" noChangeArrowheads="1"/>
          </p:cNvPicPr>
          <p:nvPr/>
        </p:nvPicPr>
        <p:blipFill>
          <a:blip r:embed="rId10"/>
          <a:srcRect/>
          <a:stretch>
            <a:fillRect/>
          </a:stretch>
        </p:blipFill>
        <p:spPr bwMode="auto">
          <a:xfrm>
            <a:off x="3211513" y="1524000"/>
            <a:ext cx="452437" cy="581025"/>
          </a:xfrm>
          <a:prstGeom prst="rect">
            <a:avLst/>
          </a:prstGeom>
          <a:noFill/>
          <a:ln w="9525">
            <a:noFill/>
            <a:miter lim="800000"/>
            <a:headEnd/>
            <a:tailEnd/>
          </a:ln>
        </p:spPr>
      </p:pic>
      <p:pic>
        <p:nvPicPr>
          <p:cNvPr id="157723" name="Picture 28" descr="cashier"/>
          <p:cNvPicPr>
            <a:picLocks noChangeAspect="1" noChangeArrowheads="1"/>
          </p:cNvPicPr>
          <p:nvPr/>
        </p:nvPicPr>
        <p:blipFill>
          <a:blip r:embed="rId11"/>
          <a:srcRect/>
          <a:stretch>
            <a:fillRect/>
          </a:stretch>
        </p:blipFill>
        <p:spPr bwMode="auto">
          <a:xfrm>
            <a:off x="5322888" y="1524000"/>
            <a:ext cx="708025" cy="590550"/>
          </a:xfrm>
          <a:prstGeom prst="rect">
            <a:avLst/>
          </a:prstGeom>
          <a:noFill/>
          <a:ln w="9525">
            <a:noFill/>
            <a:miter lim="800000"/>
            <a:headEnd/>
            <a:tailEnd/>
          </a:ln>
        </p:spPr>
      </p:pic>
      <p:sp>
        <p:nvSpPr>
          <p:cNvPr id="30" name="Rectangle 34"/>
          <p:cNvSpPr txBox="1">
            <a:spLocks/>
          </p:cNvSpPr>
          <p:nvPr/>
        </p:nvSpPr>
        <p:spPr bwMode="auto">
          <a:xfrm>
            <a:off x="0" y="63500"/>
            <a:ext cx="9142413" cy="1143000"/>
          </a:xfrm>
          <a:prstGeom prst="rect">
            <a:avLst/>
          </a:prstGeom>
          <a:noFill/>
          <a:ln w="9525">
            <a:noFill/>
            <a:miter lim="800000"/>
            <a:headEnd/>
            <a:tailEnd/>
          </a:ln>
        </p:spPr>
        <p:txBody>
          <a:bodyPr anchor="ctr"/>
          <a:lstStyle/>
          <a:p>
            <a:pPr algn="ctr" eaLnBrk="0" hangingPunct="0">
              <a:lnSpc>
                <a:spcPct val="90000"/>
              </a:lnSpc>
              <a:defRPr/>
            </a:pPr>
            <a:r>
              <a:rPr lang="en-GB" sz="3500" i="0" kern="0">
                <a:latin typeface="+mj-lt"/>
                <a:ea typeface="+mj-ea"/>
                <a:cs typeface="+mj-cs"/>
              </a:rPr>
              <a:t>Customers Across Industries are Addressing a Broad Set of Business Challenges With MDM</a:t>
            </a:r>
            <a:endParaRPr lang="en-US" sz="3500" i="0" kern="0" dirty="0">
              <a:latin typeface="+mj-lt"/>
              <a:ea typeface="+mj-ea"/>
              <a:cs typeface="+mj-cs"/>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54B58C4C-BFAC-43AC-8634-869FE84A5787}" type="slidenum">
              <a:rPr lang="en-ZA"/>
              <a:pPr>
                <a:defRPr/>
              </a:pPr>
              <a:t>2</a:t>
            </a:fld>
            <a:endParaRPr lang="en-ZA"/>
          </a:p>
        </p:txBody>
      </p:sp>
      <p:sp>
        <p:nvSpPr>
          <p:cNvPr id="31746" name="Title 1"/>
          <p:cNvSpPr>
            <a:spLocks noGrp="1"/>
          </p:cNvSpPr>
          <p:nvPr>
            <p:ph type="title"/>
          </p:nvPr>
        </p:nvSpPr>
        <p:spPr/>
        <p:txBody>
          <a:bodyPr/>
          <a:lstStyle/>
          <a:p>
            <a:r>
              <a:rPr lang="en-ZA" sz="4000" smtClean="0"/>
              <a:t>Agenda</a:t>
            </a:r>
          </a:p>
        </p:txBody>
      </p:sp>
      <p:sp>
        <p:nvSpPr>
          <p:cNvPr id="31747" name="Rectangle 4"/>
          <p:cNvSpPr>
            <a:spLocks noGrp="1"/>
          </p:cNvSpPr>
          <p:nvPr>
            <p:ph type="body" idx="1"/>
          </p:nvPr>
        </p:nvSpPr>
        <p:spPr/>
        <p:txBody>
          <a:bodyPr/>
          <a:lstStyle/>
          <a:p>
            <a:r>
              <a:rPr lang="en-US" smtClean="0"/>
              <a:t>The Information Supply Chain </a:t>
            </a:r>
          </a:p>
          <a:p>
            <a:r>
              <a:rPr lang="en-US" smtClean="0"/>
              <a:t>Master Data Management Overview</a:t>
            </a:r>
          </a:p>
          <a:p>
            <a:r>
              <a:rPr lang="en-US" smtClean="0"/>
              <a:t>The IBM® InfoSphere™ MDM Portfolio</a:t>
            </a:r>
          </a:p>
          <a:p>
            <a:r>
              <a:rPr lang="en-US" smtClean="0"/>
              <a:t>Customer Success Stories</a:t>
            </a:r>
          </a:p>
          <a:p>
            <a:pPr>
              <a:buFont typeface="Arial" charset="0"/>
              <a:buNone/>
            </a:pPr>
            <a:endParaRPr 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5BDD22BB-9581-4927-B7A0-C711F2FD06B9}" type="slidenum">
              <a:rPr lang="en-ZA" sz="1200" i="0">
                <a:latin typeface="+mn-lt"/>
                <a:cs typeface="+mn-cs"/>
              </a:rPr>
              <a:pPr algn="r" fontAlgn="auto">
                <a:spcBef>
                  <a:spcPts val="0"/>
                </a:spcBef>
                <a:spcAft>
                  <a:spcPts val="0"/>
                </a:spcAft>
                <a:defRPr/>
              </a:pPr>
              <a:t>20</a:t>
            </a:fld>
            <a:endParaRPr lang="en-ZA" sz="1200" i="0">
              <a:latin typeface="+mn-lt"/>
              <a:cs typeface="+mn-cs"/>
            </a:endParaRPr>
          </a:p>
        </p:txBody>
      </p:sp>
      <p:sp>
        <p:nvSpPr>
          <p:cNvPr id="159746" name="Slide Number Placeholder 1"/>
          <p:cNvSpPr txBox="1">
            <a:spLocks noGrp="1"/>
          </p:cNvSpPr>
          <p:nvPr/>
        </p:nvSpPr>
        <p:spPr bwMode="black">
          <a:xfrm>
            <a:off x="725488" y="6545263"/>
            <a:ext cx="836612" cy="320675"/>
          </a:xfrm>
          <a:prstGeom prst="rect">
            <a:avLst/>
          </a:prstGeom>
          <a:noFill/>
          <a:ln w="9525" algn="ctr">
            <a:noFill/>
            <a:miter lim="800000"/>
            <a:headEnd/>
            <a:tailEnd/>
          </a:ln>
        </p:spPr>
        <p:txBody>
          <a:bodyPr/>
          <a:lstStyle/>
          <a:p>
            <a:pPr>
              <a:spcBef>
                <a:spcPct val="50000"/>
              </a:spcBef>
            </a:pPr>
            <a:fld id="{BF5BC9FF-536C-413D-86E1-095A4E3E1493}" type="slidenum">
              <a:rPr lang="en-US" sz="1000" i="0">
                <a:solidFill>
                  <a:schemeClr val="bg1"/>
                </a:solidFill>
              </a:rPr>
              <a:pPr>
                <a:spcBef>
                  <a:spcPct val="50000"/>
                </a:spcBef>
              </a:pPr>
              <a:t>20</a:t>
            </a:fld>
            <a:endParaRPr lang="en-US" sz="1000" i="0">
              <a:solidFill>
                <a:schemeClr val="bg1"/>
              </a:solidFill>
            </a:endParaRPr>
          </a:p>
        </p:txBody>
      </p:sp>
      <p:sp>
        <p:nvSpPr>
          <p:cNvPr id="159747" name="Rectangle 4"/>
          <p:cNvSpPr>
            <a:spLocks noGrp="1" noChangeArrowheads="1"/>
          </p:cNvSpPr>
          <p:nvPr>
            <p:ph type="title" idx="4294967295"/>
          </p:nvPr>
        </p:nvSpPr>
        <p:spPr>
          <a:xfrm>
            <a:off x="0" y="522288"/>
            <a:ext cx="9142413" cy="655637"/>
          </a:xfrm>
        </p:spPr>
        <p:txBody>
          <a:bodyPr anchor="t">
            <a:spAutoFit/>
          </a:bodyPr>
          <a:lstStyle/>
          <a:p>
            <a:pPr eaLnBrk="1" hangingPunct="1"/>
            <a:r>
              <a:rPr lang="en-US" sz="3700" smtClean="0"/>
              <a:t>IBM® InfoSphere™ Master Data Management</a:t>
            </a:r>
          </a:p>
        </p:txBody>
      </p:sp>
      <p:pic>
        <p:nvPicPr>
          <p:cNvPr id="159748" name="Picture 3" descr="InfoSphere-MDM"/>
          <p:cNvPicPr>
            <a:picLocks noChangeAspect="1" noChangeArrowheads="1"/>
          </p:cNvPicPr>
          <p:nvPr/>
        </p:nvPicPr>
        <p:blipFill>
          <a:blip r:embed="rId3"/>
          <a:srcRect/>
          <a:stretch>
            <a:fillRect/>
          </a:stretch>
        </p:blipFill>
        <p:spPr bwMode="auto">
          <a:xfrm>
            <a:off x="5126038" y="2309813"/>
            <a:ext cx="3733800" cy="3313112"/>
          </a:xfrm>
          <a:prstGeom prst="rect">
            <a:avLst/>
          </a:prstGeom>
          <a:noFill/>
          <a:ln w="9525">
            <a:noFill/>
            <a:miter lim="800000"/>
            <a:headEnd/>
            <a:tailEnd/>
          </a:ln>
        </p:spPr>
      </p:pic>
      <p:sp>
        <p:nvSpPr>
          <p:cNvPr id="159749" name="Rectangle 3"/>
          <p:cNvSpPr>
            <a:spLocks noChangeArrowheads="1"/>
          </p:cNvSpPr>
          <p:nvPr/>
        </p:nvSpPr>
        <p:spPr bwMode="auto">
          <a:xfrm>
            <a:off x="212725" y="2257425"/>
            <a:ext cx="4908550" cy="3886200"/>
          </a:xfrm>
          <a:prstGeom prst="rect">
            <a:avLst/>
          </a:prstGeom>
          <a:noFill/>
          <a:ln w="9525">
            <a:noFill/>
            <a:miter lim="800000"/>
            <a:headEnd/>
            <a:tailEnd/>
          </a:ln>
        </p:spPr>
        <p:txBody>
          <a:bodyPr/>
          <a:lstStyle/>
          <a:p>
            <a:pPr marL="304800" indent="-304800">
              <a:spcBef>
                <a:spcPct val="20000"/>
              </a:spcBef>
              <a:buClr>
                <a:schemeClr val="tx1"/>
              </a:buClr>
              <a:buFont typeface="Wingdings" pitchFamily="2" charset="2"/>
              <a:buNone/>
            </a:pPr>
            <a:endParaRPr lang="en-US"/>
          </a:p>
          <a:p>
            <a:pPr marL="304800" indent="-304800">
              <a:spcBef>
                <a:spcPct val="20000"/>
              </a:spcBef>
              <a:buClr>
                <a:schemeClr val="tx1"/>
              </a:buClr>
              <a:buFont typeface="Wingdings" pitchFamily="2" charset="2"/>
              <a:buNone/>
            </a:pPr>
            <a:r>
              <a:rPr lang="en-US" b="1"/>
              <a:t>Adaptive MDM for diverse requirements</a:t>
            </a:r>
          </a:p>
          <a:p>
            <a:pPr marL="304800" indent="-304800">
              <a:spcBef>
                <a:spcPct val="20000"/>
              </a:spcBef>
              <a:buClr>
                <a:schemeClr val="tx1"/>
              </a:buClr>
              <a:buFontTx/>
              <a:buChar char="•"/>
            </a:pPr>
            <a:r>
              <a:rPr lang="en-US" sz="1600"/>
              <a:t>World’s largest MDM customers and          implementations</a:t>
            </a:r>
          </a:p>
          <a:p>
            <a:pPr marL="304800" indent="-304800">
              <a:spcBef>
                <a:spcPct val="20000"/>
              </a:spcBef>
              <a:buClr>
                <a:schemeClr val="tx1"/>
              </a:buClr>
              <a:buFontTx/>
              <a:buChar char="•"/>
            </a:pPr>
            <a:r>
              <a:rPr lang="en-US" sz="1600"/>
              <a:t>Rapid time to value with multiple deployment options</a:t>
            </a:r>
          </a:p>
          <a:p>
            <a:pPr marL="304800" indent="-304800">
              <a:spcBef>
                <a:spcPct val="20000"/>
              </a:spcBef>
              <a:buClr>
                <a:schemeClr val="tx1"/>
              </a:buClr>
              <a:buFontTx/>
              <a:buChar char="•"/>
            </a:pPr>
            <a:r>
              <a:rPr lang="en-US" sz="1600"/>
              <a:t>Support for any data domain and industry</a:t>
            </a:r>
          </a:p>
          <a:p>
            <a:pPr marL="304800" indent="-304800">
              <a:spcBef>
                <a:spcPct val="20000"/>
              </a:spcBef>
              <a:buClr>
                <a:schemeClr val="tx1"/>
              </a:buClr>
              <a:buFontTx/>
              <a:buChar char="•"/>
            </a:pPr>
            <a:r>
              <a:rPr lang="en-US" sz="1600"/>
              <a:t>Strong master data stewardship capabilities</a:t>
            </a:r>
          </a:p>
          <a:p>
            <a:pPr marL="304800" indent="-304800">
              <a:spcBef>
                <a:spcPct val="20000"/>
              </a:spcBef>
              <a:buClr>
                <a:schemeClr val="tx1"/>
              </a:buClr>
              <a:buFontTx/>
              <a:buChar char="•"/>
            </a:pPr>
            <a:r>
              <a:rPr lang="en-US" sz="1600"/>
              <a:t>Pre-packaged capabilities speed time to market</a:t>
            </a:r>
          </a:p>
          <a:p>
            <a:pPr marL="304800" indent="-304800">
              <a:spcBef>
                <a:spcPct val="20000"/>
              </a:spcBef>
              <a:buClr>
                <a:schemeClr val="tx1"/>
              </a:buClr>
              <a:buFontTx/>
              <a:buChar char="•"/>
            </a:pPr>
            <a:r>
              <a:rPr lang="en-US" sz="1600"/>
              <a:t>Customizable and extensible foundation</a:t>
            </a:r>
          </a:p>
          <a:p>
            <a:pPr marL="304800" indent="-304800">
              <a:spcBef>
                <a:spcPct val="20000"/>
              </a:spcBef>
              <a:buClr>
                <a:schemeClr val="tx1"/>
              </a:buClr>
              <a:buFontTx/>
              <a:buChar char="•"/>
            </a:pPr>
            <a:r>
              <a:rPr lang="en-US" sz="1600"/>
              <a:t>Seamless scaling as data volumes grow</a:t>
            </a:r>
          </a:p>
        </p:txBody>
      </p:sp>
      <p:sp>
        <p:nvSpPr>
          <p:cNvPr id="159750" name="Rectangle 5"/>
          <p:cNvSpPr>
            <a:spLocks noChangeArrowheads="1"/>
          </p:cNvSpPr>
          <p:nvPr/>
        </p:nvSpPr>
        <p:spPr bwMode="auto">
          <a:xfrm>
            <a:off x="1295400" y="1552575"/>
            <a:ext cx="6629400" cy="641350"/>
          </a:xfrm>
          <a:prstGeom prst="rect">
            <a:avLst/>
          </a:prstGeom>
          <a:noFill/>
          <a:ln w="9525">
            <a:noFill/>
            <a:miter lim="800000"/>
            <a:headEnd/>
            <a:tailEnd/>
          </a:ln>
        </p:spPr>
        <p:txBody>
          <a:bodyPr>
            <a:spAutoFit/>
          </a:bodyPr>
          <a:lstStyle/>
          <a:p>
            <a:r>
              <a:rPr lang="en-US"/>
              <a:t>A broad set of capabilities to enable adaptive master data management solutions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Slide Number Placeholder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539CE902-F181-49C6-843A-CA05CE6031DC}" type="slidenum">
              <a:rPr lang="en-ZA" sz="1200" i="0">
                <a:latin typeface="+mn-lt"/>
                <a:cs typeface="+mn-cs"/>
              </a:rPr>
              <a:pPr algn="r" fontAlgn="auto">
                <a:spcBef>
                  <a:spcPts val="0"/>
                </a:spcBef>
                <a:spcAft>
                  <a:spcPts val="0"/>
                </a:spcAft>
                <a:defRPr/>
              </a:pPr>
              <a:t>21</a:t>
            </a:fld>
            <a:endParaRPr lang="en-ZA" sz="1200" i="0">
              <a:latin typeface="+mn-lt"/>
              <a:cs typeface="+mn-cs"/>
            </a:endParaRPr>
          </a:p>
        </p:txBody>
      </p:sp>
      <p:sp>
        <p:nvSpPr>
          <p:cNvPr id="161794" name="Title 12"/>
          <p:cNvSpPr>
            <a:spLocks/>
          </p:cNvSpPr>
          <p:nvPr/>
        </p:nvSpPr>
        <p:spPr bwMode="auto">
          <a:xfrm>
            <a:off x="171450" y="114300"/>
            <a:ext cx="8972550" cy="1006475"/>
          </a:xfrm>
          <a:prstGeom prst="rect">
            <a:avLst/>
          </a:prstGeom>
          <a:noFill/>
          <a:ln w="9525" algn="ctr">
            <a:noFill/>
            <a:miter lim="800000"/>
            <a:headEnd/>
            <a:tailEnd/>
          </a:ln>
        </p:spPr>
        <p:txBody>
          <a:bodyPr>
            <a:spAutoFit/>
          </a:bodyPr>
          <a:lstStyle/>
          <a:p>
            <a:pPr algn="ctr">
              <a:lnSpc>
                <a:spcPct val="80000"/>
              </a:lnSpc>
            </a:pPr>
            <a:r>
              <a:rPr lang="en-US" sz="4000" i="0">
                <a:latin typeface="Calibri" pitchFamily="34" charset="0"/>
              </a:rPr>
              <a:t>Phased Implementation</a:t>
            </a:r>
            <a:r>
              <a:rPr lang="en-US" sz="3500" i="0">
                <a:latin typeface="Calibri" pitchFamily="34" charset="0"/>
              </a:rPr>
              <a:t> </a:t>
            </a:r>
            <a:br>
              <a:rPr lang="en-US" sz="3500" i="0">
                <a:latin typeface="Calibri" pitchFamily="34" charset="0"/>
              </a:rPr>
            </a:br>
            <a:r>
              <a:rPr lang="en-US" sz="3500">
                <a:latin typeface="Calibri" pitchFamily="34" charset="0"/>
              </a:rPr>
              <a:t>Drive Business Optimization with Positive ROI</a:t>
            </a:r>
          </a:p>
        </p:txBody>
      </p:sp>
      <p:grpSp>
        <p:nvGrpSpPr>
          <p:cNvPr id="117794" name="Group 34"/>
          <p:cNvGrpSpPr>
            <a:grpSpLocks/>
          </p:cNvGrpSpPr>
          <p:nvPr/>
        </p:nvGrpSpPr>
        <p:grpSpPr bwMode="auto">
          <a:xfrm>
            <a:off x="0" y="1341438"/>
            <a:ext cx="8348663" cy="915987"/>
            <a:chOff x="0" y="845"/>
            <a:chExt cx="5259" cy="577"/>
          </a:xfrm>
        </p:grpSpPr>
        <p:pic>
          <p:nvPicPr>
            <p:cNvPr id="161820" name="Picture 5" descr="flat_arrow"/>
            <p:cNvPicPr>
              <a:picLocks noChangeAspect="1" noChangeArrowheads="1"/>
            </p:cNvPicPr>
            <p:nvPr/>
          </p:nvPicPr>
          <p:blipFill>
            <a:blip r:embed="rId4"/>
            <a:srcRect/>
            <a:stretch>
              <a:fillRect/>
            </a:stretch>
          </p:blipFill>
          <p:spPr bwMode="auto">
            <a:xfrm>
              <a:off x="0" y="851"/>
              <a:ext cx="4098" cy="564"/>
            </a:xfrm>
            <a:prstGeom prst="rect">
              <a:avLst/>
            </a:prstGeom>
            <a:noFill/>
            <a:ln w="9525">
              <a:noFill/>
              <a:miter lim="800000"/>
              <a:headEnd/>
              <a:tailEnd/>
            </a:ln>
          </p:spPr>
        </p:pic>
        <p:sp>
          <p:nvSpPr>
            <p:cNvPr id="161821" name="Oval 6"/>
            <p:cNvSpPr>
              <a:spLocks noChangeArrowheads="1"/>
            </p:cNvSpPr>
            <p:nvPr/>
          </p:nvSpPr>
          <p:spPr bwMode="auto">
            <a:xfrm>
              <a:off x="4179" y="864"/>
              <a:ext cx="1031" cy="539"/>
            </a:xfrm>
            <a:prstGeom prst="ellipse">
              <a:avLst/>
            </a:prstGeom>
            <a:solidFill>
              <a:schemeClr val="bg1"/>
            </a:solidFill>
            <a:ln w="19050">
              <a:solidFill>
                <a:srgbClr val="303A5A"/>
              </a:solidFill>
              <a:round/>
              <a:headEnd/>
              <a:tailEnd/>
            </a:ln>
          </p:spPr>
          <p:txBody>
            <a:bodyPr wrap="none" anchor="ctr"/>
            <a:lstStyle/>
            <a:p>
              <a:pPr algn="ctr"/>
              <a:endParaRPr lang="en-GB"/>
            </a:p>
          </p:txBody>
        </p:sp>
        <p:sp>
          <p:nvSpPr>
            <p:cNvPr id="161822" name="Rectangle 7"/>
            <p:cNvSpPr>
              <a:spLocks noChangeArrowheads="1"/>
            </p:cNvSpPr>
            <p:nvPr/>
          </p:nvSpPr>
          <p:spPr bwMode="auto">
            <a:xfrm>
              <a:off x="318" y="950"/>
              <a:ext cx="3295" cy="366"/>
            </a:xfrm>
            <a:prstGeom prst="rect">
              <a:avLst/>
            </a:prstGeom>
            <a:noFill/>
            <a:ln w="9525">
              <a:noFill/>
              <a:miter lim="800000"/>
              <a:headEnd/>
              <a:tailEnd/>
            </a:ln>
          </p:spPr>
          <p:txBody>
            <a:bodyPr anchor="ctr">
              <a:spAutoFit/>
            </a:bodyPr>
            <a:lstStyle/>
            <a:p>
              <a:pPr>
                <a:buClr>
                  <a:schemeClr val="accent2"/>
                </a:buClr>
                <a:buFont typeface="Wingdings" pitchFamily="2" charset="2"/>
                <a:buNone/>
              </a:pPr>
              <a:r>
                <a:rPr lang="en-US" sz="1600" b="1" i="0"/>
                <a:t>Reduce cost and improve customer satisfaction via once-and-done processing … e.g. address change</a:t>
              </a:r>
              <a:endParaRPr lang="en-US" sz="1600" b="1" i="0">
                <a:solidFill>
                  <a:schemeClr val="bg1"/>
                </a:solidFill>
              </a:endParaRPr>
            </a:p>
          </p:txBody>
        </p:sp>
        <p:pic>
          <p:nvPicPr>
            <p:cNvPr id="161823" name="Picture 8" descr="circular"/>
            <p:cNvPicPr>
              <a:picLocks noChangeAspect="1" noChangeArrowheads="1"/>
            </p:cNvPicPr>
            <p:nvPr/>
          </p:nvPicPr>
          <p:blipFill>
            <a:blip r:embed="rId5"/>
            <a:srcRect/>
            <a:stretch>
              <a:fillRect/>
            </a:stretch>
          </p:blipFill>
          <p:spPr bwMode="auto">
            <a:xfrm>
              <a:off x="4131" y="845"/>
              <a:ext cx="1128" cy="577"/>
            </a:xfrm>
            <a:prstGeom prst="rect">
              <a:avLst/>
            </a:prstGeom>
            <a:noFill/>
            <a:ln w="9525">
              <a:noFill/>
              <a:miter lim="800000"/>
              <a:headEnd/>
              <a:tailEnd/>
            </a:ln>
          </p:spPr>
        </p:pic>
        <p:sp>
          <p:nvSpPr>
            <p:cNvPr id="161824" name="Text Box 9"/>
            <p:cNvSpPr txBox="1">
              <a:spLocks noChangeArrowheads="1"/>
            </p:cNvSpPr>
            <p:nvPr/>
          </p:nvSpPr>
          <p:spPr bwMode="auto">
            <a:xfrm>
              <a:off x="4265" y="970"/>
              <a:ext cx="860" cy="326"/>
            </a:xfrm>
            <a:prstGeom prst="rect">
              <a:avLst/>
            </a:prstGeom>
            <a:noFill/>
            <a:ln w="9525">
              <a:noFill/>
              <a:miter lim="800000"/>
              <a:headEnd/>
              <a:tailEnd/>
            </a:ln>
          </p:spPr>
          <p:txBody>
            <a:bodyPr>
              <a:spAutoFit/>
            </a:bodyPr>
            <a:lstStyle/>
            <a:p>
              <a:pPr algn="ctr"/>
              <a:r>
                <a:rPr lang="en-US" sz="1400" b="1" i="0">
                  <a:solidFill>
                    <a:srgbClr val="666699"/>
                  </a:solidFill>
                </a:rPr>
                <a:t>COST REDUCTION</a:t>
              </a:r>
            </a:p>
          </p:txBody>
        </p:sp>
      </p:grpSp>
      <p:grpSp>
        <p:nvGrpSpPr>
          <p:cNvPr id="117795" name="Group 35"/>
          <p:cNvGrpSpPr>
            <a:grpSpLocks/>
          </p:cNvGrpSpPr>
          <p:nvPr/>
        </p:nvGrpSpPr>
        <p:grpSpPr bwMode="auto">
          <a:xfrm>
            <a:off x="0" y="2387600"/>
            <a:ext cx="8348663" cy="915988"/>
            <a:chOff x="0" y="1504"/>
            <a:chExt cx="5259" cy="577"/>
          </a:xfrm>
        </p:grpSpPr>
        <p:pic>
          <p:nvPicPr>
            <p:cNvPr id="161815" name="Picture 11" descr="flat_arrow"/>
            <p:cNvPicPr>
              <a:picLocks noChangeAspect="1" noChangeArrowheads="1"/>
            </p:cNvPicPr>
            <p:nvPr/>
          </p:nvPicPr>
          <p:blipFill>
            <a:blip r:embed="rId4"/>
            <a:srcRect/>
            <a:stretch>
              <a:fillRect/>
            </a:stretch>
          </p:blipFill>
          <p:spPr bwMode="auto">
            <a:xfrm>
              <a:off x="0" y="1510"/>
              <a:ext cx="4089" cy="564"/>
            </a:xfrm>
            <a:prstGeom prst="rect">
              <a:avLst/>
            </a:prstGeom>
            <a:noFill/>
            <a:ln w="9525">
              <a:noFill/>
              <a:miter lim="800000"/>
              <a:headEnd/>
              <a:tailEnd/>
            </a:ln>
          </p:spPr>
        </p:pic>
        <p:sp>
          <p:nvSpPr>
            <p:cNvPr id="161816" name="Oval 12"/>
            <p:cNvSpPr>
              <a:spLocks noChangeArrowheads="1"/>
            </p:cNvSpPr>
            <p:nvPr/>
          </p:nvSpPr>
          <p:spPr bwMode="auto">
            <a:xfrm>
              <a:off x="4179" y="1523"/>
              <a:ext cx="1031" cy="539"/>
            </a:xfrm>
            <a:prstGeom prst="ellipse">
              <a:avLst/>
            </a:prstGeom>
            <a:solidFill>
              <a:schemeClr val="bg1"/>
            </a:solidFill>
            <a:ln w="19050">
              <a:solidFill>
                <a:srgbClr val="303A5A"/>
              </a:solidFill>
              <a:round/>
              <a:headEnd/>
              <a:tailEnd/>
            </a:ln>
          </p:spPr>
          <p:txBody>
            <a:bodyPr wrap="none" anchor="ctr"/>
            <a:lstStyle/>
            <a:p>
              <a:pPr algn="ctr"/>
              <a:endParaRPr lang="en-GB"/>
            </a:p>
          </p:txBody>
        </p:sp>
        <p:pic>
          <p:nvPicPr>
            <p:cNvPr id="161817" name="Picture 13" descr="circular"/>
            <p:cNvPicPr>
              <a:picLocks noChangeAspect="1" noChangeArrowheads="1"/>
            </p:cNvPicPr>
            <p:nvPr/>
          </p:nvPicPr>
          <p:blipFill>
            <a:blip r:embed="rId5"/>
            <a:srcRect/>
            <a:stretch>
              <a:fillRect/>
            </a:stretch>
          </p:blipFill>
          <p:spPr bwMode="auto">
            <a:xfrm>
              <a:off x="4131" y="1504"/>
              <a:ext cx="1128" cy="577"/>
            </a:xfrm>
            <a:prstGeom prst="rect">
              <a:avLst/>
            </a:prstGeom>
            <a:noFill/>
            <a:ln w="9525">
              <a:noFill/>
              <a:miter lim="800000"/>
              <a:headEnd/>
              <a:tailEnd/>
            </a:ln>
          </p:spPr>
        </p:pic>
        <p:sp>
          <p:nvSpPr>
            <p:cNvPr id="161818" name="Text Box 14"/>
            <p:cNvSpPr txBox="1">
              <a:spLocks noChangeArrowheads="1"/>
            </p:cNvSpPr>
            <p:nvPr/>
          </p:nvSpPr>
          <p:spPr bwMode="auto">
            <a:xfrm>
              <a:off x="318" y="1609"/>
              <a:ext cx="3237" cy="366"/>
            </a:xfrm>
            <a:prstGeom prst="rect">
              <a:avLst/>
            </a:prstGeom>
            <a:noFill/>
            <a:ln w="12700" algn="ctr">
              <a:noFill/>
              <a:miter lim="800000"/>
              <a:headEnd/>
              <a:tailEnd/>
            </a:ln>
          </p:spPr>
          <p:txBody>
            <a:bodyPr anchor="ctr">
              <a:spAutoFit/>
            </a:bodyPr>
            <a:lstStyle/>
            <a:p>
              <a:pPr>
                <a:buClr>
                  <a:schemeClr val="accent2"/>
                </a:buClr>
                <a:buFont typeface="Wingdings" pitchFamily="2" charset="2"/>
                <a:buNone/>
              </a:pPr>
              <a:r>
                <a:rPr lang="en-US" sz="1600" b="1" i="0"/>
                <a:t>Reduce risk exposure via holistic view customer household and product holdings</a:t>
              </a:r>
            </a:p>
          </p:txBody>
        </p:sp>
        <p:sp>
          <p:nvSpPr>
            <p:cNvPr id="161819" name="Text Box 15"/>
            <p:cNvSpPr txBox="1">
              <a:spLocks noChangeArrowheads="1"/>
            </p:cNvSpPr>
            <p:nvPr/>
          </p:nvSpPr>
          <p:spPr bwMode="auto">
            <a:xfrm>
              <a:off x="4265" y="1562"/>
              <a:ext cx="860" cy="460"/>
            </a:xfrm>
            <a:prstGeom prst="rect">
              <a:avLst/>
            </a:prstGeom>
            <a:noFill/>
            <a:ln w="9525">
              <a:noFill/>
              <a:miter lim="800000"/>
              <a:headEnd/>
              <a:tailEnd/>
            </a:ln>
          </p:spPr>
          <p:txBody>
            <a:bodyPr>
              <a:spAutoFit/>
            </a:bodyPr>
            <a:lstStyle/>
            <a:p>
              <a:pPr algn="ctr"/>
              <a:r>
                <a:rPr lang="en-US" sz="1400" b="1" i="0">
                  <a:solidFill>
                    <a:srgbClr val="666699"/>
                  </a:solidFill>
                </a:rPr>
                <a:t>IMPROVE RISK</a:t>
              </a:r>
            </a:p>
            <a:p>
              <a:pPr algn="ctr"/>
              <a:r>
                <a:rPr lang="en-US" sz="1400" b="1" i="0">
                  <a:solidFill>
                    <a:srgbClr val="666699"/>
                  </a:solidFill>
                </a:rPr>
                <a:t>MANAGMENT</a:t>
              </a:r>
            </a:p>
          </p:txBody>
        </p:sp>
      </p:grpSp>
      <p:grpSp>
        <p:nvGrpSpPr>
          <p:cNvPr id="117796" name="Group 36"/>
          <p:cNvGrpSpPr>
            <a:grpSpLocks/>
          </p:cNvGrpSpPr>
          <p:nvPr/>
        </p:nvGrpSpPr>
        <p:grpSpPr bwMode="auto">
          <a:xfrm>
            <a:off x="0" y="3427413"/>
            <a:ext cx="8348663" cy="915987"/>
            <a:chOff x="0" y="2159"/>
            <a:chExt cx="5259" cy="577"/>
          </a:xfrm>
        </p:grpSpPr>
        <p:pic>
          <p:nvPicPr>
            <p:cNvPr id="161810" name="Picture 17" descr="flat_arrow"/>
            <p:cNvPicPr>
              <a:picLocks noChangeAspect="1" noChangeArrowheads="1"/>
            </p:cNvPicPr>
            <p:nvPr/>
          </p:nvPicPr>
          <p:blipFill>
            <a:blip r:embed="rId4"/>
            <a:srcRect/>
            <a:stretch>
              <a:fillRect/>
            </a:stretch>
          </p:blipFill>
          <p:spPr bwMode="auto">
            <a:xfrm>
              <a:off x="0" y="2165"/>
              <a:ext cx="4098" cy="564"/>
            </a:xfrm>
            <a:prstGeom prst="rect">
              <a:avLst/>
            </a:prstGeom>
            <a:noFill/>
            <a:ln w="9525">
              <a:noFill/>
              <a:miter lim="800000"/>
              <a:headEnd/>
              <a:tailEnd/>
            </a:ln>
          </p:spPr>
        </p:pic>
        <p:sp>
          <p:nvSpPr>
            <p:cNvPr id="161811" name="Oval 18"/>
            <p:cNvSpPr>
              <a:spLocks noChangeArrowheads="1"/>
            </p:cNvSpPr>
            <p:nvPr/>
          </p:nvSpPr>
          <p:spPr bwMode="auto">
            <a:xfrm>
              <a:off x="4179" y="2178"/>
              <a:ext cx="1031" cy="539"/>
            </a:xfrm>
            <a:prstGeom prst="ellipse">
              <a:avLst/>
            </a:prstGeom>
            <a:solidFill>
              <a:schemeClr val="bg1"/>
            </a:solidFill>
            <a:ln w="19050">
              <a:solidFill>
                <a:srgbClr val="303A5A"/>
              </a:solidFill>
              <a:round/>
              <a:headEnd/>
              <a:tailEnd/>
            </a:ln>
          </p:spPr>
          <p:txBody>
            <a:bodyPr wrap="none" anchor="ctr"/>
            <a:lstStyle/>
            <a:p>
              <a:pPr algn="ctr"/>
              <a:endParaRPr lang="en-GB"/>
            </a:p>
          </p:txBody>
        </p:sp>
        <p:sp>
          <p:nvSpPr>
            <p:cNvPr id="161812" name="Rectangle 19"/>
            <p:cNvSpPr>
              <a:spLocks noChangeArrowheads="1"/>
            </p:cNvSpPr>
            <p:nvPr/>
          </p:nvSpPr>
          <p:spPr bwMode="auto">
            <a:xfrm>
              <a:off x="318" y="2279"/>
              <a:ext cx="3324" cy="336"/>
            </a:xfrm>
            <a:prstGeom prst="rect">
              <a:avLst/>
            </a:prstGeom>
            <a:noFill/>
            <a:ln w="9525">
              <a:noFill/>
              <a:miter lim="800000"/>
              <a:headEnd/>
              <a:tailEnd/>
            </a:ln>
          </p:spPr>
          <p:txBody>
            <a:bodyPr anchor="ctr">
              <a:spAutoFit/>
            </a:bodyPr>
            <a:lstStyle/>
            <a:p>
              <a:pPr eaLnBrk="0" hangingPunct="0">
                <a:lnSpc>
                  <a:spcPct val="90000"/>
                </a:lnSpc>
              </a:pPr>
              <a:r>
                <a:rPr lang="en-US" sz="1600" b="1" i="0"/>
                <a:t>Improve up-sell and cross-sell with relevant offers meeting customer requirements</a:t>
              </a:r>
            </a:p>
          </p:txBody>
        </p:sp>
        <p:pic>
          <p:nvPicPr>
            <p:cNvPr id="161813" name="Picture 20" descr="circular"/>
            <p:cNvPicPr>
              <a:picLocks noChangeAspect="1" noChangeArrowheads="1"/>
            </p:cNvPicPr>
            <p:nvPr/>
          </p:nvPicPr>
          <p:blipFill>
            <a:blip r:embed="rId5"/>
            <a:srcRect/>
            <a:stretch>
              <a:fillRect/>
            </a:stretch>
          </p:blipFill>
          <p:spPr bwMode="auto">
            <a:xfrm>
              <a:off x="4131" y="2159"/>
              <a:ext cx="1128" cy="577"/>
            </a:xfrm>
            <a:prstGeom prst="rect">
              <a:avLst/>
            </a:prstGeom>
            <a:noFill/>
            <a:ln w="9525">
              <a:noFill/>
              <a:miter lim="800000"/>
              <a:headEnd/>
              <a:tailEnd/>
            </a:ln>
          </p:spPr>
        </p:pic>
        <p:sp>
          <p:nvSpPr>
            <p:cNvPr id="161814" name="Text Box 21"/>
            <p:cNvSpPr txBox="1">
              <a:spLocks noChangeArrowheads="1"/>
            </p:cNvSpPr>
            <p:nvPr/>
          </p:nvSpPr>
          <p:spPr bwMode="auto">
            <a:xfrm>
              <a:off x="4265" y="2217"/>
              <a:ext cx="860" cy="460"/>
            </a:xfrm>
            <a:prstGeom prst="rect">
              <a:avLst/>
            </a:prstGeom>
            <a:noFill/>
            <a:ln w="9525">
              <a:noFill/>
              <a:miter lim="800000"/>
              <a:headEnd/>
              <a:tailEnd/>
            </a:ln>
          </p:spPr>
          <p:txBody>
            <a:bodyPr>
              <a:spAutoFit/>
            </a:bodyPr>
            <a:lstStyle/>
            <a:p>
              <a:pPr algn="ctr"/>
              <a:r>
                <a:rPr lang="en-US" sz="1400" b="1" i="0">
                  <a:solidFill>
                    <a:srgbClr val="666699"/>
                  </a:solidFill>
                </a:rPr>
                <a:t>IMPROVE SALES CAMPAIGN</a:t>
              </a:r>
            </a:p>
          </p:txBody>
        </p:sp>
      </p:grpSp>
      <p:grpSp>
        <p:nvGrpSpPr>
          <p:cNvPr id="117797" name="Group 37"/>
          <p:cNvGrpSpPr>
            <a:grpSpLocks/>
          </p:cNvGrpSpPr>
          <p:nvPr/>
        </p:nvGrpSpPr>
        <p:grpSpPr bwMode="auto">
          <a:xfrm>
            <a:off x="0" y="4468813"/>
            <a:ext cx="8348663" cy="915987"/>
            <a:chOff x="0" y="2815"/>
            <a:chExt cx="5259" cy="577"/>
          </a:xfrm>
        </p:grpSpPr>
        <p:pic>
          <p:nvPicPr>
            <p:cNvPr id="161805" name="Picture 23" descr="flat_arrow"/>
            <p:cNvPicPr>
              <a:picLocks noChangeAspect="1" noChangeArrowheads="1"/>
            </p:cNvPicPr>
            <p:nvPr/>
          </p:nvPicPr>
          <p:blipFill>
            <a:blip r:embed="rId4"/>
            <a:srcRect/>
            <a:stretch>
              <a:fillRect/>
            </a:stretch>
          </p:blipFill>
          <p:spPr bwMode="auto">
            <a:xfrm>
              <a:off x="0" y="2821"/>
              <a:ext cx="4098" cy="564"/>
            </a:xfrm>
            <a:prstGeom prst="rect">
              <a:avLst/>
            </a:prstGeom>
            <a:noFill/>
            <a:ln w="9525">
              <a:noFill/>
              <a:miter lim="800000"/>
              <a:headEnd/>
              <a:tailEnd/>
            </a:ln>
          </p:spPr>
        </p:pic>
        <p:sp>
          <p:nvSpPr>
            <p:cNvPr id="161806" name="Oval 24"/>
            <p:cNvSpPr>
              <a:spLocks noChangeArrowheads="1"/>
            </p:cNvSpPr>
            <p:nvPr/>
          </p:nvSpPr>
          <p:spPr bwMode="auto">
            <a:xfrm>
              <a:off x="4179" y="2834"/>
              <a:ext cx="1031" cy="539"/>
            </a:xfrm>
            <a:prstGeom prst="ellipse">
              <a:avLst/>
            </a:prstGeom>
            <a:solidFill>
              <a:schemeClr val="bg1"/>
            </a:solidFill>
            <a:ln w="19050">
              <a:solidFill>
                <a:srgbClr val="303A5A"/>
              </a:solidFill>
              <a:round/>
              <a:headEnd/>
              <a:tailEnd/>
            </a:ln>
          </p:spPr>
          <p:txBody>
            <a:bodyPr wrap="none" anchor="ctr"/>
            <a:lstStyle/>
            <a:p>
              <a:pPr algn="ctr"/>
              <a:endParaRPr lang="en-GB"/>
            </a:p>
          </p:txBody>
        </p:sp>
        <p:sp>
          <p:nvSpPr>
            <p:cNvPr id="161807" name="Rectangle 25"/>
            <p:cNvSpPr>
              <a:spLocks noChangeArrowheads="1"/>
            </p:cNvSpPr>
            <p:nvPr/>
          </p:nvSpPr>
          <p:spPr bwMode="auto">
            <a:xfrm>
              <a:off x="318" y="2935"/>
              <a:ext cx="3280" cy="336"/>
            </a:xfrm>
            <a:prstGeom prst="rect">
              <a:avLst/>
            </a:prstGeom>
            <a:noFill/>
            <a:ln w="9525">
              <a:noFill/>
              <a:miter lim="800000"/>
              <a:headEnd/>
              <a:tailEnd/>
            </a:ln>
          </p:spPr>
          <p:txBody>
            <a:bodyPr>
              <a:spAutoFit/>
            </a:bodyPr>
            <a:lstStyle/>
            <a:p>
              <a:pPr eaLnBrk="0" hangingPunct="0">
                <a:lnSpc>
                  <a:spcPct val="90000"/>
                </a:lnSpc>
              </a:pPr>
              <a:r>
                <a:rPr lang="en-US" sz="1600" b="1" i="0"/>
                <a:t>Comply with government regulations…privacy act, risk exposure reporting, etc</a:t>
              </a:r>
            </a:p>
          </p:txBody>
        </p:sp>
        <p:pic>
          <p:nvPicPr>
            <p:cNvPr id="161808" name="Picture 26" descr="circular"/>
            <p:cNvPicPr>
              <a:picLocks noChangeAspect="1" noChangeArrowheads="1"/>
            </p:cNvPicPr>
            <p:nvPr/>
          </p:nvPicPr>
          <p:blipFill>
            <a:blip r:embed="rId5"/>
            <a:srcRect/>
            <a:stretch>
              <a:fillRect/>
            </a:stretch>
          </p:blipFill>
          <p:spPr bwMode="auto">
            <a:xfrm>
              <a:off x="4131" y="2815"/>
              <a:ext cx="1128" cy="577"/>
            </a:xfrm>
            <a:prstGeom prst="rect">
              <a:avLst/>
            </a:prstGeom>
            <a:noFill/>
            <a:ln w="9525">
              <a:noFill/>
              <a:miter lim="800000"/>
              <a:headEnd/>
              <a:tailEnd/>
            </a:ln>
          </p:spPr>
        </p:pic>
        <p:sp>
          <p:nvSpPr>
            <p:cNvPr id="161809" name="Text Box 27"/>
            <p:cNvSpPr txBox="1">
              <a:spLocks noChangeArrowheads="1"/>
            </p:cNvSpPr>
            <p:nvPr/>
          </p:nvSpPr>
          <p:spPr bwMode="auto">
            <a:xfrm>
              <a:off x="4209" y="2941"/>
              <a:ext cx="972" cy="326"/>
            </a:xfrm>
            <a:prstGeom prst="rect">
              <a:avLst/>
            </a:prstGeom>
            <a:noFill/>
            <a:ln w="9525">
              <a:noFill/>
              <a:miter lim="800000"/>
              <a:headEnd/>
              <a:tailEnd/>
            </a:ln>
          </p:spPr>
          <p:txBody>
            <a:bodyPr>
              <a:spAutoFit/>
            </a:bodyPr>
            <a:lstStyle/>
            <a:p>
              <a:pPr algn="ctr"/>
              <a:r>
                <a:rPr lang="en-US" sz="1400" b="1" i="0">
                  <a:solidFill>
                    <a:srgbClr val="666699"/>
                  </a:solidFill>
                </a:rPr>
                <a:t>REGULATORY COMPLIANCE</a:t>
              </a:r>
            </a:p>
          </p:txBody>
        </p:sp>
      </p:grpSp>
      <p:grpSp>
        <p:nvGrpSpPr>
          <p:cNvPr id="117798" name="Group 38"/>
          <p:cNvGrpSpPr>
            <a:grpSpLocks/>
          </p:cNvGrpSpPr>
          <p:nvPr/>
        </p:nvGrpSpPr>
        <p:grpSpPr bwMode="auto">
          <a:xfrm>
            <a:off x="0" y="5510213"/>
            <a:ext cx="8348663" cy="915987"/>
            <a:chOff x="0" y="3471"/>
            <a:chExt cx="5259" cy="577"/>
          </a:xfrm>
        </p:grpSpPr>
        <p:pic>
          <p:nvPicPr>
            <p:cNvPr id="161800" name="Picture 3" descr="flat_arrow"/>
            <p:cNvPicPr>
              <a:picLocks noChangeAspect="1" noChangeArrowheads="1"/>
            </p:cNvPicPr>
            <p:nvPr/>
          </p:nvPicPr>
          <p:blipFill>
            <a:blip r:embed="rId4"/>
            <a:srcRect/>
            <a:stretch>
              <a:fillRect/>
            </a:stretch>
          </p:blipFill>
          <p:spPr bwMode="auto">
            <a:xfrm>
              <a:off x="0" y="3477"/>
              <a:ext cx="4122" cy="564"/>
            </a:xfrm>
            <a:prstGeom prst="rect">
              <a:avLst/>
            </a:prstGeom>
            <a:noFill/>
            <a:ln w="9525">
              <a:noFill/>
              <a:miter lim="800000"/>
              <a:headEnd/>
              <a:tailEnd/>
            </a:ln>
          </p:spPr>
        </p:pic>
        <p:sp>
          <p:nvSpPr>
            <p:cNvPr id="161801" name="Oval 29"/>
            <p:cNvSpPr>
              <a:spLocks noChangeArrowheads="1"/>
            </p:cNvSpPr>
            <p:nvPr/>
          </p:nvSpPr>
          <p:spPr bwMode="auto">
            <a:xfrm>
              <a:off x="4180" y="3490"/>
              <a:ext cx="1031" cy="539"/>
            </a:xfrm>
            <a:prstGeom prst="ellipse">
              <a:avLst/>
            </a:prstGeom>
            <a:solidFill>
              <a:schemeClr val="bg1"/>
            </a:solidFill>
            <a:ln w="19050">
              <a:solidFill>
                <a:srgbClr val="303A5A"/>
              </a:solidFill>
              <a:round/>
              <a:headEnd/>
              <a:tailEnd/>
            </a:ln>
          </p:spPr>
          <p:txBody>
            <a:bodyPr wrap="none" anchor="ctr"/>
            <a:lstStyle/>
            <a:p>
              <a:pPr algn="ctr"/>
              <a:endParaRPr lang="en-GB"/>
            </a:p>
          </p:txBody>
        </p:sp>
        <p:sp>
          <p:nvSpPr>
            <p:cNvPr id="161802" name="Rectangle 30"/>
            <p:cNvSpPr>
              <a:spLocks noChangeArrowheads="1"/>
            </p:cNvSpPr>
            <p:nvPr/>
          </p:nvSpPr>
          <p:spPr bwMode="auto">
            <a:xfrm>
              <a:off x="342" y="3591"/>
              <a:ext cx="3512" cy="336"/>
            </a:xfrm>
            <a:prstGeom prst="rect">
              <a:avLst/>
            </a:prstGeom>
            <a:noFill/>
            <a:ln w="9525">
              <a:noFill/>
              <a:miter lim="800000"/>
              <a:headEnd/>
              <a:tailEnd/>
            </a:ln>
          </p:spPr>
          <p:txBody>
            <a:bodyPr>
              <a:spAutoFit/>
            </a:bodyPr>
            <a:lstStyle/>
            <a:p>
              <a:pPr eaLnBrk="0" hangingPunct="0">
                <a:lnSpc>
                  <a:spcPct val="90000"/>
                </a:lnSpc>
              </a:pPr>
              <a:r>
                <a:rPr lang="en-US" sz="1600" b="1" i="0"/>
                <a:t>Forming a customer chassis to reduce M&amp;A integration points and improve integration speed and cost</a:t>
              </a:r>
            </a:p>
          </p:txBody>
        </p:sp>
        <p:pic>
          <p:nvPicPr>
            <p:cNvPr id="161803" name="Picture 31" descr="circular"/>
            <p:cNvPicPr>
              <a:picLocks noChangeAspect="1" noChangeArrowheads="1"/>
            </p:cNvPicPr>
            <p:nvPr/>
          </p:nvPicPr>
          <p:blipFill>
            <a:blip r:embed="rId5"/>
            <a:srcRect/>
            <a:stretch>
              <a:fillRect/>
            </a:stretch>
          </p:blipFill>
          <p:spPr bwMode="auto">
            <a:xfrm>
              <a:off x="4131" y="3471"/>
              <a:ext cx="1128" cy="577"/>
            </a:xfrm>
            <a:prstGeom prst="rect">
              <a:avLst/>
            </a:prstGeom>
            <a:noFill/>
            <a:ln w="9525">
              <a:noFill/>
              <a:miter lim="800000"/>
              <a:headEnd/>
              <a:tailEnd/>
            </a:ln>
          </p:spPr>
        </p:pic>
        <p:sp>
          <p:nvSpPr>
            <p:cNvPr id="161804" name="Text Box 32"/>
            <p:cNvSpPr txBox="1">
              <a:spLocks noChangeArrowheads="1"/>
            </p:cNvSpPr>
            <p:nvPr/>
          </p:nvSpPr>
          <p:spPr bwMode="auto">
            <a:xfrm>
              <a:off x="4209" y="3529"/>
              <a:ext cx="972" cy="460"/>
            </a:xfrm>
            <a:prstGeom prst="rect">
              <a:avLst/>
            </a:prstGeom>
            <a:noFill/>
            <a:ln w="9525">
              <a:noFill/>
              <a:miter lim="800000"/>
              <a:headEnd/>
              <a:tailEnd/>
            </a:ln>
          </p:spPr>
          <p:txBody>
            <a:bodyPr>
              <a:spAutoFit/>
            </a:bodyPr>
            <a:lstStyle/>
            <a:p>
              <a:pPr algn="ctr"/>
              <a:r>
                <a:rPr lang="en-US" sz="1400" b="1" i="0">
                  <a:solidFill>
                    <a:srgbClr val="666699"/>
                  </a:solidFill>
                </a:rPr>
                <a:t>ASSIST MERGER &amp; ACQUISITION</a:t>
              </a:r>
            </a:p>
          </p:txBody>
        </p:sp>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7794"/>
                                        </p:tgtEl>
                                        <p:attrNameLst>
                                          <p:attrName>style.visibility</p:attrName>
                                        </p:attrNameLst>
                                      </p:cBhvr>
                                      <p:to>
                                        <p:strVal val="visible"/>
                                      </p:to>
                                    </p:set>
                                    <p:anim calcmode="lin" valueType="num">
                                      <p:cBhvr additive="base">
                                        <p:cTn id="7" dur="500" fill="hold"/>
                                        <p:tgtEl>
                                          <p:spTgt spid="117794"/>
                                        </p:tgtEl>
                                        <p:attrNameLst>
                                          <p:attrName>ppt_x</p:attrName>
                                        </p:attrNameLst>
                                      </p:cBhvr>
                                      <p:tavLst>
                                        <p:tav tm="0">
                                          <p:val>
                                            <p:strVal val="0-#ppt_w/2"/>
                                          </p:val>
                                        </p:tav>
                                        <p:tav tm="100000">
                                          <p:val>
                                            <p:strVal val="#ppt_x"/>
                                          </p:val>
                                        </p:tav>
                                      </p:tavLst>
                                    </p:anim>
                                    <p:anim calcmode="lin" valueType="num">
                                      <p:cBhvr additive="base">
                                        <p:cTn id="8" dur="500" fill="hold"/>
                                        <p:tgtEl>
                                          <p:spTgt spid="11779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17795"/>
                                        </p:tgtEl>
                                        <p:attrNameLst>
                                          <p:attrName>style.visibility</p:attrName>
                                        </p:attrNameLst>
                                      </p:cBhvr>
                                      <p:to>
                                        <p:strVal val="visible"/>
                                      </p:to>
                                    </p:set>
                                    <p:anim calcmode="lin" valueType="num">
                                      <p:cBhvr additive="base">
                                        <p:cTn id="13" dur="500" fill="hold"/>
                                        <p:tgtEl>
                                          <p:spTgt spid="117795"/>
                                        </p:tgtEl>
                                        <p:attrNameLst>
                                          <p:attrName>ppt_x</p:attrName>
                                        </p:attrNameLst>
                                      </p:cBhvr>
                                      <p:tavLst>
                                        <p:tav tm="0">
                                          <p:val>
                                            <p:strVal val="0-#ppt_w/2"/>
                                          </p:val>
                                        </p:tav>
                                        <p:tav tm="100000">
                                          <p:val>
                                            <p:strVal val="#ppt_x"/>
                                          </p:val>
                                        </p:tav>
                                      </p:tavLst>
                                    </p:anim>
                                    <p:anim calcmode="lin" valueType="num">
                                      <p:cBhvr additive="base">
                                        <p:cTn id="14" dur="500" fill="hold"/>
                                        <p:tgtEl>
                                          <p:spTgt spid="11779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17796"/>
                                        </p:tgtEl>
                                        <p:attrNameLst>
                                          <p:attrName>style.visibility</p:attrName>
                                        </p:attrNameLst>
                                      </p:cBhvr>
                                      <p:to>
                                        <p:strVal val="visible"/>
                                      </p:to>
                                    </p:set>
                                    <p:anim calcmode="lin" valueType="num">
                                      <p:cBhvr additive="base">
                                        <p:cTn id="19" dur="500" fill="hold"/>
                                        <p:tgtEl>
                                          <p:spTgt spid="117796"/>
                                        </p:tgtEl>
                                        <p:attrNameLst>
                                          <p:attrName>ppt_x</p:attrName>
                                        </p:attrNameLst>
                                      </p:cBhvr>
                                      <p:tavLst>
                                        <p:tav tm="0">
                                          <p:val>
                                            <p:strVal val="0-#ppt_w/2"/>
                                          </p:val>
                                        </p:tav>
                                        <p:tav tm="100000">
                                          <p:val>
                                            <p:strVal val="#ppt_x"/>
                                          </p:val>
                                        </p:tav>
                                      </p:tavLst>
                                    </p:anim>
                                    <p:anim calcmode="lin" valueType="num">
                                      <p:cBhvr additive="base">
                                        <p:cTn id="20" dur="500" fill="hold"/>
                                        <p:tgtEl>
                                          <p:spTgt spid="11779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17797"/>
                                        </p:tgtEl>
                                        <p:attrNameLst>
                                          <p:attrName>style.visibility</p:attrName>
                                        </p:attrNameLst>
                                      </p:cBhvr>
                                      <p:to>
                                        <p:strVal val="visible"/>
                                      </p:to>
                                    </p:set>
                                    <p:anim calcmode="lin" valueType="num">
                                      <p:cBhvr additive="base">
                                        <p:cTn id="25" dur="500" fill="hold"/>
                                        <p:tgtEl>
                                          <p:spTgt spid="117797"/>
                                        </p:tgtEl>
                                        <p:attrNameLst>
                                          <p:attrName>ppt_x</p:attrName>
                                        </p:attrNameLst>
                                      </p:cBhvr>
                                      <p:tavLst>
                                        <p:tav tm="0">
                                          <p:val>
                                            <p:strVal val="0-#ppt_w/2"/>
                                          </p:val>
                                        </p:tav>
                                        <p:tav tm="100000">
                                          <p:val>
                                            <p:strVal val="#ppt_x"/>
                                          </p:val>
                                        </p:tav>
                                      </p:tavLst>
                                    </p:anim>
                                    <p:anim calcmode="lin" valueType="num">
                                      <p:cBhvr additive="base">
                                        <p:cTn id="26" dur="500" fill="hold"/>
                                        <p:tgtEl>
                                          <p:spTgt spid="11779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17798"/>
                                        </p:tgtEl>
                                        <p:attrNameLst>
                                          <p:attrName>style.visibility</p:attrName>
                                        </p:attrNameLst>
                                      </p:cBhvr>
                                      <p:to>
                                        <p:strVal val="visible"/>
                                      </p:to>
                                    </p:set>
                                    <p:anim calcmode="lin" valueType="num">
                                      <p:cBhvr additive="base">
                                        <p:cTn id="31" dur="500" fill="hold"/>
                                        <p:tgtEl>
                                          <p:spTgt spid="117798"/>
                                        </p:tgtEl>
                                        <p:attrNameLst>
                                          <p:attrName>ppt_x</p:attrName>
                                        </p:attrNameLst>
                                      </p:cBhvr>
                                      <p:tavLst>
                                        <p:tav tm="0">
                                          <p:val>
                                            <p:strVal val="0-#ppt_w/2"/>
                                          </p:val>
                                        </p:tav>
                                        <p:tav tm="100000">
                                          <p:val>
                                            <p:strVal val="#ppt_x"/>
                                          </p:val>
                                        </p:tav>
                                      </p:tavLst>
                                    </p:anim>
                                    <p:anim calcmode="lin" valueType="num">
                                      <p:cBhvr additive="base">
                                        <p:cTn id="32" dur="500" fill="hold"/>
                                        <p:tgtEl>
                                          <p:spTgt spid="11779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p:cNvSpPr>
            <a:spLocks noGrp="1"/>
          </p:cNvSpPr>
          <p:nvPr>
            <p:ph type="sldNum" sz="quarter" idx="12"/>
          </p:nvPr>
        </p:nvSpPr>
        <p:spPr/>
        <p:txBody>
          <a:bodyPr/>
          <a:lstStyle/>
          <a:p>
            <a:pPr>
              <a:defRPr/>
            </a:pPr>
            <a:fld id="{280CED82-9B3B-46FA-93AA-49188DB3F496}" type="slidenum">
              <a:rPr lang="en-ZA"/>
              <a:pPr>
                <a:defRPr/>
              </a:pPr>
              <a:t>22</a:t>
            </a:fld>
            <a:endParaRPr lang="en-ZA"/>
          </a:p>
        </p:txBody>
      </p:sp>
      <p:sp>
        <p:nvSpPr>
          <p:cNvPr id="163842" name="Rectangle 5"/>
          <p:cNvSpPr>
            <a:spLocks noChangeArrowheads="1"/>
          </p:cNvSpPr>
          <p:nvPr/>
        </p:nvSpPr>
        <p:spPr bwMode="auto">
          <a:xfrm>
            <a:off x="0" y="2230438"/>
            <a:ext cx="9144000" cy="4360862"/>
          </a:xfrm>
          <a:prstGeom prst="rect">
            <a:avLst/>
          </a:prstGeom>
          <a:gradFill rotWithShape="1">
            <a:gsLst>
              <a:gs pos="0">
                <a:srgbClr val="C0C0C0">
                  <a:alpha val="26999"/>
                </a:srgbClr>
              </a:gs>
              <a:gs pos="100000">
                <a:srgbClr val="FFFFFF">
                  <a:alpha val="0"/>
                </a:srgbClr>
              </a:gs>
            </a:gsLst>
            <a:lin ang="5400000" scaled="1"/>
          </a:gradFill>
          <a:ln w="9525">
            <a:noFill/>
            <a:miter lim="800000"/>
            <a:headEnd/>
            <a:tailEnd/>
          </a:ln>
        </p:spPr>
        <p:txBody>
          <a:bodyPr wrap="none" anchor="ctr"/>
          <a:lstStyle/>
          <a:p>
            <a:pPr algn="ctr">
              <a:buClr>
                <a:schemeClr val="accent2"/>
              </a:buClr>
              <a:buFont typeface="Wingdings" pitchFamily="2" charset="2"/>
              <a:buNone/>
            </a:pPr>
            <a:endParaRPr lang="en-GB" sz="4000" b="1"/>
          </a:p>
        </p:txBody>
      </p:sp>
      <p:sp>
        <p:nvSpPr>
          <p:cNvPr id="163843" name="Rectangle 13"/>
          <p:cNvSpPr>
            <a:spLocks noChangeArrowheads="1"/>
          </p:cNvSpPr>
          <p:nvPr/>
        </p:nvSpPr>
        <p:spPr bwMode="auto">
          <a:xfrm>
            <a:off x="4992688" y="2232025"/>
            <a:ext cx="4151312" cy="4413250"/>
          </a:xfrm>
          <a:prstGeom prst="rect">
            <a:avLst/>
          </a:prstGeom>
          <a:gradFill rotWithShape="1">
            <a:gsLst>
              <a:gs pos="0">
                <a:srgbClr val="8BA0BF">
                  <a:alpha val="46001"/>
                </a:srgbClr>
              </a:gs>
              <a:gs pos="100000">
                <a:srgbClr val="B9C6D8">
                  <a:alpha val="0"/>
                </a:srgbClr>
              </a:gs>
            </a:gsLst>
            <a:lin ang="5400000" scaled="1"/>
          </a:gradFill>
          <a:ln w="9525">
            <a:noFill/>
            <a:miter lim="800000"/>
            <a:headEnd/>
            <a:tailEnd/>
          </a:ln>
        </p:spPr>
        <p:txBody>
          <a:bodyPr wrap="none" anchor="ctr"/>
          <a:lstStyle/>
          <a:p>
            <a:pPr algn="ctr">
              <a:buClr>
                <a:schemeClr val="accent2"/>
              </a:buClr>
              <a:buFont typeface="Wingdings" pitchFamily="2" charset="2"/>
              <a:buNone/>
            </a:pPr>
            <a:endParaRPr lang="en-GB" sz="4000" b="1"/>
          </a:p>
        </p:txBody>
      </p:sp>
      <p:sp>
        <p:nvSpPr>
          <p:cNvPr id="163844" name="Text Box 7"/>
          <p:cNvSpPr txBox="1">
            <a:spLocks noChangeArrowheads="1"/>
          </p:cNvSpPr>
          <p:nvPr/>
        </p:nvSpPr>
        <p:spPr bwMode="auto">
          <a:xfrm>
            <a:off x="273050" y="2389188"/>
            <a:ext cx="4611688" cy="3995737"/>
          </a:xfrm>
          <a:prstGeom prst="rect">
            <a:avLst/>
          </a:prstGeom>
          <a:noFill/>
          <a:ln w="9525">
            <a:noFill/>
            <a:miter lim="800000"/>
            <a:headEnd/>
            <a:tailEnd/>
          </a:ln>
        </p:spPr>
        <p:txBody>
          <a:bodyPr>
            <a:spAutoFit/>
          </a:bodyPr>
          <a:lstStyle/>
          <a:p>
            <a:pPr>
              <a:spcBef>
                <a:spcPct val="20000"/>
              </a:spcBef>
              <a:buClr>
                <a:schemeClr val="accent2"/>
              </a:buClr>
              <a:buFont typeface="Wingdings" pitchFamily="2" charset="2"/>
              <a:buNone/>
            </a:pPr>
            <a:r>
              <a:rPr lang="en-US" b="1" i="0"/>
              <a:t>The Facts:</a:t>
            </a:r>
          </a:p>
          <a:p>
            <a:pPr lvl="1" indent="-223838">
              <a:spcBef>
                <a:spcPct val="20000"/>
              </a:spcBef>
              <a:buClr>
                <a:srgbClr val="6699FF"/>
              </a:buClr>
              <a:buFont typeface="Wingdings" pitchFamily="2" charset="2"/>
              <a:buChar char="§"/>
            </a:pPr>
            <a:r>
              <a:rPr lang="en-US" b="1" i="0"/>
              <a:t>Multiple customer information systems</a:t>
            </a:r>
            <a:r>
              <a:rPr lang="en-US" i="0"/>
              <a:t> from acquisitions</a:t>
            </a:r>
          </a:p>
          <a:p>
            <a:pPr lvl="1" indent="-223838">
              <a:spcBef>
                <a:spcPct val="20000"/>
              </a:spcBef>
              <a:buClr>
                <a:srgbClr val="6699FF"/>
              </a:buClr>
              <a:buFont typeface="Wingdings" pitchFamily="2" charset="2"/>
              <a:buChar char="§"/>
            </a:pPr>
            <a:r>
              <a:rPr lang="en-US" b="1" i="0"/>
              <a:t>Inability to identify value of customer</a:t>
            </a:r>
            <a:r>
              <a:rPr lang="en-US" i="0"/>
              <a:t> across mortgage, bank account, sales, and life administration systems</a:t>
            </a:r>
          </a:p>
          <a:p>
            <a:pPr>
              <a:spcBef>
                <a:spcPct val="20000"/>
              </a:spcBef>
              <a:buClr>
                <a:srgbClr val="6699FF"/>
              </a:buClr>
              <a:buFont typeface="Wingdings" pitchFamily="2" charset="2"/>
              <a:buNone/>
            </a:pPr>
            <a:r>
              <a:rPr lang="en-US" b="1" i="0"/>
              <a:t>Bottom line:</a:t>
            </a:r>
          </a:p>
          <a:p>
            <a:pPr lvl="1" indent="-223838">
              <a:spcBef>
                <a:spcPct val="20000"/>
              </a:spcBef>
              <a:buClr>
                <a:srgbClr val="6699FF"/>
              </a:buClr>
              <a:buFont typeface="Wingdings" pitchFamily="2" charset="2"/>
              <a:buChar char="§"/>
            </a:pPr>
            <a:r>
              <a:rPr lang="en-US" b="1" i="0"/>
              <a:t>Removed 400,000 duplicate records</a:t>
            </a:r>
            <a:r>
              <a:rPr lang="en-US" i="0"/>
              <a:t> to date</a:t>
            </a:r>
          </a:p>
          <a:p>
            <a:pPr lvl="1" indent="-223838">
              <a:spcBef>
                <a:spcPct val="20000"/>
              </a:spcBef>
              <a:buClr>
                <a:srgbClr val="6699FF"/>
              </a:buClr>
              <a:buFont typeface="Wingdings" pitchFamily="2" charset="2"/>
              <a:buChar char="§"/>
            </a:pPr>
            <a:r>
              <a:rPr lang="en-US" i="0"/>
              <a:t>Greater ability for cross-sell and up-sell</a:t>
            </a:r>
          </a:p>
          <a:p>
            <a:pPr lvl="1" indent="-223838">
              <a:spcBef>
                <a:spcPct val="20000"/>
              </a:spcBef>
              <a:buClr>
                <a:srgbClr val="6699FF"/>
              </a:buClr>
              <a:buFont typeface="Wingdings" pitchFamily="2" charset="2"/>
              <a:buChar char="§"/>
            </a:pPr>
            <a:r>
              <a:rPr lang="en-US" i="0"/>
              <a:t>Led to </a:t>
            </a:r>
            <a:r>
              <a:rPr lang="en-US" b="1" i="0"/>
              <a:t>increased revenue</a:t>
            </a:r>
            <a:r>
              <a:rPr lang="en-US" i="0"/>
              <a:t> and </a:t>
            </a:r>
            <a:r>
              <a:rPr lang="en-US" b="1" i="0"/>
              <a:t>improved customer loyalty</a:t>
            </a:r>
          </a:p>
        </p:txBody>
      </p:sp>
      <p:pic>
        <p:nvPicPr>
          <p:cNvPr id="163845" name="Picture 23" descr="ilp_logo"/>
          <p:cNvPicPr>
            <a:picLocks noChangeAspect="1" noChangeArrowheads="1"/>
          </p:cNvPicPr>
          <p:nvPr/>
        </p:nvPicPr>
        <p:blipFill>
          <a:blip r:embed="rId4"/>
          <a:srcRect b="37646"/>
          <a:stretch>
            <a:fillRect/>
          </a:stretch>
        </p:blipFill>
        <p:spPr bwMode="auto">
          <a:xfrm>
            <a:off x="5238750" y="2406650"/>
            <a:ext cx="3671888" cy="476250"/>
          </a:xfrm>
          <a:prstGeom prst="rect">
            <a:avLst/>
          </a:prstGeom>
          <a:noFill/>
          <a:ln w="9525">
            <a:noFill/>
            <a:miter lim="800000"/>
            <a:headEnd/>
            <a:tailEnd/>
          </a:ln>
        </p:spPr>
      </p:pic>
      <p:sp>
        <p:nvSpPr>
          <p:cNvPr id="163846" name="AutoShape 15"/>
          <p:cNvSpPr>
            <a:spLocks noChangeArrowheads="1"/>
          </p:cNvSpPr>
          <p:nvPr/>
        </p:nvSpPr>
        <p:spPr bwMode="auto">
          <a:xfrm>
            <a:off x="4981575" y="3025775"/>
            <a:ext cx="4035425" cy="2527300"/>
          </a:xfrm>
          <a:prstGeom prst="roundRect">
            <a:avLst>
              <a:gd name="adj" fmla="val 16667"/>
            </a:avLst>
          </a:prstGeom>
          <a:noFill/>
          <a:ln w="9525">
            <a:noFill/>
            <a:round/>
            <a:headEnd/>
            <a:tailEnd/>
          </a:ln>
        </p:spPr>
        <p:txBody>
          <a:bodyPr>
            <a:spAutoFit/>
          </a:bodyPr>
          <a:lstStyle/>
          <a:p>
            <a:r>
              <a:rPr lang="en-US"/>
              <a:t>"Now that we manage our customer information as an asset, the opportunities for innovation and optimization are endless. We can respond to the dynamics of our business twice as fast."</a:t>
            </a:r>
            <a:br>
              <a:rPr lang="en-US"/>
            </a:br>
            <a:endParaRPr lang="en-US"/>
          </a:p>
          <a:p>
            <a:endParaRPr lang="en-US" i="0"/>
          </a:p>
        </p:txBody>
      </p:sp>
      <p:sp>
        <p:nvSpPr>
          <p:cNvPr id="163847" name="Rectangle 8"/>
          <p:cNvSpPr>
            <a:spLocks noGrp="1"/>
          </p:cNvSpPr>
          <p:nvPr>
            <p:ph type="title"/>
          </p:nvPr>
        </p:nvSpPr>
        <p:spPr>
          <a:xfrm>
            <a:off x="0" y="274638"/>
            <a:ext cx="9144000" cy="1143000"/>
          </a:xfrm>
        </p:spPr>
        <p:txBody>
          <a:bodyPr/>
          <a:lstStyle/>
          <a:p>
            <a:r>
              <a:rPr lang="en-US" smtClean="0"/>
              <a:t>IBM MDM Customer Success Story</a:t>
            </a:r>
          </a:p>
        </p:txBody>
      </p:sp>
    </p:spTree>
    <p:custDataLst>
      <p:tags r:id="rId1"/>
    </p:custDataLst>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3"/>
          <p:cNvSpPr>
            <a:spLocks noGrp="1"/>
          </p:cNvSpPr>
          <p:nvPr>
            <p:ph type="sldNum" sz="quarter" idx="12"/>
          </p:nvPr>
        </p:nvSpPr>
        <p:spPr/>
        <p:txBody>
          <a:bodyPr/>
          <a:lstStyle/>
          <a:p>
            <a:pPr>
              <a:defRPr/>
            </a:pPr>
            <a:fld id="{1672F199-86C5-4D6E-8768-AF12D211B509}" type="slidenum">
              <a:rPr lang="en-ZA"/>
              <a:pPr>
                <a:defRPr/>
              </a:pPr>
              <a:t>23</a:t>
            </a:fld>
            <a:endParaRPr lang="en-ZA"/>
          </a:p>
        </p:txBody>
      </p:sp>
      <p:sp>
        <p:nvSpPr>
          <p:cNvPr id="165890" name="Rectangle 5"/>
          <p:cNvSpPr>
            <a:spLocks noChangeArrowheads="1"/>
          </p:cNvSpPr>
          <p:nvPr/>
        </p:nvSpPr>
        <p:spPr bwMode="auto">
          <a:xfrm>
            <a:off x="0" y="2230438"/>
            <a:ext cx="9144000" cy="4360862"/>
          </a:xfrm>
          <a:prstGeom prst="rect">
            <a:avLst/>
          </a:prstGeom>
          <a:gradFill rotWithShape="1">
            <a:gsLst>
              <a:gs pos="0">
                <a:srgbClr val="C0C0C0">
                  <a:alpha val="26999"/>
                </a:srgbClr>
              </a:gs>
              <a:gs pos="100000">
                <a:srgbClr val="FFFFFF">
                  <a:alpha val="0"/>
                </a:srgbClr>
              </a:gs>
            </a:gsLst>
            <a:lin ang="5400000" scaled="1"/>
          </a:gradFill>
          <a:ln w="9525">
            <a:noFill/>
            <a:miter lim="800000"/>
            <a:headEnd/>
            <a:tailEnd/>
          </a:ln>
        </p:spPr>
        <p:txBody>
          <a:bodyPr wrap="none" anchor="ctr"/>
          <a:lstStyle/>
          <a:p>
            <a:pPr algn="ctr">
              <a:buClr>
                <a:schemeClr val="accent2"/>
              </a:buClr>
              <a:buFont typeface="Wingdings" pitchFamily="2" charset="2"/>
              <a:buNone/>
            </a:pPr>
            <a:endParaRPr lang="en-GB" sz="4000" b="1"/>
          </a:p>
        </p:txBody>
      </p:sp>
      <p:sp>
        <p:nvSpPr>
          <p:cNvPr id="165891" name="Rectangle 13"/>
          <p:cNvSpPr>
            <a:spLocks noChangeArrowheads="1"/>
          </p:cNvSpPr>
          <p:nvPr/>
        </p:nvSpPr>
        <p:spPr bwMode="auto">
          <a:xfrm>
            <a:off x="4992688" y="2232025"/>
            <a:ext cx="4151312" cy="4413250"/>
          </a:xfrm>
          <a:prstGeom prst="rect">
            <a:avLst/>
          </a:prstGeom>
          <a:gradFill rotWithShape="1">
            <a:gsLst>
              <a:gs pos="0">
                <a:srgbClr val="8BA0BF">
                  <a:alpha val="46001"/>
                </a:srgbClr>
              </a:gs>
              <a:gs pos="100000">
                <a:srgbClr val="B9C6D8">
                  <a:alpha val="0"/>
                </a:srgbClr>
              </a:gs>
            </a:gsLst>
            <a:lin ang="5400000" scaled="1"/>
          </a:gradFill>
          <a:ln w="9525">
            <a:noFill/>
            <a:miter lim="800000"/>
            <a:headEnd/>
            <a:tailEnd/>
          </a:ln>
        </p:spPr>
        <p:txBody>
          <a:bodyPr wrap="none" anchor="ctr"/>
          <a:lstStyle/>
          <a:p>
            <a:pPr algn="ctr">
              <a:buClr>
                <a:schemeClr val="accent2"/>
              </a:buClr>
              <a:buFont typeface="Wingdings" pitchFamily="2" charset="2"/>
              <a:buNone/>
            </a:pPr>
            <a:endParaRPr lang="en-GB" sz="4000" b="1"/>
          </a:p>
        </p:txBody>
      </p:sp>
      <p:pic>
        <p:nvPicPr>
          <p:cNvPr id="165892" name="Picture 7" descr="MPj04117870000[1]"/>
          <p:cNvPicPr>
            <a:picLocks noChangeAspect="1" noChangeArrowheads="1"/>
          </p:cNvPicPr>
          <p:nvPr/>
        </p:nvPicPr>
        <p:blipFill>
          <a:blip r:embed="rId4"/>
          <a:srcRect/>
          <a:stretch>
            <a:fillRect/>
          </a:stretch>
        </p:blipFill>
        <p:spPr bwMode="auto">
          <a:xfrm>
            <a:off x="6572250" y="3708400"/>
            <a:ext cx="2571750" cy="1920875"/>
          </a:xfrm>
          <a:prstGeom prst="rect">
            <a:avLst/>
          </a:prstGeom>
          <a:noFill/>
          <a:ln w="9525">
            <a:noFill/>
            <a:miter lim="800000"/>
            <a:headEnd/>
            <a:tailEnd/>
          </a:ln>
        </p:spPr>
      </p:pic>
      <p:sp>
        <p:nvSpPr>
          <p:cNvPr id="165893" name="Text Box 8"/>
          <p:cNvSpPr txBox="1">
            <a:spLocks noChangeArrowheads="1"/>
          </p:cNvSpPr>
          <p:nvPr/>
        </p:nvSpPr>
        <p:spPr bwMode="auto">
          <a:xfrm>
            <a:off x="273050" y="2389188"/>
            <a:ext cx="4611688" cy="3721100"/>
          </a:xfrm>
          <a:prstGeom prst="rect">
            <a:avLst/>
          </a:prstGeom>
          <a:noFill/>
          <a:ln w="9525">
            <a:noFill/>
            <a:miter lim="800000"/>
            <a:headEnd/>
            <a:tailEnd/>
          </a:ln>
        </p:spPr>
        <p:txBody>
          <a:bodyPr>
            <a:spAutoFit/>
          </a:bodyPr>
          <a:lstStyle/>
          <a:p>
            <a:pPr>
              <a:spcBef>
                <a:spcPct val="20000"/>
              </a:spcBef>
              <a:buClr>
                <a:schemeClr val="accent2"/>
              </a:buClr>
              <a:buFont typeface="Wingdings" pitchFamily="2" charset="2"/>
              <a:buNone/>
            </a:pPr>
            <a:r>
              <a:rPr lang="en-US" b="1" i="0"/>
              <a:t>The Facts:</a:t>
            </a:r>
          </a:p>
          <a:p>
            <a:pPr lvl="1" indent="-223838">
              <a:spcBef>
                <a:spcPct val="20000"/>
              </a:spcBef>
              <a:buClr>
                <a:srgbClr val="6699FF"/>
              </a:buClr>
              <a:buFont typeface="Wingdings" pitchFamily="2" charset="2"/>
              <a:buChar char="§"/>
            </a:pPr>
            <a:r>
              <a:rPr lang="en-US" i="0"/>
              <a:t>Create and maintain product information </a:t>
            </a:r>
            <a:r>
              <a:rPr lang="en-US" b="1" i="0"/>
              <a:t>10% faster</a:t>
            </a:r>
          </a:p>
          <a:p>
            <a:pPr lvl="1" indent="-223838">
              <a:spcBef>
                <a:spcPct val="20000"/>
              </a:spcBef>
              <a:buClr>
                <a:srgbClr val="6699FF"/>
              </a:buClr>
              <a:buFont typeface="Wingdings" pitchFamily="2" charset="2"/>
              <a:buChar char="§"/>
            </a:pPr>
            <a:r>
              <a:rPr lang="en-US" i="0"/>
              <a:t>Data entry errors reduced </a:t>
            </a:r>
            <a:r>
              <a:rPr lang="en-US" b="1" i="0"/>
              <a:t>from 5% to 0.1%</a:t>
            </a:r>
            <a:endParaRPr lang="en-US" i="0"/>
          </a:p>
          <a:p>
            <a:pPr>
              <a:spcBef>
                <a:spcPct val="20000"/>
              </a:spcBef>
              <a:buClr>
                <a:schemeClr val="accent2"/>
              </a:buClr>
              <a:buFont typeface="Wingdings" pitchFamily="2" charset="2"/>
              <a:buNone/>
            </a:pPr>
            <a:r>
              <a:rPr lang="en-US" b="1" i="0"/>
              <a:t>Bottom line:</a:t>
            </a:r>
          </a:p>
          <a:p>
            <a:pPr lvl="1" indent="-223838">
              <a:spcBef>
                <a:spcPct val="20000"/>
              </a:spcBef>
              <a:buClr>
                <a:srgbClr val="6699FF"/>
              </a:buClr>
              <a:buFont typeface="Wingdings" pitchFamily="2" charset="2"/>
              <a:buChar char="§"/>
            </a:pPr>
            <a:r>
              <a:rPr lang="en-US" i="0"/>
              <a:t>Anticipated operational </a:t>
            </a:r>
            <a:r>
              <a:rPr lang="en-US" b="1" i="0"/>
              <a:t>savings of €5 million</a:t>
            </a:r>
            <a:r>
              <a:rPr lang="en-US" i="0"/>
              <a:t> annually</a:t>
            </a:r>
          </a:p>
          <a:p>
            <a:pPr lvl="1" indent="-223838">
              <a:spcBef>
                <a:spcPct val="20000"/>
              </a:spcBef>
              <a:buClr>
                <a:srgbClr val="6699FF"/>
              </a:buClr>
              <a:buFont typeface="Wingdings" pitchFamily="2" charset="2"/>
              <a:buChar char="§"/>
            </a:pPr>
            <a:r>
              <a:rPr lang="en-US" i="0"/>
              <a:t>Partners </a:t>
            </a:r>
            <a:r>
              <a:rPr lang="en-US" b="1" i="0"/>
              <a:t>reduce costs by 25%</a:t>
            </a:r>
          </a:p>
          <a:p>
            <a:pPr lvl="1" indent="-223838">
              <a:spcBef>
                <a:spcPct val="20000"/>
              </a:spcBef>
              <a:buClr>
                <a:srgbClr val="6699FF"/>
              </a:buClr>
              <a:buFont typeface="Wingdings" pitchFamily="2" charset="2"/>
              <a:buChar char="§"/>
            </a:pPr>
            <a:r>
              <a:rPr lang="en-US" i="0"/>
              <a:t>Two additional weeks of sales for new products leading to </a:t>
            </a:r>
            <a:r>
              <a:rPr lang="en-US" b="1" i="0"/>
              <a:t>3.5% increase</a:t>
            </a:r>
            <a:r>
              <a:rPr lang="en-US" i="0"/>
              <a:t> in revenue</a:t>
            </a:r>
          </a:p>
        </p:txBody>
      </p:sp>
      <p:pic>
        <p:nvPicPr>
          <p:cNvPr id="165894" name="Picture 9" descr="MPj04387630000[1]"/>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5002213" y="2995613"/>
            <a:ext cx="1958975" cy="1497012"/>
          </a:xfrm>
          <a:prstGeom prst="rect">
            <a:avLst/>
          </a:prstGeom>
          <a:noFill/>
          <a:ln w="9525">
            <a:noFill/>
            <a:miter lim="800000"/>
            <a:headEnd/>
            <a:tailEnd/>
          </a:ln>
        </p:spPr>
      </p:pic>
      <p:pic>
        <p:nvPicPr>
          <p:cNvPr id="165895" name="Picture 10" descr="MPj04387550000[1]"/>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5284788" y="4576763"/>
            <a:ext cx="2044700" cy="1535112"/>
          </a:xfrm>
          <a:prstGeom prst="rect">
            <a:avLst/>
          </a:prstGeom>
          <a:noFill/>
          <a:ln w="9525">
            <a:noFill/>
            <a:miter lim="800000"/>
            <a:headEnd/>
            <a:tailEnd/>
          </a:ln>
        </p:spPr>
      </p:pic>
      <p:pic>
        <p:nvPicPr>
          <p:cNvPr id="165896" name="Picture 25" descr="Panasonic"/>
          <p:cNvPicPr>
            <a:picLocks noChangeAspect="1" noChangeArrowheads="1"/>
          </p:cNvPicPr>
          <p:nvPr/>
        </p:nvPicPr>
        <p:blipFill>
          <a:blip r:embed="rId7"/>
          <a:srcRect/>
          <a:stretch>
            <a:fillRect/>
          </a:stretch>
        </p:blipFill>
        <p:spPr bwMode="auto">
          <a:xfrm>
            <a:off x="6259513" y="2479675"/>
            <a:ext cx="2087562" cy="422275"/>
          </a:xfrm>
          <a:prstGeom prst="rect">
            <a:avLst/>
          </a:prstGeom>
          <a:noFill/>
          <a:ln w="9525">
            <a:noFill/>
            <a:miter lim="800000"/>
            <a:headEnd/>
            <a:tailEnd/>
          </a:ln>
        </p:spPr>
      </p:pic>
      <p:sp>
        <p:nvSpPr>
          <p:cNvPr id="12" name="Rectangle 8"/>
          <p:cNvSpPr txBox="1">
            <a:spLocks/>
          </p:cNvSpPr>
          <p:nvPr/>
        </p:nvSpPr>
        <p:spPr>
          <a:xfrm>
            <a:off x="0" y="274638"/>
            <a:ext cx="9144000" cy="1143000"/>
          </a:xfrm>
          <a:prstGeom prst="rect">
            <a:avLst/>
          </a:prstGeom>
        </p:spPr>
        <p:txBody>
          <a:bodyPr anchor="ctr"/>
          <a:lstStyle/>
          <a:p>
            <a:pPr algn="ctr" eaLnBrk="0" hangingPunct="0">
              <a:defRPr/>
            </a:pPr>
            <a:r>
              <a:rPr lang="en-US" sz="4400" i="0" kern="0" dirty="0">
                <a:latin typeface="+mj-lt"/>
                <a:ea typeface="+mj-ea"/>
                <a:cs typeface="+mj-cs"/>
              </a:rPr>
              <a:t>IBM MDM Customer Success Story</a:t>
            </a:r>
          </a:p>
        </p:txBody>
      </p:sp>
    </p:spTree>
    <p:custDataLst>
      <p:tags r:id="rId1"/>
    </p:custDataLst>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a:xfrm>
            <a:off x="7929563" y="6356350"/>
            <a:ext cx="571500" cy="365125"/>
          </a:xfrm>
        </p:spPr>
        <p:txBody>
          <a:bodyPr/>
          <a:lstStyle/>
          <a:p>
            <a:pPr>
              <a:defRPr/>
            </a:pPr>
            <a:fld id="{95D350B5-79A8-4530-A2F4-0D6D8E55AFEA}" type="slidenum">
              <a:rPr lang="en-ZA"/>
              <a:pPr>
                <a:defRPr/>
              </a:pPr>
              <a:t>24</a:t>
            </a:fld>
            <a:endParaRPr lang="en-ZA"/>
          </a:p>
        </p:txBody>
      </p:sp>
      <p:sp>
        <p:nvSpPr>
          <p:cNvPr id="167938" name="Rectangle 5"/>
          <p:cNvSpPr>
            <a:spLocks noChangeArrowheads="1"/>
          </p:cNvSpPr>
          <p:nvPr/>
        </p:nvSpPr>
        <p:spPr bwMode="auto">
          <a:xfrm>
            <a:off x="0" y="2230438"/>
            <a:ext cx="9144000" cy="4360862"/>
          </a:xfrm>
          <a:prstGeom prst="rect">
            <a:avLst/>
          </a:prstGeom>
          <a:gradFill rotWithShape="1">
            <a:gsLst>
              <a:gs pos="0">
                <a:srgbClr val="C0C0C0">
                  <a:alpha val="26999"/>
                </a:srgbClr>
              </a:gs>
              <a:gs pos="100000">
                <a:srgbClr val="FFFFFF">
                  <a:alpha val="0"/>
                </a:srgbClr>
              </a:gs>
            </a:gsLst>
            <a:lin ang="5400000" scaled="1"/>
          </a:gradFill>
          <a:ln w="9525">
            <a:noFill/>
            <a:miter lim="800000"/>
            <a:headEnd/>
            <a:tailEnd/>
          </a:ln>
        </p:spPr>
        <p:txBody>
          <a:bodyPr wrap="none" anchor="ctr"/>
          <a:lstStyle/>
          <a:p>
            <a:pPr algn="ctr">
              <a:buClr>
                <a:schemeClr val="accent2"/>
              </a:buClr>
              <a:buFont typeface="Wingdings" pitchFamily="2" charset="2"/>
              <a:buNone/>
            </a:pPr>
            <a:endParaRPr lang="en-GB" sz="4000" b="1"/>
          </a:p>
        </p:txBody>
      </p:sp>
      <p:sp>
        <p:nvSpPr>
          <p:cNvPr id="167939" name="Rectangle 13"/>
          <p:cNvSpPr>
            <a:spLocks noChangeArrowheads="1"/>
          </p:cNvSpPr>
          <p:nvPr/>
        </p:nvSpPr>
        <p:spPr bwMode="auto">
          <a:xfrm>
            <a:off x="4992688" y="2232025"/>
            <a:ext cx="4151312" cy="4413250"/>
          </a:xfrm>
          <a:prstGeom prst="rect">
            <a:avLst/>
          </a:prstGeom>
          <a:gradFill rotWithShape="1">
            <a:gsLst>
              <a:gs pos="0">
                <a:srgbClr val="8BA0BF">
                  <a:alpha val="46001"/>
                </a:srgbClr>
              </a:gs>
              <a:gs pos="100000">
                <a:srgbClr val="B9C6D8">
                  <a:alpha val="0"/>
                </a:srgbClr>
              </a:gs>
            </a:gsLst>
            <a:lin ang="5400000" scaled="1"/>
          </a:gradFill>
          <a:ln w="9525">
            <a:noFill/>
            <a:miter lim="800000"/>
            <a:headEnd/>
            <a:tailEnd/>
          </a:ln>
        </p:spPr>
        <p:txBody>
          <a:bodyPr wrap="none" anchor="ctr"/>
          <a:lstStyle/>
          <a:p>
            <a:pPr algn="ctr">
              <a:buClr>
                <a:schemeClr val="accent2"/>
              </a:buClr>
              <a:buFont typeface="Wingdings" pitchFamily="2" charset="2"/>
              <a:buNone/>
            </a:pPr>
            <a:endParaRPr lang="en-GB" sz="4000" b="1"/>
          </a:p>
        </p:txBody>
      </p:sp>
      <p:sp>
        <p:nvSpPr>
          <p:cNvPr id="167940" name="Text Box 8"/>
          <p:cNvSpPr txBox="1">
            <a:spLocks noChangeArrowheads="1"/>
          </p:cNvSpPr>
          <p:nvPr/>
        </p:nvSpPr>
        <p:spPr bwMode="auto">
          <a:xfrm>
            <a:off x="95250" y="2325688"/>
            <a:ext cx="4884738" cy="4270375"/>
          </a:xfrm>
          <a:prstGeom prst="rect">
            <a:avLst/>
          </a:prstGeom>
          <a:noFill/>
          <a:ln w="9525">
            <a:noFill/>
            <a:miter lim="800000"/>
            <a:headEnd/>
            <a:tailEnd/>
          </a:ln>
        </p:spPr>
        <p:txBody>
          <a:bodyPr>
            <a:spAutoFit/>
          </a:bodyPr>
          <a:lstStyle/>
          <a:p>
            <a:pPr>
              <a:spcBef>
                <a:spcPct val="20000"/>
              </a:spcBef>
              <a:buClr>
                <a:schemeClr val="accent2"/>
              </a:buClr>
              <a:buFont typeface="Wingdings" pitchFamily="2" charset="2"/>
              <a:buNone/>
            </a:pPr>
            <a:r>
              <a:rPr lang="en-US" b="1" i="0"/>
              <a:t>The Facts:</a:t>
            </a:r>
          </a:p>
          <a:p>
            <a:pPr lvl="1" indent="-223838">
              <a:spcBef>
                <a:spcPct val="20000"/>
              </a:spcBef>
              <a:buClr>
                <a:srgbClr val="6699FF"/>
              </a:buClr>
              <a:buFont typeface="Wingdings" pitchFamily="2" charset="2"/>
              <a:buChar char="§"/>
            </a:pPr>
            <a:r>
              <a:rPr lang="en-US" i="0"/>
              <a:t>Integrates over 52M customer records within and across disparate systems</a:t>
            </a:r>
          </a:p>
          <a:p>
            <a:pPr lvl="1" indent="-223838">
              <a:spcBef>
                <a:spcPct val="20000"/>
              </a:spcBef>
              <a:buClr>
                <a:srgbClr val="6699FF"/>
              </a:buClr>
              <a:buFont typeface="Wingdings" pitchFamily="2" charset="2"/>
              <a:buChar char="§"/>
            </a:pPr>
            <a:r>
              <a:rPr lang="en-US" i="0"/>
              <a:t>Acts as the single point of management for a global customer identifier</a:t>
            </a:r>
          </a:p>
          <a:p>
            <a:pPr>
              <a:spcBef>
                <a:spcPct val="20000"/>
              </a:spcBef>
              <a:buClr>
                <a:schemeClr val="accent2"/>
              </a:buClr>
              <a:buFont typeface="Wingdings" pitchFamily="2" charset="2"/>
              <a:buNone/>
            </a:pPr>
            <a:r>
              <a:rPr lang="en-US" b="1" i="0"/>
              <a:t>Bottom line:</a:t>
            </a:r>
          </a:p>
          <a:p>
            <a:pPr lvl="1" indent="-223838">
              <a:spcBef>
                <a:spcPct val="20000"/>
              </a:spcBef>
              <a:buClr>
                <a:srgbClr val="6699FF"/>
              </a:buClr>
              <a:buFont typeface="Wingdings" pitchFamily="2" charset="2"/>
              <a:buChar char="§"/>
            </a:pPr>
            <a:r>
              <a:rPr lang="en-US" b="1" i="0"/>
              <a:t>Reduced</a:t>
            </a:r>
            <a:r>
              <a:rPr lang="en-US" i="0"/>
              <a:t> data standardization costs by </a:t>
            </a:r>
            <a:r>
              <a:rPr lang="en-US" b="1" i="0"/>
              <a:t>50%</a:t>
            </a:r>
            <a:r>
              <a:rPr lang="en-US" i="0"/>
              <a:t> and marketing costs by </a:t>
            </a:r>
            <a:r>
              <a:rPr lang="en-US" b="1" i="0"/>
              <a:t>10%</a:t>
            </a:r>
          </a:p>
          <a:p>
            <a:pPr lvl="1" indent="-223838">
              <a:spcBef>
                <a:spcPct val="20000"/>
              </a:spcBef>
              <a:buClr>
                <a:srgbClr val="6699FF"/>
              </a:buClr>
              <a:buFont typeface="Wingdings" pitchFamily="2" charset="2"/>
              <a:buChar char="§"/>
            </a:pPr>
            <a:r>
              <a:rPr lang="en-US" b="1" i="0"/>
              <a:t>Decreased</a:t>
            </a:r>
            <a:r>
              <a:rPr lang="en-US" i="0"/>
              <a:t> customer churn by </a:t>
            </a:r>
            <a:r>
              <a:rPr lang="en-US" b="1" i="0"/>
              <a:t>5%</a:t>
            </a:r>
            <a:r>
              <a:rPr lang="en-US" i="0"/>
              <a:t> and increased cross-sell, up-sell revenue by </a:t>
            </a:r>
            <a:r>
              <a:rPr lang="en-US" b="1" i="0"/>
              <a:t>10%</a:t>
            </a:r>
          </a:p>
          <a:p>
            <a:pPr lvl="1" indent="-223838">
              <a:spcBef>
                <a:spcPct val="20000"/>
              </a:spcBef>
              <a:buClr>
                <a:srgbClr val="6699FF"/>
              </a:buClr>
              <a:buFont typeface="Wingdings" pitchFamily="2" charset="2"/>
              <a:buChar char="§"/>
            </a:pPr>
            <a:r>
              <a:rPr lang="en-US" i="0"/>
              <a:t>Recognize a </a:t>
            </a:r>
            <a:r>
              <a:rPr lang="en-US" b="1" i="0"/>
              <a:t>300% increase</a:t>
            </a:r>
            <a:r>
              <a:rPr lang="en-US" i="0"/>
              <a:t> in customer privacy compliance across the entire organization</a:t>
            </a:r>
            <a:endParaRPr lang="en-US" b="1" i="0"/>
          </a:p>
        </p:txBody>
      </p:sp>
      <p:pic>
        <p:nvPicPr>
          <p:cNvPr id="167941" name="Picture 7" descr="call center"/>
          <p:cNvPicPr>
            <a:picLocks noChangeAspect="1" noChangeArrowheads="1"/>
          </p:cNvPicPr>
          <p:nvPr/>
        </p:nvPicPr>
        <p:blipFill>
          <a:blip r:embed="rId4"/>
          <a:srcRect/>
          <a:stretch>
            <a:fillRect/>
          </a:stretch>
        </p:blipFill>
        <p:spPr bwMode="auto">
          <a:xfrm>
            <a:off x="5124450" y="3421063"/>
            <a:ext cx="2279650" cy="1512887"/>
          </a:xfrm>
          <a:prstGeom prst="rect">
            <a:avLst/>
          </a:prstGeom>
          <a:noFill/>
          <a:ln w="9525">
            <a:noFill/>
            <a:miter lim="800000"/>
            <a:headEnd/>
            <a:tailEnd/>
          </a:ln>
        </p:spPr>
      </p:pic>
      <p:pic>
        <p:nvPicPr>
          <p:cNvPr id="167942" name="Picture 8" descr="Retail Store iStock_000003262324XSmall"/>
          <p:cNvPicPr>
            <a:picLocks noChangeAspect="1" noChangeArrowheads="1"/>
          </p:cNvPicPr>
          <p:nvPr/>
        </p:nvPicPr>
        <p:blipFill>
          <a:blip r:embed="rId5"/>
          <a:srcRect/>
          <a:stretch>
            <a:fillRect/>
          </a:stretch>
        </p:blipFill>
        <p:spPr bwMode="auto">
          <a:xfrm>
            <a:off x="6207125" y="4857750"/>
            <a:ext cx="2282825" cy="1514475"/>
          </a:xfrm>
          <a:prstGeom prst="rect">
            <a:avLst/>
          </a:prstGeom>
          <a:noFill/>
          <a:ln w="9525">
            <a:noFill/>
            <a:miter lim="800000"/>
            <a:headEnd/>
            <a:tailEnd/>
          </a:ln>
        </p:spPr>
      </p:pic>
      <p:pic>
        <p:nvPicPr>
          <p:cNvPr id="167943" name="Picture 6" descr="intuit_logo"/>
          <p:cNvPicPr>
            <a:picLocks noChangeAspect="1" noChangeArrowheads="1"/>
          </p:cNvPicPr>
          <p:nvPr/>
        </p:nvPicPr>
        <p:blipFill>
          <a:blip r:embed="rId6"/>
          <a:srcRect/>
          <a:stretch>
            <a:fillRect/>
          </a:stretch>
        </p:blipFill>
        <p:spPr bwMode="auto">
          <a:xfrm>
            <a:off x="5749925" y="2376488"/>
            <a:ext cx="2563813" cy="758825"/>
          </a:xfrm>
          <a:prstGeom prst="rect">
            <a:avLst/>
          </a:prstGeom>
          <a:noFill/>
          <a:ln w="9525">
            <a:noFill/>
            <a:miter lim="800000"/>
            <a:headEnd/>
            <a:tailEnd/>
          </a:ln>
        </p:spPr>
      </p:pic>
      <p:sp>
        <p:nvSpPr>
          <p:cNvPr id="11" name="Rectangle 8"/>
          <p:cNvSpPr txBox="1">
            <a:spLocks/>
          </p:cNvSpPr>
          <p:nvPr/>
        </p:nvSpPr>
        <p:spPr>
          <a:xfrm>
            <a:off x="0" y="274638"/>
            <a:ext cx="9144000" cy="1143000"/>
          </a:xfrm>
          <a:prstGeom prst="rect">
            <a:avLst/>
          </a:prstGeom>
        </p:spPr>
        <p:txBody>
          <a:bodyPr anchor="ctr"/>
          <a:lstStyle/>
          <a:p>
            <a:pPr algn="ctr" eaLnBrk="0" hangingPunct="0">
              <a:defRPr/>
            </a:pPr>
            <a:r>
              <a:rPr lang="en-US" sz="4400" i="0" kern="0" dirty="0">
                <a:latin typeface="+mj-lt"/>
                <a:ea typeface="+mj-ea"/>
                <a:cs typeface="+mj-cs"/>
              </a:rPr>
              <a:t>IBM MDM Customer Success Story</a:t>
            </a:r>
          </a:p>
        </p:txBody>
      </p:sp>
    </p:spTree>
    <p:custDataLst>
      <p:tags r:id="rId1"/>
    </p:custDataLst>
  </p:cSld>
  <p:clrMapOvr>
    <a:masterClrMapping/>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06CB9843-5241-4EA6-AD71-03296002BBDE}" type="slidenum">
              <a:rPr lang="en-ZA" sz="1200" i="0">
                <a:latin typeface="+mn-lt"/>
                <a:cs typeface="+mn-cs"/>
              </a:rPr>
              <a:pPr algn="r" fontAlgn="auto">
                <a:spcBef>
                  <a:spcPts val="0"/>
                </a:spcBef>
                <a:spcAft>
                  <a:spcPts val="0"/>
                </a:spcAft>
                <a:defRPr/>
              </a:pPr>
              <a:t>25</a:t>
            </a:fld>
            <a:endParaRPr lang="en-ZA" sz="1200" i="0">
              <a:latin typeface="+mn-lt"/>
              <a:cs typeface="+mn-cs"/>
            </a:endParaRPr>
          </a:p>
        </p:txBody>
      </p:sp>
      <p:pic>
        <p:nvPicPr>
          <p:cNvPr id="169986" name="Picture 3" descr="powerpoint_front.png"/>
          <p:cNvPicPr>
            <a:picLocks noChangeAspect="1"/>
          </p:cNvPicPr>
          <p:nvPr/>
        </p:nvPicPr>
        <p:blipFill>
          <a:blip r:embed="rId3"/>
          <a:srcRect/>
          <a:stretch>
            <a:fillRect/>
          </a:stretch>
        </p:blipFill>
        <p:spPr bwMode="auto">
          <a:xfrm>
            <a:off x="0" y="4763"/>
            <a:ext cx="9144000" cy="6848475"/>
          </a:xfrm>
          <a:prstGeom prst="rect">
            <a:avLst/>
          </a:prstGeom>
          <a:noFill/>
          <a:ln w="9525">
            <a:noFill/>
            <a:miter lim="800000"/>
            <a:headEnd/>
            <a:tailEnd/>
          </a:ln>
        </p:spPr>
      </p:pic>
      <p:sp>
        <p:nvSpPr>
          <p:cNvPr id="169987" name="Subtitle 2"/>
          <p:cNvSpPr>
            <a:spLocks noGrp="1"/>
          </p:cNvSpPr>
          <p:nvPr>
            <p:ph type="subTitle" idx="4294967295"/>
          </p:nvPr>
        </p:nvSpPr>
        <p:spPr>
          <a:xfrm>
            <a:off x="1397000" y="2263775"/>
            <a:ext cx="6921500" cy="685800"/>
          </a:xfrm>
        </p:spPr>
        <p:txBody>
          <a:bodyPr/>
          <a:lstStyle/>
          <a:p>
            <a:pPr marL="0" indent="0" algn="ctr" eaLnBrk="1" hangingPunct="1">
              <a:lnSpc>
                <a:spcPct val="90000"/>
              </a:lnSpc>
              <a:buFont typeface="Arial" charset="0"/>
              <a:buNone/>
            </a:pPr>
            <a:r>
              <a:rPr lang="en-US" sz="4000" smtClean="0"/>
              <a:t>Q &amp; A / Thank You</a:t>
            </a:r>
            <a:endParaRPr lang="en-ZA" sz="4000" smtClean="0"/>
          </a:p>
        </p:txBody>
      </p:sp>
      <p:pic>
        <p:nvPicPr>
          <p:cNvPr id="169988" name="Picture 7" descr="IOD.jpg"/>
          <p:cNvPicPr>
            <a:picLocks noChangeAspect="1"/>
          </p:cNvPicPr>
          <p:nvPr/>
        </p:nvPicPr>
        <p:blipFill>
          <a:blip r:embed="rId4"/>
          <a:srcRect/>
          <a:stretch>
            <a:fillRect/>
          </a:stretch>
        </p:blipFill>
        <p:spPr bwMode="auto">
          <a:xfrm>
            <a:off x="1714500" y="357188"/>
            <a:ext cx="4695825" cy="1162050"/>
          </a:xfrm>
          <a:prstGeom prst="rect">
            <a:avLst/>
          </a:prstGeom>
          <a:noFill/>
          <a:ln w="9525">
            <a:noFill/>
            <a:miter lim="800000"/>
            <a:headEnd/>
            <a:tailEnd/>
          </a:ln>
        </p:spPr>
      </p:pic>
      <p:pic>
        <p:nvPicPr>
          <p:cNvPr id="169989" name="Picture 8" descr="create.jpg"/>
          <p:cNvPicPr>
            <a:picLocks noChangeAspect="1"/>
          </p:cNvPicPr>
          <p:nvPr/>
        </p:nvPicPr>
        <p:blipFill>
          <a:blip r:embed="rId5"/>
          <a:srcRect/>
          <a:stretch>
            <a:fillRect/>
          </a:stretch>
        </p:blipFill>
        <p:spPr bwMode="auto">
          <a:xfrm>
            <a:off x="3500438" y="3786188"/>
            <a:ext cx="4752975" cy="371475"/>
          </a:xfrm>
          <a:prstGeom prst="rect">
            <a:avLst/>
          </a:prstGeom>
          <a:noFill/>
          <a:ln w="9525">
            <a:noFill/>
            <a:miter lim="800000"/>
            <a:headEnd/>
            <a:tailEnd/>
          </a:ln>
        </p:spPr>
      </p:pic>
      <p:pic>
        <p:nvPicPr>
          <p:cNvPr id="169990" name="Picture 9" descr="IBM_black.png"/>
          <p:cNvPicPr>
            <a:picLocks noChangeAspect="1"/>
          </p:cNvPicPr>
          <p:nvPr/>
        </p:nvPicPr>
        <p:blipFill>
          <a:blip r:embed="rId6"/>
          <a:srcRect/>
          <a:stretch>
            <a:fillRect/>
          </a:stretch>
        </p:blipFill>
        <p:spPr bwMode="auto">
          <a:xfrm>
            <a:off x="8429625" y="2714625"/>
            <a:ext cx="485775" cy="1466850"/>
          </a:xfrm>
          <a:prstGeom prst="rect">
            <a:avLst/>
          </a:prstGeom>
          <a:noFill/>
          <a:ln w="9525">
            <a:noFill/>
            <a:miter lim="800000"/>
            <a:headEnd/>
            <a:tailEnd/>
          </a:ln>
        </p:spPr>
      </p:pic>
      <p:sp>
        <p:nvSpPr>
          <p:cNvPr id="169991" name="Text Box 10"/>
          <p:cNvSpPr txBox="1">
            <a:spLocks noChangeArrowheads="1"/>
          </p:cNvSpPr>
          <p:nvPr/>
        </p:nvSpPr>
        <p:spPr bwMode="auto">
          <a:xfrm>
            <a:off x="279400" y="4405313"/>
            <a:ext cx="2813050" cy="1960562"/>
          </a:xfrm>
          <a:prstGeom prst="rect">
            <a:avLst/>
          </a:prstGeom>
          <a:noFill/>
          <a:ln w="9525" algn="ctr">
            <a:noFill/>
            <a:miter lim="800000"/>
            <a:headEnd/>
            <a:tailEnd/>
          </a:ln>
        </p:spPr>
        <p:txBody>
          <a:bodyPr/>
          <a:lstStyle/>
          <a:p>
            <a:pPr>
              <a:lnSpc>
                <a:spcPct val="80000"/>
              </a:lnSpc>
              <a:spcBef>
                <a:spcPct val="20000"/>
              </a:spcBef>
              <a:buFont typeface="Arial" charset="0"/>
              <a:buNone/>
            </a:pPr>
            <a:r>
              <a:rPr lang="en-US" sz="2000" b="1" i="0">
                <a:solidFill>
                  <a:schemeClr val="tx2"/>
                </a:solidFill>
                <a:latin typeface="Calibri" pitchFamily="34" charset="0"/>
              </a:rPr>
              <a:t>Anne Ratcliffe</a:t>
            </a:r>
          </a:p>
          <a:p>
            <a:pPr>
              <a:lnSpc>
                <a:spcPct val="80000"/>
              </a:lnSpc>
              <a:spcBef>
                <a:spcPct val="20000"/>
              </a:spcBef>
              <a:buFont typeface="Arial" charset="0"/>
              <a:buNone/>
            </a:pPr>
            <a:r>
              <a:rPr lang="en-US" i="0">
                <a:latin typeface="Calibri" pitchFamily="34" charset="0"/>
              </a:rPr>
              <a:t>WW InfoSphere MDM</a:t>
            </a:r>
            <a:br>
              <a:rPr lang="en-US" i="0">
                <a:latin typeface="Calibri" pitchFamily="34" charset="0"/>
              </a:rPr>
            </a:br>
            <a:r>
              <a:rPr lang="en-US" i="0">
                <a:latin typeface="Calibri" pitchFamily="34" charset="0"/>
              </a:rPr>
              <a:t>Sales Executive</a:t>
            </a:r>
          </a:p>
          <a:p>
            <a:pPr>
              <a:lnSpc>
                <a:spcPct val="80000"/>
              </a:lnSpc>
              <a:spcBef>
                <a:spcPct val="20000"/>
              </a:spcBef>
              <a:buFont typeface="Arial" charset="0"/>
              <a:buNone/>
            </a:pPr>
            <a:r>
              <a:rPr lang="en-US" i="0">
                <a:latin typeface="Calibri" pitchFamily="34" charset="0"/>
              </a:rPr>
              <a:t>Information Management</a:t>
            </a:r>
          </a:p>
          <a:p>
            <a:pPr>
              <a:lnSpc>
                <a:spcPct val="80000"/>
              </a:lnSpc>
              <a:spcBef>
                <a:spcPct val="20000"/>
              </a:spcBef>
              <a:buFont typeface="Arial" charset="0"/>
              <a:buNone/>
            </a:pPr>
            <a:r>
              <a:rPr lang="en-US" i="0">
                <a:latin typeface="Calibri" pitchFamily="34" charset="0"/>
              </a:rPr>
              <a:t>IBM Software Group</a:t>
            </a:r>
          </a:p>
          <a:p>
            <a:pPr>
              <a:lnSpc>
                <a:spcPct val="80000"/>
              </a:lnSpc>
              <a:spcBef>
                <a:spcPct val="20000"/>
              </a:spcBef>
              <a:buFont typeface="Arial" charset="0"/>
              <a:buNone/>
            </a:pPr>
            <a:r>
              <a:rPr lang="en-US" i="0">
                <a:latin typeface="Calibri" pitchFamily="34" charset="0"/>
              </a:rPr>
              <a:t>Ph:  +1 415 867-0895</a:t>
            </a:r>
          </a:p>
          <a:p>
            <a:pPr>
              <a:lnSpc>
                <a:spcPct val="80000"/>
              </a:lnSpc>
              <a:spcBef>
                <a:spcPct val="20000"/>
              </a:spcBef>
              <a:buFont typeface="Arial" charset="0"/>
              <a:buNone/>
            </a:pPr>
            <a:r>
              <a:rPr lang="en-US" i="0">
                <a:latin typeface="Calibri" pitchFamily="34" charset="0"/>
              </a:rPr>
              <a:t>Email:  aratclif@us.ibm.com</a:t>
            </a:r>
          </a:p>
        </p:txBody>
      </p:sp>
      <p:sp>
        <p:nvSpPr>
          <p:cNvPr id="169992" name="Text Box 11"/>
          <p:cNvSpPr txBox="1">
            <a:spLocks noChangeArrowheads="1"/>
          </p:cNvSpPr>
          <p:nvPr/>
        </p:nvSpPr>
        <p:spPr bwMode="auto">
          <a:xfrm>
            <a:off x="269875" y="3808413"/>
            <a:ext cx="2622550" cy="641350"/>
          </a:xfrm>
          <a:prstGeom prst="rect">
            <a:avLst/>
          </a:prstGeom>
          <a:noFill/>
          <a:ln w="9525" algn="ctr">
            <a:noFill/>
            <a:miter lim="800000"/>
            <a:headEnd/>
            <a:tailEnd/>
          </a:ln>
        </p:spPr>
        <p:txBody>
          <a:bodyPr/>
          <a:lstStyle/>
          <a:p>
            <a:pPr>
              <a:lnSpc>
                <a:spcPct val="80000"/>
              </a:lnSpc>
              <a:spcBef>
                <a:spcPct val="20000"/>
              </a:spcBef>
              <a:buFont typeface="Arial" charset="0"/>
              <a:buNone/>
            </a:pPr>
            <a:r>
              <a:rPr lang="en-US" sz="1900" b="1">
                <a:solidFill>
                  <a:schemeClr val="tx2"/>
                </a:solidFill>
                <a:latin typeface="Calibri" pitchFamily="34" charset="0"/>
              </a:rPr>
              <a:t>For More Information, Please Contact:</a:t>
            </a:r>
          </a:p>
        </p:txBody>
      </p:sp>
      <p:sp>
        <p:nvSpPr>
          <p:cNvPr id="169993" name="Line 12"/>
          <p:cNvSpPr>
            <a:spLocks noChangeShapeType="1"/>
          </p:cNvSpPr>
          <p:nvPr/>
        </p:nvSpPr>
        <p:spPr bwMode="auto">
          <a:xfrm>
            <a:off x="368300" y="4343400"/>
            <a:ext cx="2590800" cy="0"/>
          </a:xfrm>
          <a:prstGeom prst="line">
            <a:avLst/>
          </a:prstGeom>
          <a:noFill/>
          <a:ln w="19050">
            <a:solidFill>
              <a:srgbClr val="1F497D"/>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p:txBody>
          <a:bodyPr/>
          <a:lstStyle/>
          <a:p>
            <a:pPr>
              <a:defRPr/>
            </a:pPr>
            <a:fld id="{3CF6974F-5DF9-4199-A27D-CE387A6E8D9B}" type="slidenum">
              <a:rPr lang="en-ZA"/>
              <a:pPr>
                <a:defRPr/>
              </a:pPr>
              <a:t>26</a:t>
            </a:fld>
            <a:endParaRPr lang="en-ZA"/>
          </a:p>
        </p:txBody>
      </p:sp>
      <p:sp>
        <p:nvSpPr>
          <p:cNvPr id="172034" name="Rectangle 2"/>
          <p:cNvSpPr>
            <a:spLocks noGrp="1"/>
          </p:cNvSpPr>
          <p:nvPr>
            <p:ph type="title"/>
          </p:nvPr>
        </p:nvSpPr>
        <p:spPr>
          <a:xfrm>
            <a:off x="347663" y="2789238"/>
            <a:ext cx="8229600" cy="1143000"/>
          </a:xfrm>
        </p:spPr>
        <p:txBody>
          <a:bodyPr/>
          <a:lstStyle/>
          <a:p>
            <a:pPr eaLnBrk="1" hangingPunct="1"/>
            <a:r>
              <a:rPr lang="en-US" smtClean="0"/>
              <a:t>Appendix</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80"/>
          <p:cNvSpPr>
            <a:spLocks noChangeArrowheads="1"/>
          </p:cNvSpPr>
          <p:nvPr/>
        </p:nvSpPr>
        <p:spPr bwMode="white">
          <a:xfrm>
            <a:off x="8420100" y="4953000"/>
            <a:ext cx="723900" cy="1766888"/>
          </a:xfrm>
          <a:prstGeom prst="rect">
            <a:avLst/>
          </a:prstGeom>
          <a:solidFill>
            <a:schemeClr val="bg1"/>
          </a:solidFill>
          <a:ln w="57150" algn="ctr">
            <a:noFill/>
            <a:miter lim="800000"/>
            <a:headEnd/>
            <a:tailEnd/>
          </a:ln>
        </p:spPr>
        <p:txBody>
          <a:bodyPr wrap="none" anchor="ctr"/>
          <a:lstStyle/>
          <a:p>
            <a:pPr algn="ctr"/>
            <a:endParaRPr lang="en-GB"/>
          </a:p>
        </p:txBody>
      </p:sp>
      <p:pic>
        <p:nvPicPr>
          <p:cNvPr id="174082" name="Picture 2" descr="rounded_rect_li_blu"/>
          <p:cNvPicPr>
            <a:picLocks noGrp="1" noChangeAspect="1" noChangeArrowheads="1"/>
          </p:cNvPicPr>
          <p:nvPr>
            <p:ph sz="half" idx="1"/>
          </p:nvPr>
        </p:nvPicPr>
        <p:blipFill>
          <a:blip r:embed="rId3"/>
          <a:srcRect/>
          <a:stretch>
            <a:fillRect/>
          </a:stretch>
        </p:blipFill>
        <p:spPr>
          <a:xfrm>
            <a:off x="0" y="1314450"/>
            <a:ext cx="9144000" cy="5254625"/>
          </a:xfrm>
        </p:spPr>
      </p:pic>
      <p:sp>
        <p:nvSpPr>
          <p:cNvPr id="174083" name="Oval 3"/>
          <p:cNvSpPr>
            <a:spLocks noChangeArrowheads="1"/>
          </p:cNvSpPr>
          <p:nvPr/>
        </p:nvSpPr>
        <p:spPr bwMode="auto">
          <a:xfrm rot="-1083285">
            <a:off x="711200" y="2757488"/>
            <a:ext cx="8023225" cy="2771775"/>
          </a:xfrm>
          <a:prstGeom prst="ellipse">
            <a:avLst/>
          </a:prstGeom>
          <a:gradFill rotWithShape="1">
            <a:gsLst>
              <a:gs pos="0">
                <a:srgbClr val="A6A6FF"/>
              </a:gs>
              <a:gs pos="100000">
                <a:srgbClr val="0000FF">
                  <a:alpha val="0"/>
                </a:srgbClr>
              </a:gs>
            </a:gsLst>
            <a:lin ang="5400000" scaled="1"/>
          </a:gradFill>
          <a:ln w="3175" algn="ctr">
            <a:solidFill>
              <a:srgbClr val="6699FF"/>
            </a:solidFill>
            <a:round/>
            <a:headEnd/>
            <a:tailEnd/>
          </a:ln>
        </p:spPr>
        <p:txBody>
          <a:bodyPr wrap="none" anchor="ctr"/>
          <a:lstStyle/>
          <a:p>
            <a:pPr algn="ctr"/>
            <a:endParaRPr lang="en-GB" sz="1400" i="0"/>
          </a:p>
        </p:txBody>
      </p:sp>
      <p:sp>
        <p:nvSpPr>
          <p:cNvPr id="174084" name="Text Box 4"/>
          <p:cNvSpPr txBox="1">
            <a:spLocks noChangeArrowheads="1"/>
          </p:cNvSpPr>
          <p:nvPr/>
        </p:nvSpPr>
        <p:spPr bwMode="auto">
          <a:xfrm>
            <a:off x="1660525" y="1957388"/>
            <a:ext cx="1398588" cy="457200"/>
          </a:xfrm>
          <a:prstGeom prst="rect">
            <a:avLst/>
          </a:prstGeom>
          <a:noFill/>
          <a:ln w="9525">
            <a:noFill/>
            <a:miter lim="800000"/>
            <a:headEnd/>
            <a:tailEnd/>
          </a:ln>
        </p:spPr>
        <p:txBody>
          <a:bodyPr>
            <a:spAutoFit/>
          </a:bodyPr>
          <a:lstStyle/>
          <a:p>
            <a:r>
              <a:rPr lang="en-US" sz="1200" b="1" i="0"/>
              <a:t>Applications</a:t>
            </a:r>
          </a:p>
          <a:p>
            <a:r>
              <a:rPr lang="en-US" sz="1200" b="1" i="0"/>
              <a:t>&amp; Processes</a:t>
            </a:r>
          </a:p>
        </p:txBody>
      </p:sp>
      <p:sp>
        <p:nvSpPr>
          <p:cNvPr id="174085" name="Oval 5"/>
          <p:cNvSpPr>
            <a:spLocks noChangeArrowheads="1"/>
          </p:cNvSpPr>
          <p:nvPr/>
        </p:nvSpPr>
        <p:spPr bwMode="auto">
          <a:xfrm rot="-1537567">
            <a:off x="2082800" y="2312988"/>
            <a:ext cx="1552575" cy="669925"/>
          </a:xfrm>
          <a:prstGeom prst="ellipse">
            <a:avLst/>
          </a:prstGeom>
          <a:gradFill rotWithShape="1">
            <a:gsLst>
              <a:gs pos="0">
                <a:srgbClr val="A6DBB8"/>
              </a:gs>
              <a:gs pos="100000">
                <a:srgbClr val="009933">
                  <a:alpha val="0"/>
                </a:srgbClr>
              </a:gs>
            </a:gsLst>
            <a:lin ang="5400000" scaled="1"/>
          </a:gradFill>
          <a:ln w="3175" algn="ctr">
            <a:solidFill>
              <a:srgbClr val="009933"/>
            </a:solidFill>
            <a:round/>
            <a:headEnd/>
            <a:tailEnd/>
          </a:ln>
        </p:spPr>
        <p:txBody>
          <a:bodyPr wrap="none" anchor="ctr"/>
          <a:lstStyle/>
          <a:p>
            <a:pPr algn="ctr"/>
            <a:endParaRPr lang="en-GB"/>
          </a:p>
        </p:txBody>
      </p:sp>
      <p:pic>
        <p:nvPicPr>
          <p:cNvPr id="174086" name="Picture 6" descr="datawarehouse_green"/>
          <p:cNvPicPr>
            <a:picLocks noChangeAspect="1" noChangeArrowheads="1"/>
          </p:cNvPicPr>
          <p:nvPr/>
        </p:nvPicPr>
        <p:blipFill>
          <a:blip r:embed="rId4"/>
          <a:srcRect/>
          <a:stretch>
            <a:fillRect/>
          </a:stretch>
        </p:blipFill>
        <p:spPr bwMode="auto">
          <a:xfrm>
            <a:off x="3011488" y="2265363"/>
            <a:ext cx="509587" cy="395287"/>
          </a:xfrm>
          <a:prstGeom prst="rect">
            <a:avLst/>
          </a:prstGeom>
          <a:noFill/>
          <a:ln w="9525">
            <a:noFill/>
            <a:miter lim="800000"/>
            <a:headEnd/>
            <a:tailEnd/>
          </a:ln>
        </p:spPr>
      </p:pic>
      <p:grpSp>
        <p:nvGrpSpPr>
          <p:cNvPr id="174087" name="Group 7"/>
          <p:cNvGrpSpPr>
            <a:grpSpLocks/>
          </p:cNvGrpSpPr>
          <p:nvPr/>
        </p:nvGrpSpPr>
        <p:grpSpPr bwMode="auto">
          <a:xfrm>
            <a:off x="2913063" y="2859088"/>
            <a:ext cx="1209675" cy="636587"/>
            <a:chOff x="1497" y="1707"/>
            <a:chExt cx="1136" cy="598"/>
          </a:xfrm>
        </p:grpSpPr>
        <p:pic>
          <p:nvPicPr>
            <p:cNvPr id="174156" name="Picture 8" descr="diaganal-arrow"/>
            <p:cNvPicPr>
              <a:picLocks noChangeAspect="1" noChangeArrowheads="1"/>
            </p:cNvPicPr>
            <p:nvPr/>
          </p:nvPicPr>
          <p:blipFill>
            <a:blip r:embed="rId5"/>
            <a:srcRect/>
            <a:stretch>
              <a:fillRect/>
            </a:stretch>
          </p:blipFill>
          <p:spPr bwMode="auto">
            <a:xfrm rot="838056">
              <a:off x="1631" y="1756"/>
              <a:ext cx="1002" cy="549"/>
            </a:xfrm>
            <a:prstGeom prst="rect">
              <a:avLst/>
            </a:prstGeom>
            <a:noFill/>
            <a:ln w="9525">
              <a:noFill/>
              <a:miter lim="800000"/>
              <a:headEnd/>
              <a:tailEnd/>
            </a:ln>
          </p:spPr>
        </p:pic>
        <p:pic>
          <p:nvPicPr>
            <p:cNvPr id="174157" name="Picture 9" descr="diaganal-arrow"/>
            <p:cNvPicPr>
              <a:picLocks noChangeAspect="1" noChangeArrowheads="1"/>
            </p:cNvPicPr>
            <p:nvPr/>
          </p:nvPicPr>
          <p:blipFill>
            <a:blip r:embed="rId5"/>
            <a:srcRect/>
            <a:stretch>
              <a:fillRect/>
            </a:stretch>
          </p:blipFill>
          <p:spPr bwMode="auto">
            <a:xfrm rot="838056" flipH="1" flipV="1">
              <a:off x="1497" y="1707"/>
              <a:ext cx="1002" cy="549"/>
            </a:xfrm>
            <a:prstGeom prst="rect">
              <a:avLst/>
            </a:prstGeom>
            <a:noFill/>
            <a:ln w="9525">
              <a:noFill/>
              <a:miter lim="800000"/>
              <a:headEnd/>
              <a:tailEnd/>
            </a:ln>
          </p:spPr>
        </p:pic>
      </p:grpSp>
      <p:pic>
        <p:nvPicPr>
          <p:cNvPr id="174088" name="Picture 10" descr="biz_app"/>
          <p:cNvPicPr>
            <a:picLocks noChangeAspect="1" noChangeArrowheads="1"/>
          </p:cNvPicPr>
          <p:nvPr/>
        </p:nvPicPr>
        <p:blipFill>
          <a:blip r:embed="rId6"/>
          <a:srcRect/>
          <a:stretch>
            <a:fillRect/>
          </a:stretch>
        </p:blipFill>
        <p:spPr bwMode="auto">
          <a:xfrm>
            <a:off x="2717800" y="2389188"/>
            <a:ext cx="458788" cy="474662"/>
          </a:xfrm>
          <a:prstGeom prst="rect">
            <a:avLst/>
          </a:prstGeom>
          <a:noFill/>
          <a:ln w="9525">
            <a:noFill/>
            <a:miter lim="800000"/>
            <a:headEnd/>
            <a:tailEnd/>
          </a:ln>
        </p:spPr>
      </p:pic>
      <p:pic>
        <p:nvPicPr>
          <p:cNvPr id="174089" name="Picture 11" descr="datawarehouse_green"/>
          <p:cNvPicPr>
            <a:picLocks noChangeAspect="1" noChangeArrowheads="1"/>
          </p:cNvPicPr>
          <p:nvPr/>
        </p:nvPicPr>
        <p:blipFill>
          <a:blip r:embed="rId4"/>
          <a:srcRect/>
          <a:stretch>
            <a:fillRect/>
          </a:stretch>
        </p:blipFill>
        <p:spPr bwMode="auto">
          <a:xfrm>
            <a:off x="2328863" y="2613025"/>
            <a:ext cx="509587" cy="393700"/>
          </a:xfrm>
          <a:prstGeom prst="rect">
            <a:avLst/>
          </a:prstGeom>
          <a:noFill/>
          <a:ln w="9525">
            <a:noFill/>
            <a:miter lim="800000"/>
            <a:headEnd/>
            <a:tailEnd/>
          </a:ln>
        </p:spPr>
      </p:pic>
      <p:sp>
        <p:nvSpPr>
          <p:cNvPr id="174090" name="Rectangle 12"/>
          <p:cNvSpPr>
            <a:spLocks noGrp="1"/>
          </p:cNvSpPr>
          <p:nvPr>
            <p:ph type="title"/>
          </p:nvPr>
        </p:nvSpPr>
        <p:spPr>
          <a:xfrm>
            <a:off x="0" y="109538"/>
            <a:ext cx="9144000" cy="1192212"/>
          </a:xfrm>
        </p:spPr>
        <p:txBody>
          <a:bodyPr/>
          <a:lstStyle/>
          <a:p>
            <a:pPr eaLnBrk="1" hangingPunct="1">
              <a:lnSpc>
                <a:spcPct val="90000"/>
              </a:lnSpc>
            </a:pPr>
            <a:r>
              <a:rPr lang="en-US" sz="3200" smtClean="0"/>
              <a:t>Delivering Business Insight Requires</a:t>
            </a:r>
            <a:br>
              <a:rPr lang="en-US" sz="3200" smtClean="0"/>
            </a:br>
            <a:r>
              <a:rPr lang="en-US" sz="3200" smtClean="0"/>
              <a:t>Mastering Your Information</a:t>
            </a:r>
            <a:r>
              <a:rPr lang="en-US" sz="2600" smtClean="0"/>
              <a:t/>
            </a:r>
            <a:br>
              <a:rPr lang="en-US" sz="2600" smtClean="0"/>
            </a:br>
            <a:r>
              <a:rPr lang="en-US" sz="1900" i="1" smtClean="0"/>
              <a:t>Going Beyond Simply Managing… to Optimizing Business Results</a:t>
            </a:r>
          </a:p>
        </p:txBody>
      </p:sp>
      <p:sp>
        <p:nvSpPr>
          <p:cNvPr id="174091" name="Oval 13"/>
          <p:cNvSpPr>
            <a:spLocks noChangeArrowheads="1"/>
          </p:cNvSpPr>
          <p:nvPr/>
        </p:nvSpPr>
        <p:spPr bwMode="auto">
          <a:xfrm rot="-1237329">
            <a:off x="2671763" y="2352675"/>
            <a:ext cx="2479675" cy="3124200"/>
          </a:xfrm>
          <a:prstGeom prst="ellipse">
            <a:avLst/>
          </a:prstGeom>
          <a:solidFill>
            <a:schemeClr val="accent2">
              <a:alpha val="14902"/>
            </a:schemeClr>
          </a:solidFill>
          <a:ln w="28575">
            <a:solidFill>
              <a:srgbClr val="2C8740"/>
            </a:solidFill>
            <a:round/>
            <a:headEnd/>
            <a:tailEnd/>
          </a:ln>
        </p:spPr>
        <p:txBody>
          <a:bodyPr wrap="none" anchor="ctr"/>
          <a:lstStyle/>
          <a:p>
            <a:pPr algn="ctr"/>
            <a:endParaRPr lang="en-GB"/>
          </a:p>
        </p:txBody>
      </p:sp>
      <p:sp>
        <p:nvSpPr>
          <p:cNvPr id="174092" name="Oval 14"/>
          <p:cNvSpPr>
            <a:spLocks noChangeArrowheads="1"/>
          </p:cNvSpPr>
          <p:nvPr/>
        </p:nvSpPr>
        <p:spPr bwMode="auto">
          <a:xfrm rot="-1237329">
            <a:off x="5024438" y="1962150"/>
            <a:ext cx="2546350" cy="3078163"/>
          </a:xfrm>
          <a:prstGeom prst="ellipse">
            <a:avLst/>
          </a:prstGeom>
          <a:solidFill>
            <a:srgbClr val="99CCFF">
              <a:alpha val="20000"/>
            </a:srgbClr>
          </a:solidFill>
          <a:ln w="28575">
            <a:solidFill>
              <a:schemeClr val="bg1"/>
            </a:solidFill>
            <a:round/>
            <a:headEnd/>
            <a:tailEnd/>
          </a:ln>
        </p:spPr>
        <p:txBody>
          <a:bodyPr wrap="none" anchor="ctr"/>
          <a:lstStyle/>
          <a:p>
            <a:pPr algn="ctr"/>
            <a:endParaRPr lang="en-GB"/>
          </a:p>
        </p:txBody>
      </p:sp>
      <p:pic>
        <p:nvPicPr>
          <p:cNvPr id="174093" name="Picture 15" descr="diaganal-arrow"/>
          <p:cNvPicPr>
            <a:picLocks noChangeAspect="1" noChangeArrowheads="1"/>
          </p:cNvPicPr>
          <p:nvPr/>
        </p:nvPicPr>
        <p:blipFill>
          <a:blip r:embed="rId7"/>
          <a:srcRect/>
          <a:stretch>
            <a:fillRect/>
          </a:stretch>
        </p:blipFill>
        <p:spPr bwMode="auto">
          <a:xfrm rot="651565">
            <a:off x="3257550" y="3786188"/>
            <a:ext cx="877888" cy="409575"/>
          </a:xfrm>
          <a:prstGeom prst="rect">
            <a:avLst/>
          </a:prstGeom>
          <a:noFill/>
          <a:ln w="9525">
            <a:noFill/>
            <a:miter lim="800000"/>
            <a:headEnd/>
            <a:tailEnd/>
          </a:ln>
        </p:spPr>
      </p:pic>
      <p:pic>
        <p:nvPicPr>
          <p:cNvPr id="174094" name="Picture 16" descr="diaganal-arrow"/>
          <p:cNvPicPr>
            <a:picLocks noChangeAspect="1" noChangeArrowheads="1"/>
          </p:cNvPicPr>
          <p:nvPr/>
        </p:nvPicPr>
        <p:blipFill>
          <a:blip r:embed="rId7"/>
          <a:srcRect/>
          <a:stretch>
            <a:fillRect/>
          </a:stretch>
        </p:blipFill>
        <p:spPr bwMode="auto">
          <a:xfrm rot="651565">
            <a:off x="3702050" y="4159250"/>
            <a:ext cx="877888" cy="409575"/>
          </a:xfrm>
          <a:prstGeom prst="rect">
            <a:avLst/>
          </a:prstGeom>
          <a:noFill/>
          <a:ln w="9525">
            <a:noFill/>
            <a:miter lim="800000"/>
            <a:headEnd/>
            <a:tailEnd/>
          </a:ln>
        </p:spPr>
      </p:pic>
      <p:pic>
        <p:nvPicPr>
          <p:cNvPr id="174095" name="Picture 17" descr="titl_box"/>
          <p:cNvPicPr>
            <a:picLocks noChangeAspect="1" noChangeArrowheads="1"/>
          </p:cNvPicPr>
          <p:nvPr/>
        </p:nvPicPr>
        <p:blipFill>
          <a:blip r:embed="rId8"/>
          <a:srcRect/>
          <a:stretch>
            <a:fillRect/>
          </a:stretch>
        </p:blipFill>
        <p:spPr bwMode="auto">
          <a:xfrm rot="526186">
            <a:off x="2735263" y="3911600"/>
            <a:ext cx="1514475" cy="914400"/>
          </a:xfrm>
          <a:prstGeom prst="rect">
            <a:avLst/>
          </a:prstGeom>
          <a:noFill/>
          <a:ln w="9525">
            <a:noFill/>
            <a:miter lim="800000"/>
            <a:headEnd/>
            <a:tailEnd/>
          </a:ln>
        </p:spPr>
      </p:pic>
      <p:pic>
        <p:nvPicPr>
          <p:cNvPr id="174096" name="Picture 18" descr="4-arrows"/>
          <p:cNvPicPr>
            <a:picLocks noChangeAspect="1" noChangeArrowheads="1"/>
          </p:cNvPicPr>
          <p:nvPr/>
        </p:nvPicPr>
        <p:blipFill>
          <a:blip r:embed="rId9"/>
          <a:srcRect/>
          <a:stretch>
            <a:fillRect/>
          </a:stretch>
        </p:blipFill>
        <p:spPr bwMode="auto">
          <a:xfrm rot="810823">
            <a:off x="6399213" y="3127375"/>
            <a:ext cx="1233487" cy="715963"/>
          </a:xfrm>
          <a:prstGeom prst="rect">
            <a:avLst/>
          </a:prstGeom>
          <a:noFill/>
          <a:ln w="9525">
            <a:noFill/>
            <a:miter lim="800000"/>
            <a:headEnd/>
            <a:tailEnd/>
          </a:ln>
        </p:spPr>
      </p:pic>
      <p:pic>
        <p:nvPicPr>
          <p:cNvPr id="174097" name="Picture 19" descr="reports"/>
          <p:cNvPicPr>
            <a:picLocks noChangeAspect="1" noChangeArrowheads="1"/>
          </p:cNvPicPr>
          <p:nvPr/>
        </p:nvPicPr>
        <p:blipFill>
          <a:blip r:embed="rId10"/>
          <a:srcRect/>
          <a:stretch>
            <a:fillRect/>
          </a:stretch>
        </p:blipFill>
        <p:spPr bwMode="auto">
          <a:xfrm>
            <a:off x="7062788" y="2963863"/>
            <a:ext cx="473075" cy="538162"/>
          </a:xfrm>
          <a:prstGeom prst="rect">
            <a:avLst/>
          </a:prstGeom>
          <a:noFill/>
          <a:ln w="9525">
            <a:noFill/>
            <a:miter lim="800000"/>
            <a:headEnd/>
            <a:tailEnd/>
          </a:ln>
        </p:spPr>
      </p:pic>
      <p:pic>
        <p:nvPicPr>
          <p:cNvPr id="174098" name="Picture 20" descr="diaganal-arrow"/>
          <p:cNvPicPr>
            <a:picLocks noChangeAspect="1" noChangeArrowheads="1"/>
          </p:cNvPicPr>
          <p:nvPr/>
        </p:nvPicPr>
        <p:blipFill>
          <a:blip r:embed="rId11"/>
          <a:srcRect/>
          <a:stretch>
            <a:fillRect/>
          </a:stretch>
        </p:blipFill>
        <p:spPr bwMode="auto">
          <a:xfrm rot="540741">
            <a:off x="4246563" y="3589338"/>
            <a:ext cx="1668462" cy="781050"/>
          </a:xfrm>
          <a:prstGeom prst="rect">
            <a:avLst/>
          </a:prstGeom>
          <a:noFill/>
          <a:ln w="9525">
            <a:noFill/>
            <a:miter lim="800000"/>
            <a:headEnd/>
            <a:tailEnd/>
          </a:ln>
        </p:spPr>
      </p:pic>
      <p:pic>
        <p:nvPicPr>
          <p:cNvPr id="174099" name="Picture 21" descr="warehouse"/>
          <p:cNvPicPr>
            <a:picLocks noChangeAspect="1" noChangeArrowheads="1"/>
          </p:cNvPicPr>
          <p:nvPr/>
        </p:nvPicPr>
        <p:blipFill>
          <a:blip r:embed="rId12"/>
          <a:srcRect/>
          <a:stretch>
            <a:fillRect/>
          </a:stretch>
        </p:blipFill>
        <p:spPr bwMode="auto">
          <a:xfrm>
            <a:off x="4579938" y="3822700"/>
            <a:ext cx="735012" cy="1035050"/>
          </a:xfrm>
          <a:prstGeom prst="rect">
            <a:avLst/>
          </a:prstGeom>
          <a:noFill/>
          <a:ln w="9525">
            <a:noFill/>
            <a:miter lim="800000"/>
            <a:headEnd/>
            <a:tailEnd/>
          </a:ln>
        </p:spPr>
      </p:pic>
      <p:pic>
        <p:nvPicPr>
          <p:cNvPr id="174100" name="Picture 22" descr="mdmicon"/>
          <p:cNvPicPr>
            <a:picLocks noChangeAspect="1" noChangeArrowheads="1"/>
          </p:cNvPicPr>
          <p:nvPr/>
        </p:nvPicPr>
        <p:blipFill>
          <a:blip r:embed="rId13"/>
          <a:srcRect/>
          <a:stretch>
            <a:fillRect/>
          </a:stretch>
        </p:blipFill>
        <p:spPr bwMode="auto">
          <a:xfrm>
            <a:off x="4008438" y="3175000"/>
            <a:ext cx="750887" cy="787400"/>
          </a:xfrm>
          <a:prstGeom prst="rect">
            <a:avLst/>
          </a:prstGeom>
          <a:noFill/>
          <a:ln w="9525">
            <a:noFill/>
            <a:miter lim="800000"/>
            <a:headEnd/>
            <a:tailEnd/>
          </a:ln>
        </p:spPr>
      </p:pic>
      <p:pic>
        <p:nvPicPr>
          <p:cNvPr id="174101" name="Picture 23" descr="OLAP"/>
          <p:cNvPicPr>
            <a:picLocks noChangeAspect="1" noChangeArrowheads="1"/>
          </p:cNvPicPr>
          <p:nvPr/>
        </p:nvPicPr>
        <p:blipFill>
          <a:blip r:embed="rId14"/>
          <a:srcRect/>
          <a:stretch>
            <a:fillRect/>
          </a:stretch>
        </p:blipFill>
        <p:spPr bwMode="auto">
          <a:xfrm>
            <a:off x="5719763" y="3132138"/>
            <a:ext cx="830262" cy="877887"/>
          </a:xfrm>
          <a:prstGeom prst="rect">
            <a:avLst/>
          </a:prstGeom>
          <a:noFill/>
          <a:ln w="9525">
            <a:noFill/>
            <a:miter lim="800000"/>
            <a:headEnd/>
            <a:tailEnd/>
          </a:ln>
        </p:spPr>
      </p:pic>
      <p:sp>
        <p:nvSpPr>
          <p:cNvPr id="174102" name="Text Box 24"/>
          <p:cNvSpPr txBox="1">
            <a:spLocks noChangeArrowheads="1"/>
          </p:cNvSpPr>
          <p:nvPr/>
        </p:nvSpPr>
        <p:spPr bwMode="auto">
          <a:xfrm>
            <a:off x="5421313" y="2095500"/>
            <a:ext cx="1098550" cy="381000"/>
          </a:xfrm>
          <a:prstGeom prst="rect">
            <a:avLst/>
          </a:prstGeom>
          <a:noFill/>
          <a:ln w="9525">
            <a:noFill/>
            <a:miter lim="800000"/>
            <a:headEnd/>
            <a:tailEnd/>
          </a:ln>
        </p:spPr>
        <p:txBody>
          <a:bodyPr wrap="none">
            <a:spAutoFit/>
          </a:bodyPr>
          <a:lstStyle/>
          <a:p>
            <a:r>
              <a:rPr lang="en-US" sz="1900" b="1"/>
              <a:t>Analyze</a:t>
            </a:r>
          </a:p>
        </p:txBody>
      </p:sp>
      <p:sp>
        <p:nvSpPr>
          <p:cNvPr id="174103" name="Text Box 25"/>
          <p:cNvSpPr txBox="1">
            <a:spLocks noChangeArrowheads="1"/>
          </p:cNvSpPr>
          <p:nvPr/>
        </p:nvSpPr>
        <p:spPr bwMode="auto">
          <a:xfrm>
            <a:off x="3205163" y="2530475"/>
            <a:ext cx="1206500" cy="381000"/>
          </a:xfrm>
          <a:prstGeom prst="rect">
            <a:avLst/>
          </a:prstGeom>
          <a:noFill/>
          <a:ln w="9525">
            <a:noFill/>
            <a:miter lim="800000"/>
            <a:headEnd/>
            <a:tailEnd/>
          </a:ln>
        </p:spPr>
        <p:txBody>
          <a:bodyPr wrap="none">
            <a:spAutoFit/>
          </a:bodyPr>
          <a:lstStyle/>
          <a:p>
            <a:r>
              <a:rPr lang="en-US" sz="1900" b="1"/>
              <a:t>Integrate</a:t>
            </a:r>
          </a:p>
        </p:txBody>
      </p:sp>
      <p:sp>
        <p:nvSpPr>
          <p:cNvPr id="174104" name="Text Box 26"/>
          <p:cNvSpPr txBox="1">
            <a:spLocks noChangeArrowheads="1"/>
          </p:cNvSpPr>
          <p:nvPr/>
        </p:nvSpPr>
        <p:spPr bwMode="auto">
          <a:xfrm>
            <a:off x="4265613" y="4567238"/>
            <a:ext cx="1004887" cy="457200"/>
          </a:xfrm>
          <a:prstGeom prst="rect">
            <a:avLst/>
          </a:prstGeom>
          <a:noFill/>
          <a:ln w="9525">
            <a:noFill/>
            <a:miter lim="800000"/>
            <a:headEnd/>
            <a:tailEnd/>
          </a:ln>
        </p:spPr>
        <p:txBody>
          <a:bodyPr wrap="none">
            <a:spAutoFit/>
          </a:bodyPr>
          <a:lstStyle/>
          <a:p>
            <a:r>
              <a:rPr lang="en-US" sz="1200" b="1" i="0"/>
              <a:t>Data</a:t>
            </a:r>
          </a:p>
          <a:p>
            <a:r>
              <a:rPr lang="en-US" sz="1200" b="1" i="0"/>
              <a:t>Warehouse</a:t>
            </a:r>
          </a:p>
        </p:txBody>
      </p:sp>
      <p:sp>
        <p:nvSpPr>
          <p:cNvPr id="174105" name="Text Box 27"/>
          <p:cNvSpPr txBox="1">
            <a:spLocks noChangeArrowheads="1"/>
          </p:cNvSpPr>
          <p:nvPr/>
        </p:nvSpPr>
        <p:spPr bwMode="auto">
          <a:xfrm>
            <a:off x="3509963" y="3043238"/>
            <a:ext cx="1778000" cy="366712"/>
          </a:xfrm>
          <a:prstGeom prst="rect">
            <a:avLst/>
          </a:prstGeom>
          <a:noFill/>
          <a:ln w="9525">
            <a:noFill/>
            <a:miter lim="800000"/>
            <a:headEnd/>
            <a:tailEnd/>
          </a:ln>
        </p:spPr>
        <p:txBody>
          <a:bodyPr>
            <a:spAutoFit/>
          </a:bodyPr>
          <a:lstStyle/>
          <a:p>
            <a:r>
              <a:rPr lang="en-US" b="1" i="0">
                <a:solidFill>
                  <a:srgbClr val="2C8740"/>
                </a:solidFill>
              </a:rPr>
              <a:t>Master Data</a:t>
            </a:r>
          </a:p>
        </p:txBody>
      </p:sp>
      <p:grpSp>
        <p:nvGrpSpPr>
          <p:cNvPr id="174106" name="Group 28"/>
          <p:cNvGrpSpPr>
            <a:grpSpLocks noChangeAspect="1"/>
          </p:cNvGrpSpPr>
          <p:nvPr/>
        </p:nvGrpSpPr>
        <p:grpSpPr bwMode="auto">
          <a:xfrm>
            <a:off x="6162675" y="3486150"/>
            <a:ext cx="766763" cy="669925"/>
            <a:chOff x="2942" y="1909"/>
            <a:chExt cx="494" cy="485"/>
          </a:xfrm>
        </p:grpSpPr>
        <p:pic>
          <p:nvPicPr>
            <p:cNvPr id="174151" name="Picture 29" descr="rnd_base1"/>
            <p:cNvPicPr>
              <a:picLocks noChangeAspect="1" noChangeArrowheads="1"/>
            </p:cNvPicPr>
            <p:nvPr/>
          </p:nvPicPr>
          <p:blipFill>
            <a:blip r:embed="rId15"/>
            <a:srcRect/>
            <a:stretch>
              <a:fillRect/>
            </a:stretch>
          </p:blipFill>
          <p:spPr bwMode="auto">
            <a:xfrm>
              <a:off x="2942" y="2016"/>
              <a:ext cx="471" cy="378"/>
            </a:xfrm>
            <a:prstGeom prst="rect">
              <a:avLst/>
            </a:prstGeom>
            <a:noFill/>
            <a:ln w="9525">
              <a:noFill/>
              <a:miter lim="800000"/>
              <a:headEnd/>
              <a:tailEnd/>
            </a:ln>
          </p:spPr>
        </p:pic>
        <p:pic>
          <p:nvPicPr>
            <p:cNvPr id="174152" name="Picture 30" descr="tables2"/>
            <p:cNvPicPr>
              <a:picLocks noChangeAspect="1" noChangeArrowheads="1"/>
            </p:cNvPicPr>
            <p:nvPr/>
          </p:nvPicPr>
          <p:blipFill>
            <a:blip r:embed="rId16"/>
            <a:srcRect/>
            <a:stretch>
              <a:fillRect/>
            </a:stretch>
          </p:blipFill>
          <p:spPr bwMode="auto">
            <a:xfrm>
              <a:off x="3112" y="1909"/>
              <a:ext cx="247" cy="271"/>
            </a:xfrm>
            <a:prstGeom prst="rect">
              <a:avLst/>
            </a:prstGeom>
            <a:noFill/>
            <a:ln w="9525">
              <a:noFill/>
              <a:miter lim="800000"/>
              <a:headEnd/>
              <a:tailEnd/>
            </a:ln>
          </p:spPr>
        </p:pic>
        <p:pic>
          <p:nvPicPr>
            <p:cNvPr id="174153" name="Picture 31" descr="hierarchi"/>
            <p:cNvPicPr>
              <a:picLocks noChangeAspect="1" noChangeArrowheads="1"/>
            </p:cNvPicPr>
            <p:nvPr/>
          </p:nvPicPr>
          <p:blipFill>
            <a:blip r:embed="rId17"/>
            <a:srcRect/>
            <a:stretch>
              <a:fillRect/>
            </a:stretch>
          </p:blipFill>
          <p:spPr bwMode="auto">
            <a:xfrm>
              <a:off x="2973" y="1940"/>
              <a:ext cx="318" cy="335"/>
            </a:xfrm>
            <a:prstGeom prst="rect">
              <a:avLst/>
            </a:prstGeom>
            <a:noFill/>
            <a:ln w="9525">
              <a:noFill/>
              <a:miter lim="800000"/>
              <a:headEnd/>
              <a:tailEnd/>
            </a:ln>
          </p:spPr>
        </p:pic>
        <p:pic>
          <p:nvPicPr>
            <p:cNvPr id="174154" name="Picture 32" descr="OLAP"/>
            <p:cNvPicPr>
              <a:picLocks noChangeAspect="1" noChangeArrowheads="1"/>
            </p:cNvPicPr>
            <p:nvPr/>
          </p:nvPicPr>
          <p:blipFill>
            <a:blip r:embed="rId18"/>
            <a:srcRect/>
            <a:stretch>
              <a:fillRect/>
            </a:stretch>
          </p:blipFill>
          <p:spPr bwMode="auto">
            <a:xfrm>
              <a:off x="3195" y="2117"/>
              <a:ext cx="241" cy="258"/>
            </a:xfrm>
            <a:prstGeom prst="rect">
              <a:avLst/>
            </a:prstGeom>
            <a:noFill/>
            <a:ln w="9525">
              <a:noFill/>
              <a:miter lim="800000"/>
              <a:headEnd/>
              <a:tailEnd/>
            </a:ln>
          </p:spPr>
        </p:pic>
        <p:pic>
          <p:nvPicPr>
            <p:cNvPr id="174155" name="Picture 33" descr="arrow-extract"/>
            <p:cNvPicPr>
              <a:picLocks noChangeAspect="1" noChangeArrowheads="1"/>
            </p:cNvPicPr>
            <p:nvPr/>
          </p:nvPicPr>
          <p:blipFill>
            <a:blip r:embed="rId19"/>
            <a:srcRect/>
            <a:stretch>
              <a:fillRect/>
            </a:stretch>
          </p:blipFill>
          <p:spPr bwMode="auto">
            <a:xfrm>
              <a:off x="3151" y="1943"/>
              <a:ext cx="72" cy="92"/>
            </a:xfrm>
            <a:prstGeom prst="rect">
              <a:avLst/>
            </a:prstGeom>
            <a:noFill/>
            <a:ln w="9525">
              <a:noFill/>
              <a:miter lim="800000"/>
              <a:headEnd/>
              <a:tailEnd/>
            </a:ln>
          </p:spPr>
        </p:pic>
      </p:grpSp>
      <p:grpSp>
        <p:nvGrpSpPr>
          <p:cNvPr id="174107" name="Group 34"/>
          <p:cNvGrpSpPr>
            <a:grpSpLocks noChangeAspect="1"/>
          </p:cNvGrpSpPr>
          <p:nvPr/>
        </p:nvGrpSpPr>
        <p:grpSpPr bwMode="auto">
          <a:xfrm>
            <a:off x="7419975" y="3362325"/>
            <a:ext cx="573088" cy="558800"/>
            <a:chOff x="3834" y="1191"/>
            <a:chExt cx="549" cy="587"/>
          </a:xfrm>
        </p:grpSpPr>
        <p:pic>
          <p:nvPicPr>
            <p:cNvPr id="174143" name="Picture 35" descr="rnd_base1"/>
            <p:cNvPicPr>
              <a:picLocks noChangeAspect="1" noChangeArrowheads="1"/>
            </p:cNvPicPr>
            <p:nvPr/>
          </p:nvPicPr>
          <p:blipFill>
            <a:blip r:embed="rId20"/>
            <a:srcRect/>
            <a:stretch>
              <a:fillRect/>
            </a:stretch>
          </p:blipFill>
          <p:spPr bwMode="auto">
            <a:xfrm>
              <a:off x="3834" y="1338"/>
              <a:ext cx="549" cy="440"/>
            </a:xfrm>
            <a:prstGeom prst="rect">
              <a:avLst/>
            </a:prstGeom>
            <a:noFill/>
            <a:ln w="9525">
              <a:noFill/>
              <a:miter lim="800000"/>
              <a:headEnd/>
              <a:tailEnd/>
            </a:ln>
          </p:spPr>
        </p:pic>
        <p:grpSp>
          <p:nvGrpSpPr>
            <p:cNvPr id="174144" name="Group 36"/>
            <p:cNvGrpSpPr>
              <a:grpSpLocks noChangeAspect="1"/>
            </p:cNvGrpSpPr>
            <p:nvPr/>
          </p:nvGrpSpPr>
          <p:grpSpPr bwMode="auto">
            <a:xfrm>
              <a:off x="3982" y="1191"/>
              <a:ext cx="374" cy="435"/>
              <a:chOff x="4015" y="1153"/>
              <a:chExt cx="374" cy="435"/>
            </a:xfrm>
          </p:grpSpPr>
          <p:pic>
            <p:nvPicPr>
              <p:cNvPr id="174146" name="Picture 37" descr="user_grn"/>
              <p:cNvPicPr>
                <a:picLocks noChangeAspect="1" noChangeArrowheads="1"/>
              </p:cNvPicPr>
              <p:nvPr/>
            </p:nvPicPr>
            <p:blipFill>
              <a:blip r:embed="rId21"/>
              <a:srcRect/>
              <a:stretch>
                <a:fillRect/>
              </a:stretch>
            </p:blipFill>
            <p:spPr bwMode="auto">
              <a:xfrm>
                <a:off x="4015" y="1189"/>
                <a:ext cx="143" cy="251"/>
              </a:xfrm>
              <a:prstGeom prst="rect">
                <a:avLst/>
              </a:prstGeom>
              <a:noFill/>
              <a:ln w="9525">
                <a:noFill/>
                <a:miter lim="800000"/>
                <a:headEnd/>
                <a:tailEnd/>
              </a:ln>
            </p:spPr>
          </p:pic>
          <p:pic>
            <p:nvPicPr>
              <p:cNvPr id="174147" name="Picture 38" descr="user_grn"/>
              <p:cNvPicPr>
                <a:picLocks noChangeAspect="1" noChangeArrowheads="1"/>
              </p:cNvPicPr>
              <p:nvPr/>
            </p:nvPicPr>
            <p:blipFill>
              <a:blip r:embed="rId21"/>
              <a:srcRect/>
              <a:stretch>
                <a:fillRect/>
              </a:stretch>
            </p:blipFill>
            <p:spPr bwMode="auto">
              <a:xfrm>
                <a:off x="4153" y="1153"/>
                <a:ext cx="143" cy="251"/>
              </a:xfrm>
              <a:prstGeom prst="rect">
                <a:avLst/>
              </a:prstGeom>
              <a:noFill/>
              <a:ln w="9525">
                <a:noFill/>
                <a:miter lim="800000"/>
                <a:headEnd/>
                <a:tailEnd/>
              </a:ln>
            </p:spPr>
          </p:pic>
          <p:pic>
            <p:nvPicPr>
              <p:cNvPr id="174148" name="Picture 39" descr="user_grn"/>
              <p:cNvPicPr>
                <a:picLocks noChangeAspect="1" noChangeArrowheads="1"/>
              </p:cNvPicPr>
              <p:nvPr/>
            </p:nvPicPr>
            <p:blipFill>
              <a:blip r:embed="rId21"/>
              <a:srcRect/>
              <a:stretch>
                <a:fillRect/>
              </a:stretch>
            </p:blipFill>
            <p:spPr bwMode="auto">
              <a:xfrm>
                <a:off x="4116" y="1275"/>
                <a:ext cx="143" cy="251"/>
              </a:xfrm>
              <a:prstGeom prst="rect">
                <a:avLst/>
              </a:prstGeom>
              <a:noFill/>
              <a:ln w="9525">
                <a:noFill/>
                <a:miter lim="800000"/>
                <a:headEnd/>
                <a:tailEnd/>
              </a:ln>
            </p:spPr>
          </p:pic>
          <p:pic>
            <p:nvPicPr>
              <p:cNvPr id="174149" name="Picture 40" descr="user_grn"/>
              <p:cNvPicPr>
                <a:picLocks noChangeAspect="1" noChangeArrowheads="1"/>
              </p:cNvPicPr>
              <p:nvPr/>
            </p:nvPicPr>
            <p:blipFill>
              <a:blip r:embed="rId21"/>
              <a:srcRect/>
              <a:stretch>
                <a:fillRect/>
              </a:stretch>
            </p:blipFill>
            <p:spPr bwMode="auto">
              <a:xfrm>
                <a:off x="4246" y="1219"/>
                <a:ext cx="143" cy="251"/>
              </a:xfrm>
              <a:prstGeom prst="rect">
                <a:avLst/>
              </a:prstGeom>
              <a:noFill/>
              <a:ln w="9525">
                <a:noFill/>
                <a:miter lim="800000"/>
                <a:headEnd/>
                <a:tailEnd/>
              </a:ln>
            </p:spPr>
          </p:pic>
          <p:pic>
            <p:nvPicPr>
              <p:cNvPr id="174150" name="Picture 41" descr="user_grn"/>
              <p:cNvPicPr>
                <a:picLocks noChangeAspect="1" noChangeArrowheads="1"/>
              </p:cNvPicPr>
              <p:nvPr/>
            </p:nvPicPr>
            <p:blipFill>
              <a:blip r:embed="rId21"/>
              <a:srcRect/>
              <a:stretch>
                <a:fillRect/>
              </a:stretch>
            </p:blipFill>
            <p:spPr bwMode="auto">
              <a:xfrm>
                <a:off x="4220" y="1337"/>
                <a:ext cx="143" cy="251"/>
              </a:xfrm>
              <a:prstGeom prst="rect">
                <a:avLst/>
              </a:prstGeom>
              <a:noFill/>
              <a:ln w="9525">
                <a:noFill/>
                <a:miter lim="800000"/>
                <a:headEnd/>
                <a:tailEnd/>
              </a:ln>
            </p:spPr>
          </p:pic>
        </p:grpSp>
        <p:pic>
          <p:nvPicPr>
            <p:cNvPr id="174145" name="Picture 42" descr="reports-3"/>
            <p:cNvPicPr>
              <a:picLocks noChangeAspect="1" noChangeArrowheads="1"/>
            </p:cNvPicPr>
            <p:nvPr/>
          </p:nvPicPr>
          <p:blipFill>
            <a:blip r:embed="rId22"/>
            <a:srcRect/>
            <a:stretch>
              <a:fillRect/>
            </a:stretch>
          </p:blipFill>
          <p:spPr bwMode="auto">
            <a:xfrm>
              <a:off x="3911" y="1391"/>
              <a:ext cx="273" cy="333"/>
            </a:xfrm>
            <a:prstGeom prst="rect">
              <a:avLst/>
            </a:prstGeom>
            <a:noFill/>
            <a:ln w="9525">
              <a:noFill/>
              <a:miter lim="800000"/>
              <a:headEnd/>
              <a:tailEnd/>
            </a:ln>
          </p:spPr>
        </p:pic>
      </p:grpSp>
      <p:grpSp>
        <p:nvGrpSpPr>
          <p:cNvPr id="174108" name="Group 43"/>
          <p:cNvGrpSpPr>
            <a:grpSpLocks noChangeAspect="1"/>
          </p:cNvGrpSpPr>
          <p:nvPr/>
        </p:nvGrpSpPr>
        <p:grpSpPr bwMode="auto">
          <a:xfrm>
            <a:off x="6545263" y="2592388"/>
            <a:ext cx="585787" cy="541337"/>
            <a:chOff x="3846" y="2674"/>
            <a:chExt cx="445" cy="447"/>
          </a:xfrm>
        </p:grpSpPr>
        <p:pic>
          <p:nvPicPr>
            <p:cNvPr id="174140" name="Picture 44" descr="rnd_base1"/>
            <p:cNvPicPr>
              <a:picLocks noChangeAspect="1" noChangeArrowheads="1"/>
            </p:cNvPicPr>
            <p:nvPr/>
          </p:nvPicPr>
          <p:blipFill>
            <a:blip r:embed="rId23"/>
            <a:srcRect/>
            <a:stretch>
              <a:fillRect/>
            </a:stretch>
          </p:blipFill>
          <p:spPr bwMode="auto">
            <a:xfrm>
              <a:off x="3846" y="2764"/>
              <a:ext cx="445" cy="357"/>
            </a:xfrm>
            <a:prstGeom prst="rect">
              <a:avLst/>
            </a:prstGeom>
            <a:noFill/>
            <a:ln w="9525">
              <a:noFill/>
              <a:miter lim="800000"/>
              <a:headEnd/>
              <a:tailEnd/>
            </a:ln>
          </p:spPr>
        </p:pic>
        <p:pic>
          <p:nvPicPr>
            <p:cNvPr id="174141" name="Picture 45" descr="hierarchi"/>
            <p:cNvPicPr>
              <a:picLocks noChangeAspect="1" noChangeArrowheads="1"/>
            </p:cNvPicPr>
            <p:nvPr/>
          </p:nvPicPr>
          <p:blipFill>
            <a:blip r:embed="rId17"/>
            <a:srcRect/>
            <a:stretch>
              <a:fillRect/>
            </a:stretch>
          </p:blipFill>
          <p:spPr bwMode="auto">
            <a:xfrm>
              <a:off x="3888" y="2674"/>
              <a:ext cx="317" cy="334"/>
            </a:xfrm>
            <a:prstGeom prst="rect">
              <a:avLst/>
            </a:prstGeom>
            <a:noFill/>
            <a:ln w="9525">
              <a:noFill/>
              <a:miter lim="800000"/>
              <a:headEnd/>
              <a:tailEnd/>
            </a:ln>
          </p:spPr>
        </p:pic>
        <p:pic>
          <p:nvPicPr>
            <p:cNvPr id="174142" name="Picture 46" descr="user"/>
            <p:cNvPicPr>
              <a:picLocks noChangeAspect="1" noChangeArrowheads="1"/>
            </p:cNvPicPr>
            <p:nvPr/>
          </p:nvPicPr>
          <p:blipFill>
            <a:blip r:embed="rId24"/>
            <a:srcRect/>
            <a:stretch>
              <a:fillRect/>
            </a:stretch>
          </p:blipFill>
          <p:spPr bwMode="auto">
            <a:xfrm>
              <a:off x="4113" y="2834"/>
              <a:ext cx="115" cy="204"/>
            </a:xfrm>
            <a:prstGeom prst="rect">
              <a:avLst/>
            </a:prstGeom>
            <a:noFill/>
            <a:ln w="9525">
              <a:noFill/>
              <a:miter lim="800000"/>
              <a:headEnd/>
              <a:tailEnd/>
            </a:ln>
          </p:spPr>
        </p:pic>
      </p:grpSp>
      <p:sp>
        <p:nvSpPr>
          <p:cNvPr id="174109" name="Text Box 47"/>
          <p:cNvSpPr txBox="1">
            <a:spLocks noChangeArrowheads="1"/>
          </p:cNvSpPr>
          <p:nvPr/>
        </p:nvSpPr>
        <p:spPr bwMode="auto">
          <a:xfrm>
            <a:off x="2438400" y="1543050"/>
            <a:ext cx="4259263" cy="366713"/>
          </a:xfrm>
          <a:prstGeom prst="rect">
            <a:avLst/>
          </a:prstGeom>
          <a:noFill/>
          <a:ln w="9525" algn="ctr">
            <a:noFill/>
            <a:miter lim="800000"/>
            <a:headEnd/>
            <a:tailEnd/>
          </a:ln>
        </p:spPr>
        <p:txBody>
          <a:bodyPr wrap="none">
            <a:spAutoFit/>
          </a:bodyPr>
          <a:lstStyle/>
          <a:p>
            <a:pPr>
              <a:lnSpc>
                <a:spcPct val="90000"/>
              </a:lnSpc>
            </a:pPr>
            <a:r>
              <a:rPr lang="en-US" sz="2000" b="1" i="0">
                <a:solidFill>
                  <a:srgbClr val="0033CC"/>
                </a:solidFill>
              </a:rPr>
              <a:t>Clients’ Information Supply Chain</a:t>
            </a:r>
          </a:p>
        </p:txBody>
      </p:sp>
      <p:sp>
        <p:nvSpPr>
          <p:cNvPr id="174110" name="Text Box 48"/>
          <p:cNvSpPr txBox="1">
            <a:spLocks noChangeArrowheads="1"/>
          </p:cNvSpPr>
          <p:nvPr/>
        </p:nvSpPr>
        <p:spPr bwMode="auto">
          <a:xfrm>
            <a:off x="5611813" y="2644775"/>
            <a:ext cx="1063625" cy="457200"/>
          </a:xfrm>
          <a:prstGeom prst="rect">
            <a:avLst/>
          </a:prstGeom>
          <a:noFill/>
          <a:ln w="9525">
            <a:noFill/>
            <a:miter lim="800000"/>
            <a:headEnd/>
            <a:tailEnd/>
          </a:ln>
        </p:spPr>
        <p:txBody>
          <a:bodyPr wrap="none">
            <a:spAutoFit/>
          </a:bodyPr>
          <a:lstStyle/>
          <a:p>
            <a:r>
              <a:rPr lang="en-US" sz="1200" b="1" i="0"/>
              <a:t>Reports &amp; </a:t>
            </a:r>
            <a:br>
              <a:rPr lang="en-US" sz="1200" b="1" i="0"/>
            </a:br>
            <a:r>
              <a:rPr lang="en-US" sz="1200" b="1" i="0"/>
              <a:t>Dashboards</a:t>
            </a:r>
          </a:p>
        </p:txBody>
      </p:sp>
      <p:grpSp>
        <p:nvGrpSpPr>
          <p:cNvPr id="174111" name="Group 49"/>
          <p:cNvGrpSpPr>
            <a:grpSpLocks/>
          </p:cNvGrpSpPr>
          <p:nvPr/>
        </p:nvGrpSpPr>
        <p:grpSpPr bwMode="auto">
          <a:xfrm rot="-1317116">
            <a:off x="4800600" y="4743450"/>
            <a:ext cx="2209800" cy="1066800"/>
            <a:chOff x="4464" y="672"/>
            <a:chExt cx="1392" cy="672"/>
          </a:xfrm>
        </p:grpSpPr>
        <p:sp>
          <p:nvSpPr>
            <p:cNvPr id="174138" name="Text Box 50"/>
            <p:cNvSpPr txBox="1">
              <a:spLocks noChangeArrowheads="1"/>
            </p:cNvSpPr>
            <p:nvPr/>
          </p:nvSpPr>
          <p:spPr bwMode="auto">
            <a:xfrm>
              <a:off x="4464" y="672"/>
              <a:ext cx="649" cy="240"/>
            </a:xfrm>
            <a:prstGeom prst="rect">
              <a:avLst/>
            </a:prstGeom>
            <a:noFill/>
            <a:ln w="9525">
              <a:noFill/>
              <a:miter lim="800000"/>
              <a:headEnd/>
              <a:tailEnd/>
            </a:ln>
          </p:spPr>
          <p:txBody>
            <a:bodyPr wrap="none">
              <a:spAutoFit/>
            </a:bodyPr>
            <a:lstStyle/>
            <a:p>
              <a:r>
                <a:rPr lang="en-US" sz="1900" b="1"/>
                <a:t>Govern</a:t>
              </a:r>
            </a:p>
          </p:txBody>
        </p:sp>
        <p:sp>
          <p:nvSpPr>
            <p:cNvPr id="174139" name="Text Box 51"/>
            <p:cNvSpPr txBox="1">
              <a:spLocks noChangeArrowheads="1"/>
            </p:cNvSpPr>
            <p:nvPr/>
          </p:nvSpPr>
          <p:spPr bwMode="auto">
            <a:xfrm>
              <a:off x="4512" y="826"/>
              <a:ext cx="1344" cy="518"/>
            </a:xfrm>
            <a:prstGeom prst="rect">
              <a:avLst/>
            </a:prstGeom>
            <a:noFill/>
            <a:ln w="9525">
              <a:noFill/>
              <a:miter lim="800000"/>
              <a:headEnd/>
              <a:tailEnd/>
            </a:ln>
          </p:spPr>
          <p:txBody>
            <a:bodyPr>
              <a:spAutoFit/>
            </a:bodyPr>
            <a:lstStyle/>
            <a:p>
              <a:r>
                <a:rPr lang="en-US" sz="1200" b="1" i="0"/>
                <a:t>Data Quality</a:t>
              </a:r>
            </a:p>
            <a:p>
              <a:r>
                <a:rPr lang="en-US" sz="1200" b="1" i="0"/>
                <a:t>Security</a:t>
              </a:r>
            </a:p>
            <a:p>
              <a:r>
                <a:rPr lang="en-US" sz="1200" b="1" i="0"/>
                <a:t>Lifecycle </a:t>
              </a:r>
            </a:p>
            <a:p>
              <a:r>
                <a:rPr lang="en-US" sz="1200" b="1" i="0"/>
                <a:t>Management</a:t>
              </a:r>
            </a:p>
          </p:txBody>
        </p:sp>
      </p:grpSp>
      <p:pic>
        <p:nvPicPr>
          <p:cNvPr id="174112" name="Picture 52" descr="diaganal-arrow"/>
          <p:cNvPicPr>
            <a:picLocks noChangeAspect="1" noChangeArrowheads="1"/>
          </p:cNvPicPr>
          <p:nvPr/>
        </p:nvPicPr>
        <p:blipFill>
          <a:blip r:embed="rId25"/>
          <a:srcRect/>
          <a:stretch>
            <a:fillRect/>
          </a:stretch>
        </p:blipFill>
        <p:spPr bwMode="auto">
          <a:xfrm rot="540741" flipH="1" flipV="1">
            <a:off x="3505200" y="5429250"/>
            <a:ext cx="1600200" cy="842963"/>
          </a:xfrm>
          <a:prstGeom prst="rect">
            <a:avLst/>
          </a:prstGeom>
          <a:noFill/>
          <a:ln w="9525">
            <a:noFill/>
            <a:miter lim="800000"/>
            <a:headEnd/>
            <a:tailEnd/>
          </a:ln>
        </p:spPr>
      </p:pic>
      <p:pic>
        <p:nvPicPr>
          <p:cNvPr id="174113" name="Picture 53" descr="diaganal-arrow"/>
          <p:cNvPicPr>
            <a:picLocks noChangeAspect="1" noChangeArrowheads="1"/>
          </p:cNvPicPr>
          <p:nvPr/>
        </p:nvPicPr>
        <p:blipFill>
          <a:blip r:embed="rId26"/>
          <a:srcRect/>
          <a:stretch>
            <a:fillRect/>
          </a:stretch>
        </p:blipFill>
        <p:spPr bwMode="auto">
          <a:xfrm rot="540741">
            <a:off x="5638800" y="4743450"/>
            <a:ext cx="1524000" cy="803275"/>
          </a:xfrm>
          <a:prstGeom prst="rect">
            <a:avLst/>
          </a:prstGeom>
          <a:noFill/>
          <a:ln w="9525">
            <a:noFill/>
            <a:miter lim="800000"/>
            <a:headEnd/>
            <a:tailEnd/>
          </a:ln>
        </p:spPr>
      </p:pic>
      <p:sp>
        <p:nvSpPr>
          <p:cNvPr id="174114" name="Text Box 54"/>
          <p:cNvSpPr txBox="1">
            <a:spLocks noChangeArrowheads="1"/>
          </p:cNvSpPr>
          <p:nvPr/>
        </p:nvSpPr>
        <p:spPr bwMode="auto">
          <a:xfrm>
            <a:off x="7239000" y="2336800"/>
            <a:ext cx="1246188" cy="730250"/>
          </a:xfrm>
          <a:prstGeom prst="rect">
            <a:avLst/>
          </a:prstGeom>
          <a:noFill/>
          <a:ln w="9525">
            <a:noFill/>
            <a:miter lim="800000"/>
            <a:headEnd/>
            <a:tailEnd/>
          </a:ln>
        </p:spPr>
        <p:txBody>
          <a:bodyPr wrap="none">
            <a:spAutoFit/>
          </a:bodyPr>
          <a:lstStyle/>
          <a:p>
            <a:pPr algn="ctr"/>
            <a:r>
              <a:rPr lang="en-US" sz="1400" b="1" i="0">
                <a:solidFill>
                  <a:srgbClr val="4B6BAF"/>
                </a:solidFill>
              </a:rPr>
              <a:t>Business</a:t>
            </a:r>
            <a:br>
              <a:rPr lang="en-US" sz="1400" b="1" i="0">
                <a:solidFill>
                  <a:srgbClr val="4B6BAF"/>
                </a:solidFill>
              </a:rPr>
            </a:br>
            <a:r>
              <a:rPr lang="en-US" sz="1400" b="1" i="0">
                <a:solidFill>
                  <a:srgbClr val="4B6BAF"/>
                </a:solidFill>
              </a:rPr>
              <a:t>Intelligence</a:t>
            </a:r>
            <a:br>
              <a:rPr lang="en-US" sz="1400" b="1" i="0">
                <a:solidFill>
                  <a:srgbClr val="4B6BAF"/>
                </a:solidFill>
              </a:rPr>
            </a:br>
            <a:r>
              <a:rPr lang="en-US" sz="1400" b="1" i="0">
                <a:solidFill>
                  <a:srgbClr val="4B6BAF"/>
                </a:solidFill>
              </a:rPr>
              <a:t>Applications</a:t>
            </a:r>
          </a:p>
        </p:txBody>
      </p:sp>
      <p:sp>
        <p:nvSpPr>
          <p:cNvPr id="174115" name="Text Box 55"/>
          <p:cNvSpPr txBox="1">
            <a:spLocks noChangeArrowheads="1"/>
          </p:cNvSpPr>
          <p:nvPr/>
        </p:nvSpPr>
        <p:spPr bwMode="auto">
          <a:xfrm>
            <a:off x="0" y="5429250"/>
            <a:ext cx="1447800" cy="730250"/>
          </a:xfrm>
          <a:prstGeom prst="rect">
            <a:avLst/>
          </a:prstGeom>
          <a:noFill/>
          <a:ln w="9525">
            <a:noFill/>
            <a:miter lim="800000"/>
            <a:headEnd/>
            <a:tailEnd/>
          </a:ln>
        </p:spPr>
        <p:txBody>
          <a:bodyPr>
            <a:spAutoFit/>
          </a:bodyPr>
          <a:lstStyle/>
          <a:p>
            <a:pPr algn="ctr"/>
            <a:r>
              <a:rPr lang="en-US" sz="1400" b="1" i="0">
                <a:solidFill>
                  <a:srgbClr val="4B6BAF"/>
                </a:solidFill>
              </a:rPr>
              <a:t>Transactional</a:t>
            </a:r>
            <a:br>
              <a:rPr lang="en-US" sz="1400" b="1" i="0">
                <a:solidFill>
                  <a:srgbClr val="4B6BAF"/>
                </a:solidFill>
              </a:rPr>
            </a:br>
            <a:r>
              <a:rPr lang="en-US" sz="1400" b="1" i="0">
                <a:solidFill>
                  <a:srgbClr val="4B6BAF"/>
                </a:solidFill>
              </a:rPr>
              <a:t>Business</a:t>
            </a:r>
          </a:p>
          <a:p>
            <a:pPr algn="ctr"/>
            <a:r>
              <a:rPr lang="en-US" sz="1400" b="1" i="0">
                <a:solidFill>
                  <a:srgbClr val="4B6BAF"/>
                </a:solidFill>
              </a:rPr>
              <a:t>Applications</a:t>
            </a:r>
          </a:p>
        </p:txBody>
      </p:sp>
      <p:sp>
        <p:nvSpPr>
          <p:cNvPr id="174116" name="WordArt 56"/>
          <p:cNvSpPr>
            <a:spLocks noChangeArrowheads="1" noChangeShapeType="1" noTextEdit="1"/>
          </p:cNvSpPr>
          <p:nvPr/>
        </p:nvSpPr>
        <p:spPr bwMode="auto">
          <a:xfrm rot="3810580">
            <a:off x="3059907" y="4045743"/>
            <a:ext cx="793750" cy="665163"/>
          </a:xfrm>
          <a:prstGeom prst="rect">
            <a:avLst/>
          </a:prstGeom>
        </p:spPr>
        <p:txBody>
          <a:bodyPr wrap="none" fromWordArt="1">
            <a:prstTxWarp prst="textSlantUp">
              <a:avLst>
                <a:gd name="adj" fmla="val 51958"/>
              </a:avLst>
            </a:prstTxWarp>
          </a:bodyPr>
          <a:lstStyle/>
          <a:p>
            <a:pPr algn="ctr"/>
            <a:r>
              <a:rPr lang="en-US" sz="1400" kern="10">
                <a:ln w="9525">
                  <a:solidFill>
                    <a:srgbClr val="000000"/>
                  </a:solidFill>
                  <a:round/>
                  <a:headEnd/>
                  <a:tailEnd/>
                </a:ln>
                <a:solidFill>
                  <a:srgbClr val="000000"/>
                </a:solidFill>
                <a:latin typeface="Arial"/>
                <a:cs typeface="Arial"/>
              </a:rPr>
              <a:t>Transform </a:t>
            </a:r>
          </a:p>
          <a:p>
            <a:pPr algn="ctr"/>
            <a:r>
              <a:rPr lang="en-US" sz="1400" kern="10">
                <a:ln w="9525">
                  <a:solidFill>
                    <a:srgbClr val="000000"/>
                  </a:solidFill>
                  <a:round/>
                  <a:headEnd/>
                  <a:tailEnd/>
                </a:ln>
                <a:solidFill>
                  <a:srgbClr val="000000"/>
                </a:solidFill>
                <a:latin typeface="Arial"/>
                <a:cs typeface="Arial"/>
              </a:rPr>
              <a:t>&amp; Cleanse</a:t>
            </a:r>
          </a:p>
        </p:txBody>
      </p:sp>
      <p:pic>
        <p:nvPicPr>
          <p:cNvPr id="174117" name="Picture 57" descr="datawarehouse"/>
          <p:cNvPicPr>
            <a:picLocks noChangeAspect="1" noChangeArrowheads="1"/>
          </p:cNvPicPr>
          <p:nvPr/>
        </p:nvPicPr>
        <p:blipFill>
          <a:blip r:embed="rId27"/>
          <a:srcRect/>
          <a:stretch>
            <a:fillRect/>
          </a:stretch>
        </p:blipFill>
        <p:spPr bwMode="auto">
          <a:xfrm>
            <a:off x="1447800" y="4606925"/>
            <a:ext cx="592138" cy="457200"/>
          </a:xfrm>
          <a:prstGeom prst="rect">
            <a:avLst/>
          </a:prstGeom>
          <a:noFill/>
          <a:ln w="9525">
            <a:noFill/>
            <a:miter lim="800000"/>
            <a:headEnd/>
            <a:tailEnd/>
          </a:ln>
        </p:spPr>
      </p:pic>
      <p:sp>
        <p:nvSpPr>
          <p:cNvPr id="174118" name="Text Box 58"/>
          <p:cNvSpPr txBox="1">
            <a:spLocks noChangeArrowheads="1"/>
          </p:cNvSpPr>
          <p:nvPr/>
        </p:nvSpPr>
        <p:spPr bwMode="auto">
          <a:xfrm>
            <a:off x="1268413" y="5353050"/>
            <a:ext cx="760412" cy="274638"/>
          </a:xfrm>
          <a:prstGeom prst="rect">
            <a:avLst/>
          </a:prstGeom>
          <a:noFill/>
          <a:ln w="9525">
            <a:noFill/>
            <a:miter lim="800000"/>
            <a:headEnd/>
            <a:tailEnd/>
          </a:ln>
        </p:spPr>
        <p:txBody>
          <a:bodyPr wrap="none">
            <a:spAutoFit/>
          </a:bodyPr>
          <a:lstStyle/>
          <a:p>
            <a:r>
              <a:rPr lang="en-US" sz="1200" b="1" i="0"/>
              <a:t>Content</a:t>
            </a:r>
          </a:p>
        </p:txBody>
      </p:sp>
      <p:pic>
        <p:nvPicPr>
          <p:cNvPr id="174119" name="Picture 59" descr="folder-blue"/>
          <p:cNvPicPr>
            <a:picLocks noGrp="1" noChangeAspect="1" noChangeArrowheads="1"/>
          </p:cNvPicPr>
          <p:nvPr>
            <p:ph sz="quarter" idx="2"/>
          </p:nvPr>
        </p:nvPicPr>
        <p:blipFill>
          <a:blip r:embed="rId28"/>
          <a:srcRect/>
          <a:stretch>
            <a:fillRect/>
          </a:stretch>
        </p:blipFill>
        <p:spPr>
          <a:xfrm>
            <a:off x="1992313" y="4827588"/>
            <a:ext cx="530225" cy="363537"/>
          </a:xfrm>
        </p:spPr>
      </p:pic>
      <p:pic>
        <p:nvPicPr>
          <p:cNvPr id="174120" name="Picture 60" descr="CRM2"/>
          <p:cNvPicPr>
            <a:picLocks noGrp="1" noChangeAspect="1" noChangeArrowheads="1"/>
          </p:cNvPicPr>
          <p:nvPr>
            <p:ph sz="quarter" idx="3"/>
          </p:nvPr>
        </p:nvPicPr>
        <p:blipFill>
          <a:blip r:embed="rId29"/>
          <a:srcRect/>
          <a:stretch>
            <a:fillRect/>
          </a:stretch>
        </p:blipFill>
        <p:spPr>
          <a:xfrm>
            <a:off x="1158875" y="4019550"/>
            <a:ext cx="598488" cy="446088"/>
          </a:xfrm>
        </p:spPr>
      </p:pic>
      <p:sp>
        <p:nvSpPr>
          <p:cNvPr id="174121" name="Text Box 61"/>
          <p:cNvSpPr txBox="1">
            <a:spLocks noChangeArrowheads="1"/>
          </p:cNvSpPr>
          <p:nvPr/>
        </p:nvSpPr>
        <p:spPr bwMode="auto">
          <a:xfrm>
            <a:off x="601663" y="4978400"/>
            <a:ext cx="1173162" cy="457200"/>
          </a:xfrm>
          <a:prstGeom prst="rect">
            <a:avLst/>
          </a:prstGeom>
          <a:noFill/>
          <a:ln w="9525">
            <a:noFill/>
            <a:miter lim="800000"/>
            <a:headEnd/>
            <a:tailEnd/>
          </a:ln>
        </p:spPr>
        <p:txBody>
          <a:bodyPr wrap="none">
            <a:spAutoFit/>
          </a:bodyPr>
          <a:lstStyle/>
          <a:p>
            <a:pPr algn="ctr"/>
            <a:r>
              <a:rPr lang="en-US" sz="1200" b="1" i="0"/>
              <a:t>Database</a:t>
            </a:r>
          </a:p>
          <a:p>
            <a:pPr algn="ctr"/>
            <a:r>
              <a:rPr lang="en-US" sz="1200" b="1" i="0"/>
              <a:t>Infrastructure</a:t>
            </a:r>
          </a:p>
        </p:txBody>
      </p:sp>
      <p:sp>
        <p:nvSpPr>
          <p:cNvPr id="174122" name="Text Box 62"/>
          <p:cNvSpPr txBox="1">
            <a:spLocks noChangeArrowheads="1"/>
          </p:cNvSpPr>
          <p:nvPr/>
        </p:nvSpPr>
        <p:spPr bwMode="auto">
          <a:xfrm>
            <a:off x="220663" y="4597400"/>
            <a:ext cx="1100137" cy="457200"/>
          </a:xfrm>
          <a:prstGeom prst="rect">
            <a:avLst/>
          </a:prstGeom>
          <a:noFill/>
          <a:ln w="9525">
            <a:noFill/>
            <a:miter lim="800000"/>
            <a:headEnd/>
            <a:tailEnd/>
          </a:ln>
        </p:spPr>
        <p:txBody>
          <a:bodyPr wrap="none">
            <a:spAutoFit/>
          </a:bodyPr>
          <a:lstStyle/>
          <a:p>
            <a:r>
              <a:rPr lang="en-US" sz="1200" b="1" i="0"/>
              <a:t>Business</a:t>
            </a:r>
          </a:p>
          <a:p>
            <a:r>
              <a:rPr lang="en-US" sz="1200" b="1" i="0"/>
              <a:t>Applications</a:t>
            </a:r>
          </a:p>
        </p:txBody>
      </p:sp>
      <p:sp>
        <p:nvSpPr>
          <p:cNvPr id="174123" name="Text Box 63"/>
          <p:cNvSpPr txBox="1">
            <a:spLocks noChangeArrowheads="1"/>
          </p:cNvSpPr>
          <p:nvPr/>
        </p:nvSpPr>
        <p:spPr bwMode="auto">
          <a:xfrm>
            <a:off x="1568450" y="5564188"/>
            <a:ext cx="928688" cy="457200"/>
          </a:xfrm>
          <a:prstGeom prst="rect">
            <a:avLst/>
          </a:prstGeom>
          <a:noFill/>
          <a:ln w="9525">
            <a:noFill/>
            <a:miter lim="800000"/>
            <a:headEnd/>
            <a:tailEnd/>
          </a:ln>
        </p:spPr>
        <p:txBody>
          <a:bodyPr wrap="none">
            <a:spAutoFit/>
          </a:bodyPr>
          <a:lstStyle/>
          <a:p>
            <a:pPr algn="ctr"/>
            <a:r>
              <a:rPr lang="en-US" sz="1200" b="1" i="0"/>
              <a:t>Streaming</a:t>
            </a:r>
          </a:p>
          <a:p>
            <a:pPr algn="ctr"/>
            <a:r>
              <a:rPr lang="en-US" sz="1200" b="1" i="0"/>
              <a:t>Data</a:t>
            </a:r>
          </a:p>
        </p:txBody>
      </p:sp>
      <p:pic>
        <p:nvPicPr>
          <p:cNvPr id="174124" name="Picture 64" descr="gov_arrow8"/>
          <p:cNvPicPr>
            <a:picLocks noChangeAspect="1" noChangeArrowheads="1"/>
          </p:cNvPicPr>
          <p:nvPr/>
        </p:nvPicPr>
        <p:blipFill>
          <a:blip r:embed="rId30"/>
          <a:srcRect/>
          <a:stretch>
            <a:fillRect/>
          </a:stretch>
        </p:blipFill>
        <p:spPr bwMode="auto">
          <a:xfrm>
            <a:off x="2711450" y="4783138"/>
            <a:ext cx="954088" cy="863600"/>
          </a:xfrm>
          <a:prstGeom prst="rect">
            <a:avLst/>
          </a:prstGeom>
          <a:noFill/>
          <a:ln w="9525">
            <a:noFill/>
            <a:miter lim="800000"/>
            <a:headEnd/>
            <a:tailEnd/>
          </a:ln>
        </p:spPr>
      </p:pic>
      <p:grpSp>
        <p:nvGrpSpPr>
          <p:cNvPr id="174125" name="Group 65"/>
          <p:cNvGrpSpPr>
            <a:grpSpLocks/>
          </p:cNvGrpSpPr>
          <p:nvPr/>
        </p:nvGrpSpPr>
        <p:grpSpPr bwMode="auto">
          <a:xfrm>
            <a:off x="1925638" y="4335463"/>
            <a:ext cx="1325562" cy="592137"/>
            <a:chOff x="299" y="2044"/>
            <a:chExt cx="1109" cy="496"/>
          </a:xfrm>
        </p:grpSpPr>
        <p:pic>
          <p:nvPicPr>
            <p:cNvPr id="174136" name="Picture 66" descr="diaganal-arrow"/>
            <p:cNvPicPr>
              <a:picLocks noChangeAspect="1" noChangeArrowheads="1"/>
            </p:cNvPicPr>
            <p:nvPr/>
          </p:nvPicPr>
          <p:blipFill>
            <a:blip r:embed="rId31"/>
            <a:srcRect/>
            <a:stretch>
              <a:fillRect/>
            </a:stretch>
          </p:blipFill>
          <p:spPr bwMode="auto">
            <a:xfrm rot="540741">
              <a:off x="477" y="2044"/>
              <a:ext cx="931" cy="490"/>
            </a:xfrm>
            <a:prstGeom prst="rect">
              <a:avLst/>
            </a:prstGeom>
            <a:noFill/>
            <a:ln w="9525">
              <a:noFill/>
              <a:miter lim="800000"/>
              <a:headEnd/>
              <a:tailEnd/>
            </a:ln>
          </p:spPr>
        </p:pic>
        <p:pic>
          <p:nvPicPr>
            <p:cNvPr id="174137" name="Picture 67" descr="diaganal-arrow"/>
            <p:cNvPicPr>
              <a:picLocks noChangeAspect="1" noChangeArrowheads="1"/>
            </p:cNvPicPr>
            <p:nvPr/>
          </p:nvPicPr>
          <p:blipFill>
            <a:blip r:embed="rId31"/>
            <a:srcRect/>
            <a:stretch>
              <a:fillRect/>
            </a:stretch>
          </p:blipFill>
          <p:spPr bwMode="auto">
            <a:xfrm rot="540741" flipH="1" flipV="1">
              <a:off x="299" y="2050"/>
              <a:ext cx="931" cy="490"/>
            </a:xfrm>
            <a:prstGeom prst="rect">
              <a:avLst/>
            </a:prstGeom>
            <a:noFill/>
            <a:ln w="9525">
              <a:noFill/>
              <a:miter lim="800000"/>
              <a:headEnd/>
              <a:tailEnd/>
            </a:ln>
          </p:spPr>
        </p:pic>
      </p:grpSp>
      <p:grpSp>
        <p:nvGrpSpPr>
          <p:cNvPr id="174126" name="Group 68"/>
          <p:cNvGrpSpPr>
            <a:grpSpLocks/>
          </p:cNvGrpSpPr>
          <p:nvPr/>
        </p:nvGrpSpPr>
        <p:grpSpPr bwMode="auto">
          <a:xfrm>
            <a:off x="2417763" y="5400675"/>
            <a:ext cx="458787" cy="474663"/>
            <a:chOff x="1523" y="3486"/>
            <a:chExt cx="289" cy="299"/>
          </a:xfrm>
        </p:grpSpPr>
        <p:pic>
          <p:nvPicPr>
            <p:cNvPr id="174128" name="Picture 69" descr="biz_app"/>
            <p:cNvPicPr>
              <a:picLocks noChangeAspect="1" noChangeArrowheads="1"/>
            </p:cNvPicPr>
            <p:nvPr/>
          </p:nvPicPr>
          <p:blipFill>
            <a:blip r:embed="rId6"/>
            <a:srcRect/>
            <a:stretch>
              <a:fillRect/>
            </a:stretch>
          </p:blipFill>
          <p:spPr bwMode="auto">
            <a:xfrm>
              <a:off x="1523" y="3486"/>
              <a:ext cx="289" cy="299"/>
            </a:xfrm>
            <a:prstGeom prst="rect">
              <a:avLst/>
            </a:prstGeom>
            <a:noFill/>
            <a:ln w="9525">
              <a:noFill/>
              <a:miter lim="800000"/>
              <a:headEnd/>
              <a:tailEnd/>
            </a:ln>
          </p:spPr>
        </p:pic>
        <p:sp>
          <p:nvSpPr>
            <p:cNvPr id="174129" name="Line 70"/>
            <p:cNvSpPr>
              <a:spLocks noChangeShapeType="1"/>
            </p:cNvSpPr>
            <p:nvPr/>
          </p:nvSpPr>
          <p:spPr bwMode="auto">
            <a:xfrm>
              <a:off x="1533" y="3609"/>
              <a:ext cx="42" cy="21"/>
            </a:xfrm>
            <a:prstGeom prst="line">
              <a:avLst/>
            </a:prstGeom>
            <a:noFill/>
            <a:ln w="9525">
              <a:solidFill>
                <a:srgbClr val="F61706"/>
              </a:solidFill>
              <a:round/>
              <a:headEnd/>
              <a:tailEnd/>
            </a:ln>
          </p:spPr>
          <p:txBody>
            <a:bodyPr lIns="101870" tIns="50935" rIns="101870" bIns="50935">
              <a:spAutoFit/>
            </a:bodyPr>
            <a:lstStyle/>
            <a:p>
              <a:endParaRPr lang="en-US"/>
            </a:p>
          </p:txBody>
        </p:sp>
        <p:sp>
          <p:nvSpPr>
            <p:cNvPr id="174130" name="Line 71"/>
            <p:cNvSpPr>
              <a:spLocks noChangeShapeType="1"/>
            </p:cNvSpPr>
            <p:nvPr/>
          </p:nvSpPr>
          <p:spPr bwMode="auto">
            <a:xfrm flipV="1">
              <a:off x="1575" y="3588"/>
              <a:ext cx="24" cy="39"/>
            </a:xfrm>
            <a:prstGeom prst="line">
              <a:avLst/>
            </a:prstGeom>
            <a:noFill/>
            <a:ln w="9525">
              <a:solidFill>
                <a:srgbClr val="F61706"/>
              </a:solidFill>
              <a:round/>
              <a:headEnd/>
              <a:tailEnd/>
            </a:ln>
          </p:spPr>
          <p:txBody>
            <a:bodyPr lIns="101870" tIns="50935" rIns="101870" bIns="50935">
              <a:spAutoFit/>
            </a:bodyPr>
            <a:lstStyle/>
            <a:p>
              <a:endParaRPr lang="en-US"/>
            </a:p>
          </p:txBody>
        </p:sp>
        <p:sp>
          <p:nvSpPr>
            <p:cNvPr id="174131" name="Line 72"/>
            <p:cNvSpPr>
              <a:spLocks noChangeShapeType="1"/>
            </p:cNvSpPr>
            <p:nvPr/>
          </p:nvSpPr>
          <p:spPr bwMode="auto">
            <a:xfrm>
              <a:off x="1599" y="3588"/>
              <a:ext cx="3" cy="90"/>
            </a:xfrm>
            <a:prstGeom prst="line">
              <a:avLst/>
            </a:prstGeom>
            <a:noFill/>
            <a:ln w="9525">
              <a:solidFill>
                <a:srgbClr val="F61706"/>
              </a:solidFill>
              <a:round/>
              <a:headEnd/>
              <a:tailEnd/>
            </a:ln>
          </p:spPr>
          <p:txBody>
            <a:bodyPr lIns="101870" tIns="50935" rIns="101870" bIns="50935">
              <a:spAutoFit/>
            </a:bodyPr>
            <a:lstStyle/>
            <a:p>
              <a:endParaRPr lang="en-US"/>
            </a:p>
          </p:txBody>
        </p:sp>
        <p:sp>
          <p:nvSpPr>
            <p:cNvPr id="174132" name="Line 73"/>
            <p:cNvSpPr>
              <a:spLocks noChangeShapeType="1"/>
            </p:cNvSpPr>
            <p:nvPr/>
          </p:nvSpPr>
          <p:spPr bwMode="auto">
            <a:xfrm flipV="1">
              <a:off x="1599" y="3642"/>
              <a:ext cx="24" cy="39"/>
            </a:xfrm>
            <a:prstGeom prst="line">
              <a:avLst/>
            </a:prstGeom>
            <a:noFill/>
            <a:ln w="9525">
              <a:solidFill>
                <a:srgbClr val="F61706"/>
              </a:solidFill>
              <a:round/>
              <a:headEnd/>
              <a:tailEnd/>
            </a:ln>
          </p:spPr>
          <p:txBody>
            <a:bodyPr lIns="101870" tIns="50935" rIns="101870" bIns="50935">
              <a:spAutoFit/>
            </a:bodyPr>
            <a:lstStyle/>
            <a:p>
              <a:endParaRPr lang="en-US"/>
            </a:p>
          </p:txBody>
        </p:sp>
        <p:sp>
          <p:nvSpPr>
            <p:cNvPr id="174133" name="Line 74"/>
            <p:cNvSpPr>
              <a:spLocks noChangeShapeType="1"/>
            </p:cNvSpPr>
            <p:nvPr/>
          </p:nvSpPr>
          <p:spPr bwMode="auto">
            <a:xfrm>
              <a:off x="1623" y="3639"/>
              <a:ext cx="48" cy="21"/>
            </a:xfrm>
            <a:prstGeom prst="line">
              <a:avLst/>
            </a:prstGeom>
            <a:noFill/>
            <a:ln w="9525">
              <a:solidFill>
                <a:srgbClr val="F61706"/>
              </a:solidFill>
              <a:round/>
              <a:headEnd/>
              <a:tailEnd/>
            </a:ln>
          </p:spPr>
          <p:txBody>
            <a:bodyPr lIns="101870" tIns="50935" rIns="101870" bIns="50935">
              <a:spAutoFit/>
            </a:bodyPr>
            <a:lstStyle/>
            <a:p>
              <a:endParaRPr lang="en-US"/>
            </a:p>
          </p:txBody>
        </p:sp>
        <p:sp>
          <p:nvSpPr>
            <p:cNvPr id="174134" name="Line 75"/>
            <p:cNvSpPr>
              <a:spLocks noChangeShapeType="1"/>
            </p:cNvSpPr>
            <p:nvPr/>
          </p:nvSpPr>
          <p:spPr bwMode="auto">
            <a:xfrm flipV="1">
              <a:off x="1674" y="3624"/>
              <a:ext cx="27" cy="39"/>
            </a:xfrm>
            <a:prstGeom prst="line">
              <a:avLst/>
            </a:prstGeom>
            <a:noFill/>
            <a:ln w="9525">
              <a:solidFill>
                <a:srgbClr val="F61706"/>
              </a:solidFill>
              <a:round/>
              <a:headEnd/>
              <a:tailEnd/>
            </a:ln>
          </p:spPr>
          <p:txBody>
            <a:bodyPr lIns="101870" tIns="50935" rIns="101870" bIns="50935">
              <a:spAutoFit/>
            </a:bodyPr>
            <a:lstStyle/>
            <a:p>
              <a:endParaRPr lang="en-US"/>
            </a:p>
          </p:txBody>
        </p:sp>
        <p:sp>
          <p:nvSpPr>
            <p:cNvPr id="174135" name="Line 76"/>
            <p:cNvSpPr>
              <a:spLocks noChangeShapeType="1"/>
            </p:cNvSpPr>
            <p:nvPr/>
          </p:nvSpPr>
          <p:spPr bwMode="auto">
            <a:xfrm>
              <a:off x="1701" y="3621"/>
              <a:ext cx="9" cy="96"/>
            </a:xfrm>
            <a:prstGeom prst="line">
              <a:avLst/>
            </a:prstGeom>
            <a:noFill/>
            <a:ln w="9525">
              <a:solidFill>
                <a:srgbClr val="F61706"/>
              </a:solidFill>
              <a:round/>
              <a:headEnd/>
              <a:tailEnd/>
            </a:ln>
          </p:spPr>
          <p:txBody>
            <a:bodyPr lIns="101870" tIns="50935" rIns="101870" bIns="50935">
              <a:spAutoFit/>
            </a:bodyPr>
            <a:lstStyle/>
            <a:p>
              <a:endParaRPr lang="en-US"/>
            </a:p>
          </p:txBody>
        </p:sp>
      </p:grpSp>
      <p:sp>
        <p:nvSpPr>
          <p:cNvPr id="10" name="Slide Number Placeholder 3"/>
          <p:cNvSpPr txBox="1">
            <a:spLocks noGrp="1"/>
          </p:cNvSpPr>
          <p:nvPr/>
        </p:nvSpPr>
        <p:spPr>
          <a:xfrm>
            <a:off x="7929563" y="6356350"/>
            <a:ext cx="571500" cy="365125"/>
          </a:xfrm>
          <a:prstGeom prst="rect">
            <a:avLst/>
          </a:prstGeom>
          <a:noFill/>
        </p:spPr>
        <p:txBody>
          <a:bodyPr anchor="ctr"/>
          <a:lstStyle/>
          <a:p>
            <a:pPr algn="r" fontAlgn="auto">
              <a:spcBef>
                <a:spcPts val="0"/>
              </a:spcBef>
              <a:spcAft>
                <a:spcPts val="0"/>
              </a:spcAft>
              <a:defRPr/>
            </a:pPr>
            <a:fld id="{043A3FE2-E143-42AD-853C-04B2EFA40C92}" type="slidenum">
              <a:rPr lang="en-ZA" sz="1200" i="0">
                <a:latin typeface="+mn-lt"/>
                <a:cs typeface="+mn-cs"/>
              </a:rPr>
              <a:pPr algn="r" fontAlgn="auto">
                <a:spcBef>
                  <a:spcPts val="0"/>
                </a:spcBef>
                <a:spcAft>
                  <a:spcPts val="0"/>
                </a:spcAft>
                <a:defRPr/>
              </a:pPr>
              <a:t>27</a:t>
            </a:fld>
            <a:endParaRPr lang="en-ZA" sz="1200" i="0">
              <a:latin typeface="+mn-lt"/>
              <a:cs typeface="+mn-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A8B8A74D-6A5A-4D05-8D7B-A1C1D94141B5}" type="slidenum">
              <a:rPr lang="en-ZA" sz="1200" i="0">
                <a:latin typeface="+mn-lt"/>
                <a:cs typeface="+mn-cs"/>
              </a:rPr>
              <a:pPr algn="r" fontAlgn="auto">
                <a:spcBef>
                  <a:spcPts val="0"/>
                </a:spcBef>
                <a:spcAft>
                  <a:spcPts val="0"/>
                </a:spcAft>
                <a:defRPr/>
              </a:pPr>
              <a:t>28</a:t>
            </a:fld>
            <a:endParaRPr lang="en-ZA" sz="1200" i="0">
              <a:latin typeface="+mn-lt"/>
              <a:cs typeface="+mn-cs"/>
            </a:endParaRPr>
          </a:p>
        </p:txBody>
      </p:sp>
      <p:sp>
        <p:nvSpPr>
          <p:cNvPr id="176130" name="Slide Number Placeholder 3"/>
          <p:cNvSpPr txBox="1">
            <a:spLocks noGrp="1"/>
          </p:cNvSpPr>
          <p:nvPr/>
        </p:nvSpPr>
        <p:spPr bwMode="black">
          <a:xfrm>
            <a:off x="725488" y="6545263"/>
            <a:ext cx="836612" cy="320675"/>
          </a:xfrm>
          <a:prstGeom prst="rect">
            <a:avLst/>
          </a:prstGeom>
          <a:noFill/>
          <a:ln w="9525" algn="ctr">
            <a:noFill/>
            <a:miter lim="800000"/>
            <a:headEnd/>
            <a:tailEnd/>
          </a:ln>
        </p:spPr>
        <p:txBody>
          <a:bodyPr/>
          <a:lstStyle/>
          <a:p>
            <a:pPr>
              <a:spcBef>
                <a:spcPct val="50000"/>
              </a:spcBef>
            </a:pPr>
            <a:fld id="{281F6856-4624-420C-8D6C-EC8078CFA514}" type="slidenum">
              <a:rPr lang="en-US" altLang="en-US" sz="1000" i="0">
                <a:solidFill>
                  <a:schemeClr val="bg1"/>
                </a:solidFill>
              </a:rPr>
              <a:pPr>
                <a:spcBef>
                  <a:spcPct val="50000"/>
                </a:spcBef>
              </a:pPr>
              <a:t>28</a:t>
            </a:fld>
            <a:endParaRPr lang="en-US" altLang="en-US" sz="1000" i="0">
              <a:solidFill>
                <a:schemeClr val="bg1"/>
              </a:solidFill>
            </a:endParaRPr>
          </a:p>
        </p:txBody>
      </p:sp>
      <p:sp>
        <p:nvSpPr>
          <p:cNvPr id="176131" name="Rectangle 2"/>
          <p:cNvSpPr>
            <a:spLocks noGrp="1" noChangeArrowheads="1"/>
          </p:cNvSpPr>
          <p:nvPr>
            <p:ph type="title" idx="4294967295"/>
          </p:nvPr>
        </p:nvSpPr>
        <p:spPr>
          <a:xfrm>
            <a:off x="411163" y="2768600"/>
            <a:ext cx="8440737" cy="771525"/>
          </a:xfrm>
        </p:spPr>
        <p:txBody>
          <a:bodyPr lIns="101870" tIns="50935" rIns="101870" bIns="50935" anchor="t">
            <a:spAutoFit/>
          </a:bodyPr>
          <a:lstStyle/>
          <a:p>
            <a:pPr eaLnBrk="1" hangingPunct="1"/>
            <a:r>
              <a:rPr lang="en-US" smtClean="0"/>
              <a:t>IBM MDM Product Portfolio</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3"/>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995DA0F5-EFC7-4C4D-AAA1-65EABE77B8AE}" type="slidenum">
              <a:rPr lang="en-ZA" sz="1200" i="0">
                <a:latin typeface="+mn-lt"/>
                <a:cs typeface="+mn-cs"/>
              </a:rPr>
              <a:pPr algn="r" fontAlgn="auto">
                <a:spcBef>
                  <a:spcPts val="0"/>
                </a:spcBef>
                <a:spcAft>
                  <a:spcPts val="0"/>
                </a:spcAft>
                <a:defRPr/>
              </a:pPr>
              <a:t>29</a:t>
            </a:fld>
            <a:endParaRPr lang="en-ZA" sz="1200" i="0">
              <a:latin typeface="+mn-lt"/>
              <a:cs typeface="+mn-cs"/>
            </a:endParaRPr>
          </a:p>
        </p:txBody>
      </p:sp>
      <p:sp>
        <p:nvSpPr>
          <p:cNvPr id="178178" name="Slide Number Placeholder 1"/>
          <p:cNvSpPr txBox="1">
            <a:spLocks noGrp="1"/>
          </p:cNvSpPr>
          <p:nvPr/>
        </p:nvSpPr>
        <p:spPr bwMode="black">
          <a:xfrm>
            <a:off x="725488" y="6545263"/>
            <a:ext cx="836612" cy="320675"/>
          </a:xfrm>
          <a:prstGeom prst="rect">
            <a:avLst/>
          </a:prstGeom>
          <a:noFill/>
          <a:ln w="9525" algn="ctr">
            <a:noFill/>
            <a:miter lim="800000"/>
            <a:headEnd/>
            <a:tailEnd/>
          </a:ln>
        </p:spPr>
        <p:txBody>
          <a:bodyPr/>
          <a:lstStyle/>
          <a:p>
            <a:pPr>
              <a:spcBef>
                <a:spcPct val="50000"/>
              </a:spcBef>
            </a:pPr>
            <a:fld id="{7735FC37-31D3-4628-BC5F-6E73FF796BBC}" type="slidenum">
              <a:rPr lang="en-US" altLang="en-US" sz="1000" i="0">
                <a:solidFill>
                  <a:schemeClr val="bg1"/>
                </a:solidFill>
              </a:rPr>
              <a:pPr>
                <a:spcBef>
                  <a:spcPct val="50000"/>
                </a:spcBef>
              </a:pPr>
              <a:t>29</a:t>
            </a:fld>
            <a:endParaRPr lang="en-US" altLang="en-US" sz="1000" i="0">
              <a:solidFill>
                <a:schemeClr val="bg1"/>
              </a:solidFill>
            </a:endParaRPr>
          </a:p>
        </p:txBody>
      </p:sp>
      <p:sp>
        <p:nvSpPr>
          <p:cNvPr id="178179" name="Rectangle 6"/>
          <p:cNvSpPr txBox="1">
            <a:spLocks noGrp="1" noChangeArrowheads="1"/>
          </p:cNvSpPr>
          <p:nvPr/>
        </p:nvSpPr>
        <p:spPr bwMode="black">
          <a:xfrm>
            <a:off x="182563" y="6537325"/>
            <a:ext cx="366712" cy="184150"/>
          </a:xfrm>
          <a:prstGeom prst="rect">
            <a:avLst/>
          </a:prstGeom>
          <a:noFill/>
          <a:ln w="9525">
            <a:noFill/>
            <a:miter lim="800000"/>
            <a:headEnd/>
            <a:tailEnd/>
          </a:ln>
        </p:spPr>
        <p:txBody>
          <a:bodyPr lIns="92075" tIns="46038" rIns="92075" bIns="46038"/>
          <a:lstStyle/>
          <a:p>
            <a:fld id="{467C98C8-3669-4974-ADB0-ADE24580DAD3}" type="slidenum">
              <a:rPr lang="en-US" sz="800" i="0">
                <a:ea typeface="SimSun" pitchFamily="2" charset="-122"/>
              </a:rPr>
              <a:pPr/>
              <a:t>29</a:t>
            </a:fld>
            <a:endParaRPr lang="en-US" sz="800" i="0">
              <a:ea typeface="SimSun" pitchFamily="2" charset="-122"/>
            </a:endParaRPr>
          </a:p>
        </p:txBody>
      </p:sp>
      <p:sp>
        <p:nvSpPr>
          <p:cNvPr id="178180" name="Rectangle 2"/>
          <p:cNvSpPr>
            <a:spLocks noGrp="1" noChangeArrowheads="1"/>
          </p:cNvSpPr>
          <p:nvPr>
            <p:ph type="title" idx="4294967295"/>
          </p:nvPr>
        </p:nvSpPr>
        <p:spPr>
          <a:xfrm>
            <a:off x="457200" y="474663"/>
            <a:ext cx="8229600" cy="762000"/>
          </a:xfrm>
        </p:spPr>
        <p:txBody>
          <a:bodyPr anchor="t">
            <a:spAutoFit/>
          </a:bodyPr>
          <a:lstStyle/>
          <a:p>
            <a:pPr eaLnBrk="1" hangingPunct="1"/>
            <a:r>
              <a:rPr lang="en-US" smtClean="0"/>
              <a:t>IBM MDM Product Portfolio</a:t>
            </a:r>
          </a:p>
        </p:txBody>
      </p:sp>
      <p:sp>
        <p:nvSpPr>
          <p:cNvPr id="322567" name="AutoShape 7"/>
          <p:cNvSpPr>
            <a:spLocks noChangeArrowheads="1"/>
          </p:cNvSpPr>
          <p:nvPr/>
        </p:nvSpPr>
        <p:spPr bwMode="auto">
          <a:xfrm>
            <a:off x="1295400" y="1227138"/>
            <a:ext cx="6172200" cy="5334000"/>
          </a:xfrm>
          <a:custGeom>
            <a:avLst/>
            <a:gdLst>
              <a:gd name="T0" fmla="*/ 3086100 w 21600"/>
              <a:gd name="T1" fmla="*/ 0 h 21600"/>
              <a:gd name="T2" fmla="*/ 903827 w 21600"/>
              <a:gd name="T3" fmla="*/ 781085 h 21600"/>
              <a:gd name="T4" fmla="*/ 0 w 21600"/>
              <a:gd name="T5" fmla="*/ 2667000 h 21600"/>
              <a:gd name="T6" fmla="*/ 903827 w 21600"/>
              <a:gd name="T7" fmla="*/ 4552915 h 21600"/>
              <a:gd name="T8" fmla="*/ 3086100 w 21600"/>
              <a:gd name="T9" fmla="*/ 5334000 h 21600"/>
              <a:gd name="T10" fmla="*/ 5268373 w 21600"/>
              <a:gd name="T11" fmla="*/ 4552915 h 21600"/>
              <a:gd name="T12" fmla="*/ 6172200 w 21600"/>
              <a:gd name="T13" fmla="*/ 2667000 h 21600"/>
              <a:gd name="T14" fmla="*/ 5268373 w 21600"/>
              <a:gd name="T15" fmla="*/ 781085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926" y="10800"/>
                </a:moveTo>
                <a:cubicBezTo>
                  <a:pt x="7926" y="12387"/>
                  <a:pt x="9213" y="13674"/>
                  <a:pt x="10800" y="13674"/>
                </a:cubicBezTo>
                <a:cubicBezTo>
                  <a:pt x="12387" y="13674"/>
                  <a:pt x="13674" y="12387"/>
                  <a:pt x="13674" y="10800"/>
                </a:cubicBezTo>
                <a:cubicBezTo>
                  <a:pt x="13674" y="9213"/>
                  <a:pt x="12387" y="7926"/>
                  <a:pt x="10800" y="7926"/>
                </a:cubicBezTo>
                <a:cubicBezTo>
                  <a:pt x="9213" y="7926"/>
                  <a:pt x="7926" y="9213"/>
                  <a:pt x="7926" y="10800"/>
                </a:cubicBezTo>
                <a:close/>
              </a:path>
            </a:pathLst>
          </a:custGeom>
          <a:gradFill rotWithShape="1">
            <a:gsLst>
              <a:gs pos="0">
                <a:srgbClr val="F4F5FF"/>
              </a:gs>
              <a:gs pos="100000">
                <a:srgbClr val="DEE2FE"/>
              </a:gs>
            </a:gsLst>
            <a:path path="rect">
              <a:fillToRect l="50000" t="50000" r="50000" b="50000"/>
            </a:path>
          </a:gradFill>
          <a:ln w="9525">
            <a:noFill/>
            <a:round/>
            <a:headEnd/>
            <a:tailEnd/>
          </a:ln>
          <a:effectLst>
            <a:outerShdw sy="50000" rotWithShape="0">
              <a:srgbClr val="808080">
                <a:alpha val="50000"/>
              </a:srgbClr>
            </a:outerShdw>
          </a:effectLst>
        </p:spPr>
        <p:txBody>
          <a:bodyPr wrap="none" anchor="ctr"/>
          <a:lstStyle/>
          <a:p>
            <a:pPr algn="ctr" defTabSz="457200">
              <a:defRPr/>
            </a:pPr>
            <a:endParaRPr lang="en-US" sz="1400" i="0">
              <a:solidFill>
                <a:srgbClr val="0D0D0D"/>
              </a:solidFill>
              <a:ea typeface="SimSun" pitchFamily="2" charset="-122"/>
              <a:cs typeface="+mn-cs"/>
            </a:endParaRPr>
          </a:p>
        </p:txBody>
      </p:sp>
      <p:sp>
        <p:nvSpPr>
          <p:cNvPr id="178182" name="Rectangle 6"/>
          <p:cNvSpPr>
            <a:spLocks noChangeArrowheads="1"/>
          </p:cNvSpPr>
          <p:nvPr/>
        </p:nvSpPr>
        <p:spPr bwMode="auto">
          <a:xfrm>
            <a:off x="5084763" y="2416175"/>
            <a:ext cx="1981200" cy="1430338"/>
          </a:xfrm>
          <a:prstGeom prst="rect">
            <a:avLst/>
          </a:prstGeom>
          <a:noFill/>
          <a:ln w="9525">
            <a:noFill/>
            <a:miter lim="800000"/>
            <a:headEnd/>
            <a:tailEnd/>
          </a:ln>
        </p:spPr>
        <p:txBody>
          <a:bodyPr>
            <a:spAutoFit/>
          </a:bodyPr>
          <a:lstStyle/>
          <a:p>
            <a:pPr algn="ctr"/>
            <a:r>
              <a:rPr lang="en-US" sz="1400" b="1" i="0">
                <a:solidFill>
                  <a:srgbClr val="0D0D0D"/>
                </a:solidFill>
                <a:ea typeface="SimSun" pitchFamily="2" charset="-122"/>
              </a:rPr>
              <a:t>IBM</a:t>
            </a:r>
            <a:r>
              <a:rPr lang="en-US" sz="1400" b="1" i="0" baseline="30000">
                <a:solidFill>
                  <a:srgbClr val="0D0D0D"/>
                </a:solidFill>
                <a:ea typeface="SimSun" pitchFamily="2" charset="-122"/>
              </a:rPr>
              <a:t>®</a:t>
            </a:r>
            <a:r>
              <a:rPr lang="en-US" sz="1400" b="1" i="0">
                <a:solidFill>
                  <a:srgbClr val="0D0D0D"/>
                </a:solidFill>
                <a:ea typeface="SimSun" pitchFamily="2" charset="-122"/>
              </a:rPr>
              <a:t> InfoSphere™</a:t>
            </a:r>
            <a:br>
              <a:rPr lang="en-US" sz="1400" b="1" i="0">
                <a:solidFill>
                  <a:srgbClr val="0D0D0D"/>
                </a:solidFill>
                <a:ea typeface="SimSun" pitchFamily="2" charset="-122"/>
              </a:rPr>
            </a:br>
            <a:r>
              <a:rPr lang="en-US" sz="1400" b="1" i="0">
                <a:solidFill>
                  <a:srgbClr val="0D0D0D"/>
                </a:solidFill>
                <a:ea typeface="SimSun" pitchFamily="2" charset="-122"/>
              </a:rPr>
              <a:t>MDM Server</a:t>
            </a:r>
          </a:p>
          <a:p>
            <a:pPr algn="ctr"/>
            <a:r>
              <a:rPr lang="en-US" sz="1200" i="0">
                <a:solidFill>
                  <a:srgbClr val="0D0D0D"/>
                </a:solidFill>
                <a:ea typeface="SimSun" pitchFamily="2" charset="-122"/>
              </a:rPr>
              <a:t>Physical master repository of customer, account and product data for the business to consume</a:t>
            </a:r>
            <a:br>
              <a:rPr lang="en-US" sz="1200" i="0">
                <a:solidFill>
                  <a:srgbClr val="0D0D0D"/>
                </a:solidFill>
                <a:ea typeface="SimSun" pitchFamily="2" charset="-122"/>
              </a:rPr>
            </a:br>
            <a:r>
              <a:rPr lang="en-US" sz="1200" i="0">
                <a:solidFill>
                  <a:srgbClr val="0D0D0D"/>
                </a:solidFill>
                <a:ea typeface="SimSun" pitchFamily="2" charset="-122"/>
              </a:rPr>
              <a:t>as services</a:t>
            </a:r>
          </a:p>
        </p:txBody>
      </p:sp>
      <p:sp>
        <p:nvSpPr>
          <p:cNvPr id="178183" name="Rectangle 12"/>
          <p:cNvSpPr>
            <a:spLocks noChangeArrowheads="1"/>
          </p:cNvSpPr>
          <p:nvPr/>
        </p:nvSpPr>
        <p:spPr bwMode="auto">
          <a:xfrm>
            <a:off x="1643063" y="2438400"/>
            <a:ext cx="2117725" cy="1247775"/>
          </a:xfrm>
          <a:prstGeom prst="rect">
            <a:avLst/>
          </a:prstGeom>
          <a:noFill/>
          <a:ln w="9525">
            <a:noFill/>
            <a:miter lim="800000"/>
            <a:headEnd/>
            <a:tailEnd/>
          </a:ln>
        </p:spPr>
        <p:txBody>
          <a:bodyPr>
            <a:spAutoFit/>
          </a:bodyPr>
          <a:lstStyle/>
          <a:p>
            <a:pPr algn="ctr"/>
            <a:r>
              <a:rPr lang="en-US" sz="1400" b="1" i="0">
                <a:solidFill>
                  <a:srgbClr val="0D0D0D"/>
                </a:solidFill>
                <a:ea typeface="SimSun" pitchFamily="2" charset="-122"/>
              </a:rPr>
              <a:t>IBM</a:t>
            </a:r>
            <a:r>
              <a:rPr lang="en-US" sz="1400" b="1" i="0" baseline="30000">
                <a:solidFill>
                  <a:srgbClr val="0D0D0D"/>
                </a:solidFill>
                <a:ea typeface="SimSun" pitchFamily="2" charset="-122"/>
              </a:rPr>
              <a:t>®</a:t>
            </a:r>
            <a:r>
              <a:rPr lang="en-US" sz="1400" b="1" i="0">
                <a:solidFill>
                  <a:srgbClr val="0D0D0D"/>
                </a:solidFill>
                <a:ea typeface="SimSun" pitchFamily="2" charset="-122"/>
              </a:rPr>
              <a:t> Initiate</a:t>
            </a:r>
            <a:r>
              <a:rPr lang="en-US" sz="1400" b="1" i="0" baseline="30000">
                <a:solidFill>
                  <a:srgbClr val="0D0D0D"/>
                </a:solidFill>
                <a:ea typeface="SimSun" pitchFamily="2" charset="-122"/>
              </a:rPr>
              <a:t>®</a:t>
            </a:r>
            <a:r>
              <a:rPr lang="en-US" sz="1400" b="1" i="0">
                <a:solidFill>
                  <a:srgbClr val="0D0D0D"/>
                </a:solidFill>
                <a:ea typeface="SimSun" pitchFamily="2" charset="-122"/>
              </a:rPr>
              <a:t> Master Data Service</a:t>
            </a:r>
            <a:r>
              <a:rPr lang="en-US" sz="1400" b="1" i="0" baseline="30000">
                <a:solidFill>
                  <a:srgbClr val="0D0D0D"/>
                </a:solidFill>
                <a:ea typeface="SimSun" pitchFamily="2" charset="-122"/>
              </a:rPr>
              <a:t>®</a:t>
            </a:r>
          </a:p>
          <a:p>
            <a:pPr algn="ctr"/>
            <a:r>
              <a:rPr lang="en-US" sz="1200" i="0">
                <a:solidFill>
                  <a:srgbClr val="0D0D0D"/>
                </a:solidFill>
                <a:ea typeface="SimSun" pitchFamily="2" charset="-122"/>
              </a:rPr>
              <a:t>Virtual master registry for delivering single, trusted versions of master data</a:t>
            </a:r>
            <a:br>
              <a:rPr lang="en-US" sz="1200" i="0">
                <a:solidFill>
                  <a:srgbClr val="0D0D0D"/>
                </a:solidFill>
                <a:ea typeface="SimSun" pitchFamily="2" charset="-122"/>
              </a:rPr>
            </a:br>
            <a:r>
              <a:rPr lang="en-US" sz="1200" i="0">
                <a:solidFill>
                  <a:srgbClr val="0D0D0D"/>
                </a:solidFill>
                <a:ea typeface="SimSun" pitchFamily="2" charset="-122"/>
              </a:rPr>
              <a:t>and their relationships</a:t>
            </a:r>
          </a:p>
        </p:txBody>
      </p:sp>
      <p:sp>
        <p:nvSpPr>
          <p:cNvPr id="178184" name="Rectangle 13"/>
          <p:cNvSpPr>
            <a:spLocks noChangeArrowheads="1"/>
          </p:cNvSpPr>
          <p:nvPr/>
        </p:nvSpPr>
        <p:spPr bwMode="auto">
          <a:xfrm>
            <a:off x="5116513" y="3983038"/>
            <a:ext cx="2055812" cy="1065212"/>
          </a:xfrm>
          <a:prstGeom prst="rect">
            <a:avLst/>
          </a:prstGeom>
          <a:noFill/>
          <a:ln w="9525">
            <a:noFill/>
            <a:miter lim="800000"/>
            <a:headEnd/>
            <a:tailEnd/>
          </a:ln>
        </p:spPr>
        <p:txBody>
          <a:bodyPr>
            <a:spAutoFit/>
          </a:bodyPr>
          <a:lstStyle/>
          <a:p>
            <a:pPr algn="ctr"/>
            <a:r>
              <a:rPr lang="en-US" sz="1400" b="1" i="0">
                <a:solidFill>
                  <a:srgbClr val="0D0D0D"/>
                </a:solidFill>
                <a:ea typeface="SimSun" pitchFamily="2" charset="-122"/>
              </a:rPr>
              <a:t>IBM</a:t>
            </a:r>
            <a:r>
              <a:rPr lang="en-US" sz="1400" b="1" i="0" baseline="30000">
                <a:solidFill>
                  <a:srgbClr val="0D0D0D"/>
                </a:solidFill>
                <a:ea typeface="SimSun" pitchFamily="2" charset="-122"/>
              </a:rPr>
              <a:t>®</a:t>
            </a:r>
            <a:r>
              <a:rPr lang="en-US" sz="1400" b="1" i="0">
                <a:solidFill>
                  <a:srgbClr val="0D0D0D"/>
                </a:solidFill>
                <a:ea typeface="SimSun" pitchFamily="2" charset="-122"/>
              </a:rPr>
              <a:t> InfoSphere™ MDM Server </a:t>
            </a:r>
            <a:r>
              <a:rPr lang="en-US" sz="1400" i="0">
                <a:solidFill>
                  <a:srgbClr val="0D0D0D"/>
                </a:solidFill>
                <a:ea typeface="SimSun" pitchFamily="2" charset="-122"/>
              </a:rPr>
              <a:t>(for PIM)</a:t>
            </a:r>
          </a:p>
          <a:p>
            <a:pPr algn="ctr"/>
            <a:r>
              <a:rPr lang="en-US" sz="1200" i="0">
                <a:solidFill>
                  <a:srgbClr val="0D0D0D"/>
                </a:solidFill>
                <a:ea typeface="SimSun" pitchFamily="2" charset="-122"/>
              </a:rPr>
              <a:t>Capabilities to flexibly manage products and other entities across enterprise</a:t>
            </a:r>
          </a:p>
        </p:txBody>
      </p:sp>
      <p:sp>
        <p:nvSpPr>
          <p:cNvPr id="178185" name="Line 19"/>
          <p:cNvSpPr>
            <a:spLocks noChangeShapeType="1"/>
          </p:cNvSpPr>
          <p:nvPr/>
        </p:nvSpPr>
        <p:spPr bwMode="auto">
          <a:xfrm flipV="1">
            <a:off x="1311275" y="3859213"/>
            <a:ext cx="2228850" cy="1587"/>
          </a:xfrm>
          <a:prstGeom prst="line">
            <a:avLst/>
          </a:prstGeom>
          <a:noFill/>
          <a:ln w="9525">
            <a:solidFill>
              <a:srgbClr val="7889FB"/>
            </a:solidFill>
            <a:round/>
            <a:headEnd/>
            <a:tailEnd/>
          </a:ln>
        </p:spPr>
        <p:txBody>
          <a:bodyPr anchor="ctr"/>
          <a:lstStyle/>
          <a:p>
            <a:endParaRPr lang="en-US"/>
          </a:p>
        </p:txBody>
      </p:sp>
      <p:sp>
        <p:nvSpPr>
          <p:cNvPr id="178186" name="Line 22"/>
          <p:cNvSpPr>
            <a:spLocks noChangeShapeType="1"/>
          </p:cNvSpPr>
          <p:nvPr/>
        </p:nvSpPr>
        <p:spPr bwMode="auto">
          <a:xfrm>
            <a:off x="4343400" y="1243013"/>
            <a:ext cx="0" cy="1981200"/>
          </a:xfrm>
          <a:prstGeom prst="line">
            <a:avLst/>
          </a:prstGeom>
          <a:noFill/>
          <a:ln w="9525">
            <a:solidFill>
              <a:srgbClr val="7889FB"/>
            </a:solidFill>
            <a:round/>
            <a:headEnd/>
            <a:tailEnd/>
          </a:ln>
        </p:spPr>
        <p:txBody>
          <a:bodyPr anchor="ctr"/>
          <a:lstStyle/>
          <a:p>
            <a:endParaRPr lang="en-US"/>
          </a:p>
        </p:txBody>
      </p:sp>
      <p:sp>
        <p:nvSpPr>
          <p:cNvPr id="178187" name="Oval 9"/>
          <p:cNvSpPr>
            <a:spLocks noChangeArrowheads="1"/>
          </p:cNvSpPr>
          <p:nvPr/>
        </p:nvSpPr>
        <p:spPr bwMode="auto">
          <a:xfrm>
            <a:off x="3529013" y="3148013"/>
            <a:ext cx="1663700" cy="1435100"/>
          </a:xfrm>
          <a:prstGeom prst="ellipse">
            <a:avLst/>
          </a:prstGeom>
          <a:gradFill rotWithShape="1">
            <a:gsLst>
              <a:gs pos="0">
                <a:srgbClr val="F4F5FF"/>
              </a:gs>
              <a:gs pos="100000">
                <a:srgbClr val="DEE2FE"/>
              </a:gs>
            </a:gsLst>
            <a:path path="shape">
              <a:fillToRect l="50000" t="50000" r="50000" b="50000"/>
            </a:path>
          </a:gradFill>
          <a:ln w="9525">
            <a:noFill/>
            <a:round/>
            <a:headEnd/>
            <a:tailEnd/>
          </a:ln>
          <a:effectLst>
            <a:prstShdw prst="shdw17" dist="17961" dir="2700000">
              <a:srgbClr val="858898"/>
            </a:prstShdw>
          </a:effectLst>
        </p:spPr>
        <p:txBody>
          <a:bodyPr wrap="none" anchor="ctr"/>
          <a:lstStyle/>
          <a:p>
            <a:pPr algn="ctr"/>
            <a:endParaRPr lang="en-GB" sz="1400">
              <a:solidFill>
                <a:srgbClr val="0D0D0D"/>
              </a:solidFill>
              <a:ea typeface="SimSun" pitchFamily="2" charset="-122"/>
            </a:endParaRPr>
          </a:p>
        </p:txBody>
      </p:sp>
      <p:sp>
        <p:nvSpPr>
          <p:cNvPr id="178188" name="Rectangle 8"/>
          <p:cNvSpPr>
            <a:spLocks noChangeArrowheads="1"/>
          </p:cNvSpPr>
          <p:nvPr/>
        </p:nvSpPr>
        <p:spPr bwMode="auto">
          <a:xfrm>
            <a:off x="3586163" y="3586163"/>
            <a:ext cx="1593850" cy="396875"/>
          </a:xfrm>
          <a:prstGeom prst="rect">
            <a:avLst/>
          </a:prstGeom>
          <a:noFill/>
          <a:ln w="9525">
            <a:noFill/>
            <a:miter lim="800000"/>
            <a:headEnd/>
            <a:tailEnd/>
          </a:ln>
        </p:spPr>
        <p:txBody>
          <a:bodyPr wrap="none">
            <a:spAutoFit/>
          </a:bodyPr>
          <a:lstStyle/>
          <a:p>
            <a:pPr algn="ctr"/>
            <a:r>
              <a:rPr lang="en-US" sz="2000" b="1" i="0">
                <a:solidFill>
                  <a:srgbClr val="0D0D0D"/>
                </a:solidFill>
                <a:ea typeface="SimSun" pitchFamily="2" charset="-122"/>
              </a:rPr>
              <a:t>Single View</a:t>
            </a:r>
          </a:p>
        </p:txBody>
      </p:sp>
      <p:sp>
        <p:nvSpPr>
          <p:cNvPr id="178189" name="Rectangle 34"/>
          <p:cNvSpPr>
            <a:spLocks noChangeArrowheads="1"/>
          </p:cNvSpPr>
          <p:nvPr/>
        </p:nvSpPr>
        <p:spPr bwMode="auto">
          <a:xfrm>
            <a:off x="3778250" y="3251200"/>
            <a:ext cx="1208088" cy="304800"/>
          </a:xfrm>
          <a:prstGeom prst="rect">
            <a:avLst/>
          </a:prstGeom>
          <a:noFill/>
          <a:ln w="9525">
            <a:noFill/>
            <a:miter lim="800000"/>
            <a:headEnd/>
            <a:tailEnd/>
          </a:ln>
        </p:spPr>
        <p:txBody>
          <a:bodyPr wrap="none">
            <a:spAutoFit/>
          </a:bodyPr>
          <a:lstStyle/>
          <a:p>
            <a:pPr algn="ctr"/>
            <a:r>
              <a:rPr lang="en-US" sz="1400" b="1">
                <a:solidFill>
                  <a:srgbClr val="0D0D0D"/>
                </a:solidFill>
                <a:ea typeface="SimSun" pitchFamily="2" charset="-122"/>
              </a:rPr>
              <a:t>Governance</a:t>
            </a:r>
          </a:p>
        </p:txBody>
      </p:sp>
      <p:sp>
        <p:nvSpPr>
          <p:cNvPr id="178190" name="Rectangle 35"/>
          <p:cNvSpPr>
            <a:spLocks noChangeArrowheads="1"/>
          </p:cNvSpPr>
          <p:nvPr/>
        </p:nvSpPr>
        <p:spPr bwMode="auto">
          <a:xfrm>
            <a:off x="3724275" y="3948113"/>
            <a:ext cx="1266825" cy="517525"/>
          </a:xfrm>
          <a:prstGeom prst="rect">
            <a:avLst/>
          </a:prstGeom>
          <a:noFill/>
          <a:ln w="9525">
            <a:noFill/>
            <a:miter lim="800000"/>
            <a:headEnd/>
            <a:tailEnd/>
          </a:ln>
        </p:spPr>
        <p:txBody>
          <a:bodyPr wrap="none">
            <a:spAutoFit/>
          </a:bodyPr>
          <a:lstStyle/>
          <a:p>
            <a:pPr algn="ctr"/>
            <a:r>
              <a:rPr lang="en-US" sz="1400" b="1">
                <a:solidFill>
                  <a:srgbClr val="0D0D0D"/>
                </a:solidFill>
                <a:ea typeface="SimSun" pitchFamily="2" charset="-122"/>
              </a:rPr>
              <a:t>Common</a:t>
            </a:r>
          </a:p>
          <a:p>
            <a:pPr algn="ctr"/>
            <a:r>
              <a:rPr lang="en-US" sz="1400" b="1">
                <a:solidFill>
                  <a:srgbClr val="0D0D0D"/>
                </a:solidFill>
                <a:ea typeface="SimSun" pitchFamily="2" charset="-122"/>
              </a:rPr>
              <a:t>Components</a:t>
            </a:r>
          </a:p>
        </p:txBody>
      </p:sp>
      <p:pic>
        <p:nvPicPr>
          <p:cNvPr id="178191" name="Picture 20" descr="authoring"/>
          <p:cNvPicPr>
            <a:picLocks noChangeAspect="1" noChangeArrowheads="1"/>
          </p:cNvPicPr>
          <p:nvPr/>
        </p:nvPicPr>
        <p:blipFill>
          <a:blip r:embed="rId3"/>
          <a:srcRect/>
          <a:stretch>
            <a:fillRect/>
          </a:stretch>
        </p:blipFill>
        <p:spPr bwMode="auto">
          <a:xfrm>
            <a:off x="4095750" y="5389563"/>
            <a:ext cx="2628900" cy="569912"/>
          </a:xfrm>
          <a:prstGeom prst="rect">
            <a:avLst/>
          </a:prstGeom>
          <a:noFill/>
          <a:ln w="9525">
            <a:noFill/>
            <a:miter lim="800000"/>
            <a:headEnd/>
            <a:tailEnd/>
          </a:ln>
        </p:spPr>
      </p:pic>
      <p:pic>
        <p:nvPicPr>
          <p:cNvPr id="178192" name="Picture 21" descr="tables2"/>
          <p:cNvPicPr>
            <a:picLocks noChangeAspect="1" noChangeArrowheads="1"/>
          </p:cNvPicPr>
          <p:nvPr/>
        </p:nvPicPr>
        <p:blipFill>
          <a:blip r:embed="rId4"/>
          <a:srcRect/>
          <a:stretch>
            <a:fillRect/>
          </a:stretch>
        </p:blipFill>
        <p:spPr bwMode="auto">
          <a:xfrm>
            <a:off x="3021013" y="1492250"/>
            <a:ext cx="1025525" cy="1120775"/>
          </a:xfrm>
          <a:prstGeom prst="rect">
            <a:avLst/>
          </a:prstGeom>
          <a:noFill/>
          <a:ln w="9525">
            <a:noFill/>
            <a:miter lim="800000"/>
            <a:headEnd/>
            <a:tailEnd/>
          </a:ln>
        </p:spPr>
      </p:pic>
      <p:pic>
        <p:nvPicPr>
          <p:cNvPr id="178193" name="Picture 22" descr="database"/>
          <p:cNvPicPr>
            <a:picLocks noChangeAspect="1" noChangeArrowheads="1"/>
          </p:cNvPicPr>
          <p:nvPr/>
        </p:nvPicPr>
        <p:blipFill>
          <a:blip r:embed="rId5"/>
          <a:srcRect/>
          <a:stretch>
            <a:fillRect/>
          </a:stretch>
        </p:blipFill>
        <p:spPr bwMode="auto">
          <a:xfrm>
            <a:off x="4978400" y="1600200"/>
            <a:ext cx="930275" cy="860425"/>
          </a:xfrm>
          <a:prstGeom prst="rect">
            <a:avLst/>
          </a:prstGeom>
          <a:noFill/>
          <a:ln w="9525">
            <a:noFill/>
            <a:miter lim="800000"/>
            <a:headEnd/>
            <a:tailEnd/>
          </a:ln>
        </p:spPr>
      </p:pic>
      <p:sp>
        <p:nvSpPr>
          <p:cNvPr id="178194" name="Line 19"/>
          <p:cNvSpPr>
            <a:spLocks noChangeShapeType="1"/>
          </p:cNvSpPr>
          <p:nvPr/>
        </p:nvSpPr>
        <p:spPr bwMode="auto">
          <a:xfrm flipV="1">
            <a:off x="5200650" y="3863975"/>
            <a:ext cx="2260600" cy="3175"/>
          </a:xfrm>
          <a:prstGeom prst="line">
            <a:avLst/>
          </a:prstGeom>
          <a:noFill/>
          <a:ln w="9525">
            <a:solidFill>
              <a:srgbClr val="7889FB"/>
            </a:solidFill>
            <a:round/>
            <a:headEnd/>
            <a:tailEnd/>
          </a:ln>
        </p:spPr>
        <p:txBody>
          <a:bodyPr anchor="ctr"/>
          <a:lstStyle/>
          <a:p>
            <a:endParaRPr lang="en-US"/>
          </a:p>
        </p:txBody>
      </p:sp>
      <p:sp>
        <p:nvSpPr>
          <p:cNvPr id="178195" name="Line 22"/>
          <p:cNvSpPr>
            <a:spLocks noChangeShapeType="1"/>
          </p:cNvSpPr>
          <p:nvPr/>
        </p:nvSpPr>
        <p:spPr bwMode="auto">
          <a:xfrm flipH="1">
            <a:off x="4352925" y="4587875"/>
            <a:ext cx="1588" cy="1965325"/>
          </a:xfrm>
          <a:prstGeom prst="line">
            <a:avLst/>
          </a:prstGeom>
          <a:noFill/>
          <a:ln w="9525">
            <a:solidFill>
              <a:srgbClr val="7889FB"/>
            </a:solidFill>
            <a:round/>
            <a:headEnd/>
            <a:tailEnd/>
          </a:ln>
        </p:spPr>
        <p:txBody>
          <a:bodyPr anchor="ctr"/>
          <a:lstStyle/>
          <a:p>
            <a:endParaRPr lang="en-US"/>
          </a:p>
        </p:txBody>
      </p:sp>
      <p:sp>
        <p:nvSpPr>
          <p:cNvPr id="178196" name="Rectangle 13"/>
          <p:cNvSpPr>
            <a:spLocks noChangeArrowheads="1"/>
          </p:cNvSpPr>
          <p:nvPr/>
        </p:nvSpPr>
        <p:spPr bwMode="auto">
          <a:xfrm>
            <a:off x="1785938" y="4046538"/>
            <a:ext cx="1912937" cy="1247775"/>
          </a:xfrm>
          <a:prstGeom prst="rect">
            <a:avLst/>
          </a:prstGeom>
          <a:noFill/>
          <a:ln w="9525">
            <a:noFill/>
            <a:miter lim="800000"/>
            <a:headEnd/>
            <a:tailEnd/>
          </a:ln>
        </p:spPr>
        <p:txBody>
          <a:bodyPr>
            <a:spAutoFit/>
          </a:bodyPr>
          <a:lstStyle/>
          <a:p>
            <a:pPr algn="ctr"/>
            <a:r>
              <a:rPr lang="en-US" sz="1400" b="1" i="0">
                <a:solidFill>
                  <a:srgbClr val="0D0D0D"/>
                </a:solidFill>
                <a:ea typeface="SimSun" pitchFamily="2" charset="-122"/>
              </a:rPr>
              <a:t>IBM</a:t>
            </a:r>
            <a:r>
              <a:rPr lang="en-US" sz="1400" b="1" i="0" baseline="30000">
                <a:solidFill>
                  <a:srgbClr val="0D0D0D"/>
                </a:solidFill>
                <a:ea typeface="SimSun" pitchFamily="2" charset="-122"/>
              </a:rPr>
              <a:t>®</a:t>
            </a:r>
            <a:r>
              <a:rPr lang="en-US" sz="1400" b="1" i="0">
                <a:solidFill>
                  <a:srgbClr val="0D0D0D"/>
                </a:solidFill>
                <a:ea typeface="SimSun" pitchFamily="2" charset="-122"/>
              </a:rPr>
              <a:t> InfoSphere™ Identity Insight</a:t>
            </a:r>
          </a:p>
          <a:p>
            <a:pPr algn="ctr"/>
            <a:r>
              <a:rPr lang="en-US" sz="1200" i="0">
                <a:solidFill>
                  <a:srgbClr val="0D0D0D"/>
                </a:solidFill>
                <a:ea typeface="SimSun" pitchFamily="2" charset="-122"/>
              </a:rPr>
              <a:t>Analytical capabilities to discover where threat and fraud exists to enable immediate action.</a:t>
            </a:r>
          </a:p>
        </p:txBody>
      </p:sp>
      <p:grpSp>
        <p:nvGrpSpPr>
          <p:cNvPr id="178197" name="Group 57"/>
          <p:cNvGrpSpPr>
            <a:grpSpLocks/>
          </p:cNvGrpSpPr>
          <p:nvPr/>
        </p:nvGrpSpPr>
        <p:grpSpPr bwMode="auto">
          <a:xfrm>
            <a:off x="3206750" y="5435600"/>
            <a:ext cx="685800" cy="852488"/>
            <a:chOff x="2427" y="3678"/>
            <a:chExt cx="504" cy="642"/>
          </a:xfrm>
        </p:grpSpPr>
        <p:pic>
          <p:nvPicPr>
            <p:cNvPr id="178198" name="Picture 58" descr="catalog"/>
            <p:cNvPicPr>
              <a:picLocks noChangeAspect="1" noChangeArrowheads="1"/>
            </p:cNvPicPr>
            <p:nvPr/>
          </p:nvPicPr>
          <p:blipFill>
            <a:blip r:embed="rId6"/>
            <a:srcRect/>
            <a:stretch>
              <a:fillRect/>
            </a:stretch>
          </p:blipFill>
          <p:spPr bwMode="auto">
            <a:xfrm>
              <a:off x="2427" y="3678"/>
              <a:ext cx="448" cy="614"/>
            </a:xfrm>
            <a:prstGeom prst="rect">
              <a:avLst/>
            </a:prstGeom>
            <a:noFill/>
            <a:ln w="9525">
              <a:noFill/>
              <a:miter lim="800000"/>
              <a:headEnd/>
              <a:tailEnd/>
            </a:ln>
          </p:spPr>
        </p:pic>
        <p:pic>
          <p:nvPicPr>
            <p:cNvPr id="178199" name="Picture 59" descr="search"/>
            <p:cNvPicPr>
              <a:picLocks noChangeAspect="1" noChangeArrowheads="1"/>
            </p:cNvPicPr>
            <p:nvPr/>
          </p:nvPicPr>
          <p:blipFill>
            <a:blip r:embed="rId7"/>
            <a:srcRect/>
            <a:stretch>
              <a:fillRect/>
            </a:stretch>
          </p:blipFill>
          <p:spPr bwMode="auto">
            <a:xfrm>
              <a:off x="2517" y="3929"/>
              <a:ext cx="414" cy="391"/>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3"/>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428EE116-4A19-42B9-AADA-1C1780BB4EA9}" type="slidenum">
              <a:rPr lang="en-ZA" sz="1200" i="0">
                <a:latin typeface="+mn-lt"/>
                <a:cs typeface="+mn-cs"/>
              </a:rPr>
              <a:pPr algn="r" fontAlgn="auto">
                <a:spcBef>
                  <a:spcPts val="0"/>
                </a:spcBef>
                <a:spcAft>
                  <a:spcPts val="0"/>
                </a:spcAft>
                <a:defRPr/>
              </a:pPr>
              <a:t>3</a:t>
            </a:fld>
            <a:endParaRPr lang="en-ZA" sz="1200" i="0">
              <a:latin typeface="+mn-lt"/>
              <a:cs typeface="+mn-cs"/>
            </a:endParaRPr>
          </a:p>
        </p:txBody>
      </p:sp>
      <p:pic>
        <p:nvPicPr>
          <p:cNvPr id="33794" name="Picture 2" descr="abstract2"/>
          <p:cNvPicPr>
            <a:picLocks noChangeAspect="1" noChangeArrowheads="1"/>
          </p:cNvPicPr>
          <p:nvPr/>
        </p:nvPicPr>
        <p:blipFill>
          <a:blip r:embed="rId3"/>
          <a:srcRect/>
          <a:stretch>
            <a:fillRect/>
          </a:stretch>
        </p:blipFill>
        <p:spPr bwMode="auto">
          <a:xfrm>
            <a:off x="4194175" y="1700213"/>
            <a:ext cx="4795838" cy="3233737"/>
          </a:xfrm>
          <a:prstGeom prst="rect">
            <a:avLst/>
          </a:prstGeom>
          <a:noFill/>
          <a:ln w="9525">
            <a:solidFill>
              <a:schemeClr val="bg1"/>
            </a:solidFill>
            <a:miter lim="800000"/>
            <a:headEnd/>
            <a:tailEnd/>
          </a:ln>
        </p:spPr>
      </p:pic>
      <p:pic>
        <p:nvPicPr>
          <p:cNvPr id="33795" name="Picture 3" descr="blue_box_new"/>
          <p:cNvPicPr>
            <a:picLocks noChangeAspect="1" noChangeArrowheads="1"/>
          </p:cNvPicPr>
          <p:nvPr/>
        </p:nvPicPr>
        <p:blipFill>
          <a:blip r:embed="rId4"/>
          <a:srcRect/>
          <a:stretch>
            <a:fillRect/>
          </a:stretch>
        </p:blipFill>
        <p:spPr bwMode="auto">
          <a:xfrm>
            <a:off x="44450" y="1681163"/>
            <a:ext cx="4089400" cy="1103312"/>
          </a:xfrm>
          <a:prstGeom prst="rect">
            <a:avLst/>
          </a:prstGeom>
          <a:noFill/>
          <a:ln w="9525">
            <a:noFill/>
            <a:miter lim="800000"/>
            <a:headEnd/>
            <a:tailEnd/>
          </a:ln>
        </p:spPr>
      </p:pic>
      <p:pic>
        <p:nvPicPr>
          <p:cNvPr id="33796" name="Picture 4" descr="blue_box_new"/>
          <p:cNvPicPr>
            <a:picLocks noChangeAspect="1" noChangeArrowheads="1"/>
          </p:cNvPicPr>
          <p:nvPr/>
        </p:nvPicPr>
        <p:blipFill>
          <a:blip r:embed="rId4"/>
          <a:srcRect/>
          <a:stretch>
            <a:fillRect/>
          </a:stretch>
        </p:blipFill>
        <p:spPr bwMode="auto">
          <a:xfrm>
            <a:off x="44450" y="2782888"/>
            <a:ext cx="4089400" cy="1103312"/>
          </a:xfrm>
          <a:prstGeom prst="rect">
            <a:avLst/>
          </a:prstGeom>
          <a:noFill/>
          <a:ln w="9525">
            <a:noFill/>
            <a:miter lim="800000"/>
            <a:headEnd/>
            <a:tailEnd/>
          </a:ln>
        </p:spPr>
      </p:pic>
      <p:pic>
        <p:nvPicPr>
          <p:cNvPr id="33797" name="Picture 5" descr="blue_box_new"/>
          <p:cNvPicPr>
            <a:picLocks noChangeAspect="1" noChangeArrowheads="1"/>
          </p:cNvPicPr>
          <p:nvPr/>
        </p:nvPicPr>
        <p:blipFill>
          <a:blip r:embed="rId4"/>
          <a:srcRect/>
          <a:stretch>
            <a:fillRect/>
          </a:stretch>
        </p:blipFill>
        <p:spPr bwMode="auto">
          <a:xfrm>
            <a:off x="44450" y="3879850"/>
            <a:ext cx="4089400" cy="1103313"/>
          </a:xfrm>
          <a:prstGeom prst="rect">
            <a:avLst/>
          </a:prstGeom>
          <a:noFill/>
          <a:ln w="9525">
            <a:noFill/>
            <a:miter lim="800000"/>
            <a:headEnd/>
            <a:tailEnd/>
          </a:ln>
        </p:spPr>
      </p:pic>
      <p:sp>
        <p:nvSpPr>
          <p:cNvPr id="33798" name="Text Box 8"/>
          <p:cNvSpPr txBox="1">
            <a:spLocks noChangeArrowheads="1"/>
          </p:cNvSpPr>
          <p:nvPr/>
        </p:nvSpPr>
        <p:spPr bwMode="auto">
          <a:xfrm>
            <a:off x="223838" y="2890838"/>
            <a:ext cx="3686175" cy="782637"/>
          </a:xfrm>
          <a:prstGeom prst="rect">
            <a:avLst/>
          </a:prstGeom>
          <a:noFill/>
          <a:ln w="9525">
            <a:noFill/>
            <a:miter lim="800000"/>
            <a:headEnd/>
            <a:tailEnd/>
          </a:ln>
        </p:spPr>
        <p:txBody>
          <a:bodyPr>
            <a:spAutoFit/>
          </a:bodyPr>
          <a:lstStyle/>
          <a:p>
            <a:pPr marL="176213" indent="-176213">
              <a:spcBef>
                <a:spcPct val="10000"/>
              </a:spcBef>
              <a:spcAft>
                <a:spcPct val="10000"/>
              </a:spcAft>
            </a:pPr>
            <a:r>
              <a:rPr lang="en-US" sz="1600" b="1" i="0">
                <a:solidFill>
                  <a:schemeClr val="bg1"/>
                </a:solidFill>
                <a:ea typeface="MS PGothic" pitchFamily="34" charset="-128"/>
              </a:rPr>
              <a:t>Variety of Information</a:t>
            </a:r>
          </a:p>
          <a:p>
            <a:pPr marL="176213" indent="-176213">
              <a:spcBef>
                <a:spcPct val="10000"/>
              </a:spcBef>
              <a:spcAft>
                <a:spcPct val="10000"/>
              </a:spcAft>
              <a:buFontTx/>
              <a:buChar char="•"/>
            </a:pPr>
            <a:r>
              <a:rPr lang="en-US" sz="1200" i="0">
                <a:solidFill>
                  <a:schemeClr val="bg1"/>
                </a:solidFill>
                <a:ea typeface="MS PGothic" pitchFamily="34" charset="-128"/>
              </a:rPr>
              <a:t>80% of new  data growth is unstructured content</a:t>
            </a:r>
          </a:p>
          <a:p>
            <a:pPr marL="176213" indent="-176213">
              <a:spcBef>
                <a:spcPct val="10000"/>
              </a:spcBef>
              <a:spcAft>
                <a:spcPct val="10000"/>
              </a:spcAft>
              <a:buFontTx/>
              <a:buChar char="•"/>
            </a:pPr>
            <a:r>
              <a:rPr lang="en-US" sz="1200" i="0">
                <a:solidFill>
                  <a:schemeClr val="bg1"/>
                </a:solidFill>
                <a:ea typeface="MS PGothic" pitchFamily="34" charset="-128"/>
              </a:rPr>
              <a:t>Emails, images, audio, video..</a:t>
            </a:r>
          </a:p>
        </p:txBody>
      </p:sp>
      <p:sp>
        <p:nvSpPr>
          <p:cNvPr id="33799" name="Text Box 10"/>
          <p:cNvSpPr txBox="1">
            <a:spLocks noChangeArrowheads="1"/>
          </p:cNvSpPr>
          <p:nvPr/>
        </p:nvSpPr>
        <p:spPr bwMode="auto">
          <a:xfrm>
            <a:off x="223838" y="1809750"/>
            <a:ext cx="3678237" cy="782638"/>
          </a:xfrm>
          <a:prstGeom prst="rect">
            <a:avLst/>
          </a:prstGeom>
          <a:noFill/>
          <a:ln w="9525">
            <a:noFill/>
            <a:miter lim="800000"/>
            <a:headEnd/>
            <a:tailEnd/>
          </a:ln>
        </p:spPr>
        <p:txBody>
          <a:bodyPr>
            <a:spAutoFit/>
          </a:bodyPr>
          <a:lstStyle/>
          <a:p>
            <a:pPr marL="176213" indent="-176213">
              <a:spcBef>
                <a:spcPct val="10000"/>
              </a:spcBef>
              <a:spcAft>
                <a:spcPct val="10000"/>
              </a:spcAft>
            </a:pPr>
            <a:r>
              <a:rPr lang="en-GB" sz="1600" b="1" i="0">
                <a:solidFill>
                  <a:schemeClr val="bg1"/>
                </a:solidFill>
                <a:ea typeface="MS PGothic" pitchFamily="34" charset="-128"/>
              </a:rPr>
              <a:t>Volume of Digital Data</a:t>
            </a:r>
          </a:p>
          <a:p>
            <a:pPr marL="176213" indent="-176213">
              <a:spcBef>
                <a:spcPct val="10000"/>
              </a:spcBef>
              <a:spcAft>
                <a:spcPct val="10000"/>
              </a:spcAft>
              <a:buFontTx/>
              <a:buChar char="•"/>
            </a:pPr>
            <a:r>
              <a:rPr lang="en-US" sz="1200" i="0">
                <a:solidFill>
                  <a:schemeClr val="bg1"/>
                </a:solidFill>
                <a:ea typeface="MS PGothic" pitchFamily="34" charset="-128"/>
              </a:rPr>
              <a:t>57% CAGR for enterprise data through 2010</a:t>
            </a:r>
          </a:p>
          <a:p>
            <a:pPr marL="176213" indent="-176213">
              <a:spcBef>
                <a:spcPct val="10000"/>
              </a:spcBef>
              <a:spcAft>
                <a:spcPct val="10000"/>
              </a:spcAft>
              <a:buFontTx/>
              <a:buChar char="•"/>
            </a:pPr>
            <a:r>
              <a:rPr lang="en-US" sz="1200" i="0">
                <a:solidFill>
                  <a:schemeClr val="bg1"/>
                </a:solidFill>
                <a:ea typeface="MS PGothic" pitchFamily="34" charset="-128"/>
              </a:rPr>
              <a:t>Machine generated data : Sensors, RFID, GPS..</a:t>
            </a:r>
          </a:p>
        </p:txBody>
      </p:sp>
      <p:sp>
        <p:nvSpPr>
          <p:cNvPr id="33800" name="Text Box 8"/>
          <p:cNvSpPr txBox="1">
            <a:spLocks noChangeArrowheads="1"/>
          </p:cNvSpPr>
          <p:nvPr/>
        </p:nvSpPr>
        <p:spPr bwMode="auto">
          <a:xfrm>
            <a:off x="223838" y="3903663"/>
            <a:ext cx="3714750" cy="965200"/>
          </a:xfrm>
          <a:prstGeom prst="rect">
            <a:avLst/>
          </a:prstGeom>
          <a:noFill/>
          <a:ln w="9525">
            <a:noFill/>
            <a:miter lim="800000"/>
            <a:headEnd/>
            <a:tailEnd/>
          </a:ln>
        </p:spPr>
        <p:txBody>
          <a:bodyPr>
            <a:spAutoFit/>
          </a:bodyPr>
          <a:lstStyle/>
          <a:p>
            <a:pPr marL="176213" indent="-176213">
              <a:spcBef>
                <a:spcPct val="10000"/>
              </a:spcBef>
              <a:spcAft>
                <a:spcPct val="10000"/>
              </a:spcAft>
            </a:pPr>
            <a:r>
              <a:rPr lang="en-US" sz="1600" b="1" i="0">
                <a:solidFill>
                  <a:schemeClr val="bg1"/>
                </a:solidFill>
                <a:ea typeface="MS PGothic" pitchFamily="34" charset="-128"/>
              </a:rPr>
              <a:t>Velocity of Decision Making</a:t>
            </a:r>
          </a:p>
          <a:p>
            <a:pPr marL="176213" indent="-176213">
              <a:spcBef>
                <a:spcPct val="10000"/>
              </a:spcBef>
              <a:spcAft>
                <a:spcPct val="10000"/>
              </a:spcAft>
              <a:buFontTx/>
              <a:buChar char="•"/>
            </a:pPr>
            <a:r>
              <a:rPr lang="en-US" sz="1200" i="0">
                <a:solidFill>
                  <a:schemeClr val="bg1"/>
                </a:solidFill>
                <a:ea typeface="MS PGothic" pitchFamily="34" charset="-128"/>
              </a:rPr>
              <a:t>Rapidly changing business climate </a:t>
            </a:r>
          </a:p>
          <a:p>
            <a:pPr marL="176213" indent="-176213">
              <a:spcBef>
                <a:spcPct val="10000"/>
              </a:spcBef>
              <a:spcAft>
                <a:spcPct val="10000"/>
              </a:spcAft>
              <a:buFontTx/>
              <a:buChar char="•"/>
            </a:pPr>
            <a:r>
              <a:rPr lang="en-US" sz="1200" i="0">
                <a:solidFill>
                  <a:schemeClr val="bg1"/>
                </a:solidFill>
                <a:ea typeface="MS PGothic" pitchFamily="34" charset="-128"/>
              </a:rPr>
              <a:t>Need to get ahead of the curve : predict issues and fix them</a:t>
            </a:r>
          </a:p>
        </p:txBody>
      </p:sp>
      <p:sp>
        <p:nvSpPr>
          <p:cNvPr id="33801" name="Rectangle 9"/>
          <p:cNvSpPr>
            <a:spLocks noChangeArrowheads="1"/>
          </p:cNvSpPr>
          <p:nvPr/>
        </p:nvSpPr>
        <p:spPr bwMode="auto">
          <a:xfrm>
            <a:off x="0" y="595313"/>
            <a:ext cx="9144000" cy="571500"/>
          </a:xfrm>
          <a:prstGeom prst="rect">
            <a:avLst/>
          </a:prstGeom>
          <a:noFill/>
          <a:ln w="9525" algn="ctr">
            <a:noFill/>
            <a:miter lim="800000"/>
            <a:headEnd/>
            <a:tailEnd/>
          </a:ln>
        </p:spPr>
        <p:txBody>
          <a:bodyPr>
            <a:spAutoFit/>
          </a:bodyPr>
          <a:lstStyle/>
          <a:p>
            <a:pPr algn="ctr">
              <a:lnSpc>
                <a:spcPct val="90000"/>
              </a:lnSpc>
            </a:pPr>
            <a:r>
              <a:rPr lang="en-US" sz="3500" i="0">
                <a:latin typeface="Calibri" pitchFamily="34" charset="0"/>
                <a:ea typeface="MS PGothic" pitchFamily="34" charset="-128"/>
              </a:rPr>
              <a:t>Data Explosion in a Smarter World!</a:t>
            </a:r>
          </a:p>
        </p:txBody>
      </p:sp>
      <p:sp>
        <p:nvSpPr>
          <p:cNvPr id="33802" name="Text Box 11"/>
          <p:cNvSpPr txBox="1">
            <a:spLocks noChangeArrowheads="1"/>
          </p:cNvSpPr>
          <p:nvPr/>
        </p:nvSpPr>
        <p:spPr bwMode="auto">
          <a:xfrm>
            <a:off x="2087563" y="5445125"/>
            <a:ext cx="5284787" cy="519113"/>
          </a:xfrm>
          <a:prstGeom prst="rect">
            <a:avLst/>
          </a:prstGeom>
          <a:noFill/>
          <a:ln w="9525">
            <a:noFill/>
            <a:miter lim="800000"/>
            <a:headEnd/>
            <a:tailEnd/>
          </a:ln>
        </p:spPr>
        <p:txBody>
          <a:bodyPr wrap="none">
            <a:spAutoFit/>
          </a:bodyPr>
          <a:lstStyle/>
          <a:p>
            <a:pPr marL="342900" indent="-342900">
              <a:buClr>
                <a:schemeClr val="accent2"/>
              </a:buClr>
              <a:buFont typeface="Wingdings" pitchFamily="2" charset="2"/>
              <a:buNone/>
            </a:pPr>
            <a:r>
              <a:rPr lang="en-US" sz="2800" b="1" i="0">
                <a:solidFill>
                  <a:srgbClr val="336699"/>
                </a:solidFill>
              </a:rPr>
              <a:t>New Data</a:t>
            </a:r>
            <a:r>
              <a:rPr lang="en-US" sz="2800" b="1" i="0">
                <a:solidFill>
                  <a:srgbClr val="99CCFF"/>
                </a:solidFill>
              </a:rPr>
              <a:t>      </a:t>
            </a:r>
            <a:r>
              <a:rPr lang="en-US" sz="2800" b="1" i="0">
                <a:solidFill>
                  <a:srgbClr val="336699"/>
                </a:solidFill>
              </a:rPr>
              <a:t>New Information!</a:t>
            </a:r>
          </a:p>
        </p:txBody>
      </p:sp>
      <p:pic>
        <p:nvPicPr>
          <p:cNvPr id="33803" name="Picture 12" descr="arrow-fade"/>
          <p:cNvPicPr>
            <a:picLocks noChangeAspect="1" noChangeArrowheads="1"/>
          </p:cNvPicPr>
          <p:nvPr/>
        </p:nvPicPr>
        <p:blipFill>
          <a:blip r:embed="rId5"/>
          <a:srcRect/>
          <a:stretch>
            <a:fillRect/>
          </a:stretch>
        </p:blipFill>
        <p:spPr bwMode="auto">
          <a:xfrm>
            <a:off x="3806825" y="5638800"/>
            <a:ext cx="473075" cy="188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Slide Number Placeholder 3"/>
          <p:cNvSpPr>
            <a:spLocks noGrp="1"/>
          </p:cNvSpPr>
          <p:nvPr>
            <p:ph type="sldNum" sz="quarter" idx="12"/>
          </p:nvPr>
        </p:nvSpPr>
        <p:spPr/>
        <p:txBody>
          <a:bodyPr/>
          <a:lstStyle/>
          <a:p>
            <a:pPr>
              <a:defRPr/>
            </a:pPr>
            <a:fld id="{880F5EA3-6679-4140-B106-85B28E28EEFC}" type="slidenum">
              <a:rPr lang="en-ZA"/>
              <a:pPr>
                <a:defRPr/>
              </a:pPr>
              <a:t>30</a:t>
            </a:fld>
            <a:endParaRPr lang="en-ZA"/>
          </a:p>
        </p:txBody>
      </p:sp>
      <p:sp>
        <p:nvSpPr>
          <p:cNvPr id="180226" name="Slide Number Placeholder 1"/>
          <p:cNvSpPr txBox="1">
            <a:spLocks noGrp="1"/>
          </p:cNvSpPr>
          <p:nvPr/>
        </p:nvSpPr>
        <p:spPr bwMode="black">
          <a:xfrm>
            <a:off x="725488" y="6545263"/>
            <a:ext cx="836612" cy="320675"/>
          </a:xfrm>
          <a:prstGeom prst="rect">
            <a:avLst/>
          </a:prstGeom>
          <a:noFill/>
          <a:ln w="9525" algn="ctr">
            <a:noFill/>
            <a:miter lim="800000"/>
            <a:headEnd/>
            <a:tailEnd/>
          </a:ln>
        </p:spPr>
        <p:txBody>
          <a:bodyPr/>
          <a:lstStyle/>
          <a:p>
            <a:pPr>
              <a:spcBef>
                <a:spcPct val="50000"/>
              </a:spcBef>
            </a:pPr>
            <a:fld id="{7E1CFD5B-F915-4551-9713-387A30823F95}" type="slidenum">
              <a:rPr lang="en-US" altLang="en-US" sz="1000" i="0">
                <a:solidFill>
                  <a:schemeClr val="bg1"/>
                </a:solidFill>
              </a:rPr>
              <a:pPr>
                <a:spcBef>
                  <a:spcPct val="50000"/>
                </a:spcBef>
              </a:pPr>
              <a:t>30</a:t>
            </a:fld>
            <a:endParaRPr lang="en-US" altLang="en-US" sz="1000" i="0">
              <a:solidFill>
                <a:schemeClr val="bg1"/>
              </a:solidFill>
            </a:endParaRPr>
          </a:p>
        </p:txBody>
      </p:sp>
      <p:sp>
        <p:nvSpPr>
          <p:cNvPr id="180227" name="Rectangle 72"/>
          <p:cNvSpPr>
            <a:spLocks noGrp="1" noChangeArrowheads="1"/>
          </p:cNvSpPr>
          <p:nvPr>
            <p:ph type="title" idx="4294967295"/>
          </p:nvPr>
        </p:nvSpPr>
        <p:spPr>
          <a:xfrm>
            <a:off x="0" y="134938"/>
            <a:ext cx="9142413" cy="1050925"/>
          </a:xfrm>
        </p:spPr>
        <p:txBody>
          <a:bodyPr anchor="t">
            <a:spAutoFit/>
          </a:bodyPr>
          <a:lstStyle/>
          <a:p>
            <a:pPr eaLnBrk="1" hangingPunct="1">
              <a:lnSpc>
                <a:spcPct val="90000"/>
              </a:lnSpc>
            </a:pPr>
            <a:r>
              <a:rPr lang="en-US" sz="3500" smtClean="0"/>
              <a:t>IBM® Initiate® Master Data Service®: </a:t>
            </a:r>
            <a:br>
              <a:rPr lang="en-US" sz="3500" smtClean="0"/>
            </a:br>
            <a:r>
              <a:rPr lang="en-US" sz="3500" smtClean="0"/>
              <a:t>Functional Overview</a:t>
            </a:r>
            <a:endParaRPr lang="en-US" sz="3500" i="1" smtClean="0"/>
          </a:p>
        </p:txBody>
      </p:sp>
      <p:sp>
        <p:nvSpPr>
          <p:cNvPr id="180228" name="Slide Number Placeholder 3"/>
          <p:cNvSpPr txBox="1">
            <a:spLocks noGrp="1"/>
          </p:cNvSpPr>
          <p:nvPr/>
        </p:nvSpPr>
        <p:spPr bwMode="black">
          <a:xfrm>
            <a:off x="182563" y="6537325"/>
            <a:ext cx="366712" cy="184150"/>
          </a:xfrm>
          <a:prstGeom prst="rect">
            <a:avLst/>
          </a:prstGeom>
          <a:noFill/>
          <a:ln w="9525">
            <a:noFill/>
            <a:miter lim="800000"/>
            <a:headEnd/>
            <a:tailEnd/>
          </a:ln>
        </p:spPr>
        <p:txBody>
          <a:bodyPr lIns="92075" tIns="46038" rIns="92075" bIns="46038"/>
          <a:lstStyle/>
          <a:p>
            <a:fld id="{C2277A32-1D33-4C6B-802A-59DD66C300A1}" type="slidenum">
              <a:rPr lang="en-US" sz="800" i="0">
                <a:ea typeface="MS PGothic" pitchFamily="34" charset="-128"/>
              </a:rPr>
              <a:pPr/>
              <a:t>30</a:t>
            </a:fld>
            <a:endParaRPr lang="en-US" sz="800" i="0">
              <a:ea typeface="MS PGothic" pitchFamily="34" charset="-128"/>
            </a:endParaRPr>
          </a:p>
        </p:txBody>
      </p:sp>
      <p:sp>
        <p:nvSpPr>
          <p:cNvPr id="180229" name="Rectangle 2"/>
          <p:cNvSpPr txBox="1">
            <a:spLocks noChangeArrowheads="1"/>
          </p:cNvSpPr>
          <p:nvPr/>
        </p:nvSpPr>
        <p:spPr bwMode="auto">
          <a:xfrm>
            <a:off x="150813" y="1220788"/>
            <a:ext cx="4276725" cy="5253037"/>
          </a:xfrm>
          <a:prstGeom prst="rect">
            <a:avLst/>
          </a:prstGeom>
          <a:noFill/>
          <a:ln w="9525">
            <a:noFill/>
            <a:miter lim="800000"/>
            <a:headEnd/>
            <a:tailEnd/>
          </a:ln>
        </p:spPr>
        <p:txBody>
          <a:bodyPr/>
          <a:lstStyle/>
          <a:p>
            <a:pPr marL="160338" indent="-160338" eaLnBrk="0" hangingPunct="0">
              <a:spcBef>
                <a:spcPct val="10000"/>
              </a:spcBef>
              <a:buClr>
                <a:schemeClr val="tx1"/>
              </a:buClr>
              <a:buFontTx/>
              <a:buChar char="•"/>
            </a:pPr>
            <a:r>
              <a:rPr lang="en-US" sz="1600" i="0">
                <a:ea typeface="MS PGothic" pitchFamily="34" charset="-128"/>
              </a:rPr>
              <a:t>Data Stewardship</a:t>
            </a:r>
          </a:p>
          <a:p>
            <a:pPr marL="307975" lvl="1" indent="-146050" eaLnBrk="0" hangingPunct="0">
              <a:spcBef>
                <a:spcPct val="10000"/>
              </a:spcBef>
              <a:buClr>
                <a:schemeClr val="tx1"/>
              </a:buClr>
              <a:buFont typeface="Arial" charset="0"/>
              <a:buChar char="–"/>
            </a:pPr>
            <a:r>
              <a:rPr lang="en-US" sz="1400" i="0">
                <a:ea typeface="MS PGothic" pitchFamily="34" charset="-128"/>
              </a:rPr>
              <a:t>Inspect and resolve data quality issues</a:t>
            </a:r>
          </a:p>
          <a:p>
            <a:pPr marL="307975" lvl="1" indent="-146050" eaLnBrk="0" hangingPunct="0">
              <a:spcBef>
                <a:spcPct val="10000"/>
              </a:spcBef>
              <a:buClr>
                <a:schemeClr val="tx1"/>
              </a:buClr>
              <a:buFont typeface="Arial" charset="0"/>
              <a:buChar char="–"/>
            </a:pPr>
            <a:r>
              <a:rPr lang="en-US" sz="1400" i="0">
                <a:ea typeface="MS PGothic" pitchFamily="34" charset="-128"/>
              </a:rPr>
              <a:t>Visualize and manage relationships</a:t>
            </a:r>
          </a:p>
          <a:p>
            <a:pPr marL="160338" indent="-160338" eaLnBrk="0" hangingPunct="0">
              <a:spcBef>
                <a:spcPct val="30000"/>
              </a:spcBef>
              <a:buClr>
                <a:schemeClr val="tx1"/>
              </a:buClr>
              <a:buFontTx/>
              <a:buChar char="•"/>
            </a:pPr>
            <a:r>
              <a:rPr lang="en-US" sz="1600" i="0">
                <a:ea typeface="MS PGothic" pitchFamily="34" charset="-128"/>
              </a:rPr>
              <a:t>Master Data Engine</a:t>
            </a:r>
          </a:p>
          <a:p>
            <a:pPr marL="307975" lvl="1" indent="-146050" eaLnBrk="0" hangingPunct="0">
              <a:spcBef>
                <a:spcPct val="10000"/>
              </a:spcBef>
              <a:buClr>
                <a:schemeClr val="tx1"/>
              </a:buClr>
              <a:buFont typeface="Arial" charset="0"/>
              <a:buChar char="–"/>
            </a:pPr>
            <a:r>
              <a:rPr lang="en-US" sz="1400" i="0">
                <a:ea typeface="MS PGothic" pitchFamily="34" charset="-128"/>
              </a:rPr>
              <a:t>Highly accurate and flexible matching and searching  across multiple data domains</a:t>
            </a:r>
          </a:p>
          <a:p>
            <a:pPr marL="307975" lvl="1" indent="-146050" eaLnBrk="0" hangingPunct="0">
              <a:spcBef>
                <a:spcPct val="10000"/>
              </a:spcBef>
              <a:buClr>
                <a:schemeClr val="tx1"/>
              </a:buClr>
              <a:buFont typeface="Arial" charset="0"/>
              <a:buChar char="–"/>
            </a:pPr>
            <a:r>
              <a:rPr lang="en-US" sz="1400" i="0">
                <a:ea typeface="MS PGothic" pitchFamily="34" charset="-128"/>
              </a:rPr>
              <a:t>Load, match and link  master data in hours</a:t>
            </a:r>
          </a:p>
          <a:p>
            <a:pPr marL="160338" indent="-160338" eaLnBrk="0" hangingPunct="0">
              <a:spcBef>
                <a:spcPct val="30000"/>
              </a:spcBef>
              <a:buClr>
                <a:schemeClr val="tx1"/>
              </a:buClr>
              <a:buFontTx/>
              <a:buChar char="•"/>
            </a:pPr>
            <a:r>
              <a:rPr lang="en-US" sz="1600" i="0">
                <a:ea typeface="MS PGothic" pitchFamily="34" charset="-128"/>
              </a:rPr>
              <a:t>Flexible &amp; Extensible Data Model</a:t>
            </a:r>
          </a:p>
          <a:p>
            <a:pPr marL="307975" lvl="1" indent="-146050" eaLnBrk="0" hangingPunct="0">
              <a:spcBef>
                <a:spcPct val="10000"/>
              </a:spcBef>
              <a:buClr>
                <a:schemeClr val="tx1"/>
              </a:buClr>
              <a:buFont typeface="Arial" charset="0"/>
              <a:buChar char="–"/>
            </a:pPr>
            <a:r>
              <a:rPr lang="en-US" sz="1400" i="0">
                <a:ea typeface="MS PGothic" pitchFamily="34" charset="-128"/>
              </a:rPr>
              <a:t>Model complex master domains and relationships</a:t>
            </a:r>
          </a:p>
          <a:p>
            <a:pPr marL="307975" lvl="1" indent="-146050" eaLnBrk="0" hangingPunct="0">
              <a:spcBef>
                <a:spcPct val="10000"/>
              </a:spcBef>
              <a:buClr>
                <a:schemeClr val="tx1"/>
              </a:buClr>
              <a:buFont typeface="Arial" charset="0"/>
              <a:buChar char="–"/>
            </a:pPr>
            <a:r>
              <a:rPr lang="en-US" sz="1400" i="0">
                <a:ea typeface="MS PGothic" pitchFamily="34" charset="-128"/>
              </a:rPr>
              <a:t>Employ data models that are built and optimized specifically for master data management </a:t>
            </a:r>
          </a:p>
          <a:p>
            <a:pPr marL="160338" indent="-160338" eaLnBrk="0" hangingPunct="0">
              <a:spcBef>
                <a:spcPct val="30000"/>
              </a:spcBef>
              <a:buClr>
                <a:schemeClr val="tx1"/>
              </a:buClr>
              <a:buFontTx/>
              <a:buChar char="•"/>
            </a:pPr>
            <a:r>
              <a:rPr lang="en-US" sz="1600" i="0">
                <a:ea typeface="MS PGothic" pitchFamily="34" charset="-128"/>
              </a:rPr>
              <a:t>MDM-Powered Solutions Framework</a:t>
            </a:r>
          </a:p>
          <a:p>
            <a:pPr marL="307975" lvl="1" indent="-146050" eaLnBrk="0" hangingPunct="0">
              <a:spcBef>
                <a:spcPct val="10000"/>
              </a:spcBef>
              <a:buClr>
                <a:schemeClr val="tx1"/>
              </a:buClr>
              <a:buFont typeface="Arial" charset="0"/>
              <a:buChar char="–"/>
            </a:pPr>
            <a:r>
              <a:rPr lang="en-US" sz="1400" i="0">
                <a:ea typeface="MS PGothic" pitchFamily="34" charset="-128"/>
              </a:rPr>
              <a:t>Streamline creating MDM-powered</a:t>
            </a:r>
            <a:br>
              <a:rPr lang="en-US" sz="1400" i="0">
                <a:ea typeface="MS PGothic" pitchFamily="34" charset="-128"/>
              </a:rPr>
            </a:br>
            <a:r>
              <a:rPr lang="en-US" sz="1400" i="0">
                <a:ea typeface="MS PGothic" pitchFamily="34" charset="-128"/>
              </a:rPr>
              <a:t>solutions for end users</a:t>
            </a:r>
          </a:p>
          <a:p>
            <a:pPr marL="160338" indent="-160338" eaLnBrk="0" hangingPunct="0">
              <a:spcBef>
                <a:spcPct val="30000"/>
              </a:spcBef>
              <a:buClr>
                <a:schemeClr val="tx1"/>
              </a:buClr>
              <a:buFontTx/>
              <a:buChar char="•"/>
            </a:pPr>
            <a:r>
              <a:rPr lang="en-US" sz="1600" i="0">
                <a:ea typeface="MS PGothic" pitchFamily="34" charset="-128"/>
              </a:rPr>
              <a:t>Integration</a:t>
            </a:r>
          </a:p>
          <a:p>
            <a:pPr marL="307975" lvl="1" indent="-146050" eaLnBrk="0" hangingPunct="0">
              <a:spcBef>
                <a:spcPct val="10000"/>
              </a:spcBef>
              <a:buClr>
                <a:schemeClr val="tx1"/>
              </a:buClr>
              <a:buFont typeface="Arial" charset="0"/>
              <a:buChar char="–"/>
            </a:pPr>
            <a:r>
              <a:rPr lang="en-US" sz="1400" i="0">
                <a:ea typeface="MS PGothic" pitchFamily="34" charset="-128"/>
              </a:rPr>
              <a:t>Integrate with multiple real-time and</a:t>
            </a:r>
            <a:br>
              <a:rPr lang="en-US" sz="1400" i="0">
                <a:ea typeface="MS PGothic" pitchFamily="34" charset="-128"/>
              </a:rPr>
            </a:br>
            <a:r>
              <a:rPr lang="en-US" sz="1400" i="0">
                <a:ea typeface="MS PGothic" pitchFamily="34" charset="-128"/>
              </a:rPr>
              <a:t>batch options</a:t>
            </a:r>
          </a:p>
          <a:p>
            <a:pPr marL="307975" lvl="1" indent="-146050" eaLnBrk="0" hangingPunct="0">
              <a:spcBef>
                <a:spcPct val="10000"/>
              </a:spcBef>
              <a:buClr>
                <a:schemeClr val="tx1"/>
              </a:buClr>
              <a:buFont typeface="Arial" charset="0"/>
              <a:buChar char="–"/>
            </a:pPr>
            <a:r>
              <a:rPr lang="en-US" sz="1400" i="0">
                <a:ea typeface="MS PGothic" pitchFamily="34" charset="-128"/>
              </a:rPr>
              <a:t>Deliver trusted master data to downstream data warehouse, analytics and BI systems </a:t>
            </a:r>
          </a:p>
          <a:p>
            <a:pPr marL="307975" lvl="1" indent="-146050" eaLnBrk="0" hangingPunct="0">
              <a:spcBef>
                <a:spcPct val="10000"/>
              </a:spcBef>
              <a:buClr>
                <a:schemeClr val="tx1"/>
              </a:buClr>
              <a:buFont typeface="Arial" charset="0"/>
              <a:buChar char="–"/>
            </a:pPr>
            <a:r>
              <a:rPr lang="en-US" sz="1400" i="0">
                <a:ea typeface="MS PGothic" pitchFamily="34" charset="-128"/>
              </a:rPr>
              <a:t>Message-based support (HL7, JMS, MQ Series)</a:t>
            </a:r>
          </a:p>
        </p:txBody>
      </p:sp>
      <p:pic>
        <p:nvPicPr>
          <p:cNvPr id="180230" name="Picture 56" descr="base"/>
          <p:cNvPicPr>
            <a:picLocks noChangeAspect="1" noChangeArrowheads="1"/>
          </p:cNvPicPr>
          <p:nvPr/>
        </p:nvPicPr>
        <p:blipFill>
          <a:blip r:embed="rId3"/>
          <a:srcRect/>
          <a:stretch>
            <a:fillRect/>
          </a:stretch>
        </p:blipFill>
        <p:spPr bwMode="auto">
          <a:xfrm>
            <a:off x="4484688" y="1371600"/>
            <a:ext cx="4060825" cy="5076825"/>
          </a:xfrm>
          <a:prstGeom prst="rect">
            <a:avLst/>
          </a:prstGeom>
          <a:noFill/>
          <a:ln w="9525">
            <a:noFill/>
            <a:miter lim="800000"/>
            <a:headEnd/>
            <a:tailEnd/>
          </a:ln>
        </p:spPr>
      </p:pic>
      <p:pic>
        <p:nvPicPr>
          <p:cNvPr id="180231" name="Picture 57" descr="white-rec"/>
          <p:cNvPicPr>
            <a:picLocks noChangeAspect="1" noChangeArrowheads="1"/>
          </p:cNvPicPr>
          <p:nvPr/>
        </p:nvPicPr>
        <p:blipFill>
          <a:blip r:embed="rId4"/>
          <a:srcRect/>
          <a:stretch>
            <a:fillRect/>
          </a:stretch>
        </p:blipFill>
        <p:spPr bwMode="auto">
          <a:xfrm>
            <a:off x="4713288" y="1817688"/>
            <a:ext cx="3648075" cy="1009650"/>
          </a:xfrm>
          <a:prstGeom prst="rect">
            <a:avLst/>
          </a:prstGeom>
          <a:noFill/>
          <a:ln w="9525">
            <a:noFill/>
            <a:miter lim="800000"/>
            <a:headEnd/>
            <a:tailEnd/>
          </a:ln>
        </p:spPr>
      </p:pic>
      <p:pic>
        <p:nvPicPr>
          <p:cNvPr id="180232" name="Picture 58" descr="white-rec"/>
          <p:cNvPicPr>
            <a:picLocks noChangeAspect="1" noChangeArrowheads="1"/>
          </p:cNvPicPr>
          <p:nvPr/>
        </p:nvPicPr>
        <p:blipFill>
          <a:blip r:embed="rId4"/>
          <a:srcRect/>
          <a:stretch>
            <a:fillRect/>
          </a:stretch>
        </p:blipFill>
        <p:spPr bwMode="auto">
          <a:xfrm>
            <a:off x="4713288" y="2797175"/>
            <a:ext cx="3648075" cy="1009650"/>
          </a:xfrm>
          <a:prstGeom prst="rect">
            <a:avLst/>
          </a:prstGeom>
          <a:noFill/>
          <a:ln w="9525">
            <a:noFill/>
            <a:miter lim="800000"/>
            <a:headEnd/>
            <a:tailEnd/>
          </a:ln>
        </p:spPr>
      </p:pic>
      <p:pic>
        <p:nvPicPr>
          <p:cNvPr id="180233" name="Picture 59" descr="white-rec"/>
          <p:cNvPicPr>
            <a:picLocks noChangeAspect="1" noChangeArrowheads="1"/>
          </p:cNvPicPr>
          <p:nvPr/>
        </p:nvPicPr>
        <p:blipFill>
          <a:blip r:embed="rId4"/>
          <a:srcRect/>
          <a:stretch>
            <a:fillRect/>
          </a:stretch>
        </p:blipFill>
        <p:spPr bwMode="auto">
          <a:xfrm>
            <a:off x="4713288" y="3776663"/>
            <a:ext cx="3648075" cy="784225"/>
          </a:xfrm>
          <a:prstGeom prst="rect">
            <a:avLst/>
          </a:prstGeom>
          <a:noFill/>
          <a:ln w="9525">
            <a:noFill/>
            <a:miter lim="800000"/>
            <a:headEnd/>
            <a:tailEnd/>
          </a:ln>
        </p:spPr>
      </p:pic>
      <p:pic>
        <p:nvPicPr>
          <p:cNvPr id="180234" name="Picture 60" descr="white-rec"/>
          <p:cNvPicPr>
            <a:picLocks noChangeAspect="1" noChangeArrowheads="1"/>
          </p:cNvPicPr>
          <p:nvPr/>
        </p:nvPicPr>
        <p:blipFill>
          <a:blip r:embed="rId4"/>
          <a:srcRect/>
          <a:stretch>
            <a:fillRect/>
          </a:stretch>
        </p:blipFill>
        <p:spPr bwMode="auto">
          <a:xfrm>
            <a:off x="4713288" y="5383213"/>
            <a:ext cx="3648075" cy="685800"/>
          </a:xfrm>
          <a:prstGeom prst="rect">
            <a:avLst/>
          </a:prstGeom>
          <a:noFill/>
          <a:ln w="9525">
            <a:noFill/>
            <a:miter lim="800000"/>
            <a:headEnd/>
            <a:tailEnd/>
          </a:ln>
        </p:spPr>
      </p:pic>
      <p:pic>
        <p:nvPicPr>
          <p:cNvPr id="180235" name="Picture 69" descr="rnd_rec_pur2"/>
          <p:cNvPicPr>
            <a:picLocks noChangeAspect="1" noChangeArrowheads="1"/>
          </p:cNvPicPr>
          <p:nvPr/>
        </p:nvPicPr>
        <p:blipFill>
          <a:blip r:embed="rId5"/>
          <a:srcRect/>
          <a:stretch>
            <a:fillRect/>
          </a:stretch>
        </p:blipFill>
        <p:spPr bwMode="auto">
          <a:xfrm>
            <a:off x="5222875" y="5649913"/>
            <a:ext cx="838200" cy="341312"/>
          </a:xfrm>
          <a:prstGeom prst="rect">
            <a:avLst/>
          </a:prstGeom>
          <a:noFill/>
          <a:ln w="9525">
            <a:noFill/>
            <a:miter lim="800000"/>
            <a:headEnd/>
            <a:tailEnd/>
          </a:ln>
        </p:spPr>
      </p:pic>
      <p:pic>
        <p:nvPicPr>
          <p:cNvPr id="180236" name="Picture 70" descr="rnd_rec_pur2"/>
          <p:cNvPicPr>
            <a:picLocks noChangeAspect="1" noChangeArrowheads="1"/>
          </p:cNvPicPr>
          <p:nvPr/>
        </p:nvPicPr>
        <p:blipFill>
          <a:blip r:embed="rId5"/>
          <a:srcRect/>
          <a:stretch>
            <a:fillRect/>
          </a:stretch>
        </p:blipFill>
        <p:spPr bwMode="auto">
          <a:xfrm>
            <a:off x="6099175" y="5649913"/>
            <a:ext cx="838200" cy="341312"/>
          </a:xfrm>
          <a:prstGeom prst="rect">
            <a:avLst/>
          </a:prstGeom>
          <a:noFill/>
          <a:ln w="9525">
            <a:noFill/>
            <a:miter lim="800000"/>
            <a:headEnd/>
            <a:tailEnd/>
          </a:ln>
        </p:spPr>
      </p:pic>
      <p:pic>
        <p:nvPicPr>
          <p:cNvPr id="180237" name="Picture 71" descr="rnd_rec_pur2"/>
          <p:cNvPicPr>
            <a:picLocks noChangeAspect="1" noChangeArrowheads="1"/>
          </p:cNvPicPr>
          <p:nvPr/>
        </p:nvPicPr>
        <p:blipFill>
          <a:blip r:embed="rId5"/>
          <a:srcRect/>
          <a:stretch>
            <a:fillRect/>
          </a:stretch>
        </p:blipFill>
        <p:spPr bwMode="auto">
          <a:xfrm>
            <a:off x="6975475" y="5649913"/>
            <a:ext cx="838200" cy="341312"/>
          </a:xfrm>
          <a:prstGeom prst="rect">
            <a:avLst/>
          </a:prstGeom>
          <a:noFill/>
          <a:ln w="9525">
            <a:noFill/>
            <a:miter lim="800000"/>
            <a:headEnd/>
            <a:tailEnd/>
          </a:ln>
        </p:spPr>
      </p:pic>
      <p:sp>
        <p:nvSpPr>
          <p:cNvPr id="180238" name="Text Box 73"/>
          <p:cNvSpPr txBox="1">
            <a:spLocks noChangeArrowheads="1"/>
          </p:cNvSpPr>
          <p:nvPr/>
        </p:nvSpPr>
        <p:spPr bwMode="auto">
          <a:xfrm>
            <a:off x="4602163" y="1498600"/>
            <a:ext cx="3808412" cy="320675"/>
          </a:xfrm>
          <a:prstGeom prst="rect">
            <a:avLst/>
          </a:prstGeom>
          <a:noFill/>
          <a:ln w="9525">
            <a:noFill/>
            <a:miter lim="800000"/>
            <a:headEnd/>
            <a:tailEnd/>
          </a:ln>
        </p:spPr>
        <p:txBody>
          <a:bodyPr>
            <a:spAutoFit/>
          </a:bodyPr>
          <a:lstStyle/>
          <a:p>
            <a:pPr algn="ctr">
              <a:spcBef>
                <a:spcPct val="50000"/>
              </a:spcBef>
            </a:pPr>
            <a:r>
              <a:rPr lang="en-US" sz="1500" b="1" i="0">
                <a:solidFill>
                  <a:schemeClr val="bg1"/>
                </a:solidFill>
                <a:ea typeface="MS PGothic" pitchFamily="34" charset="-128"/>
              </a:rPr>
              <a:t>IBM</a:t>
            </a:r>
            <a:r>
              <a:rPr lang="en-US" sz="1500" b="1" i="0" baseline="30000">
                <a:solidFill>
                  <a:schemeClr val="bg1"/>
                </a:solidFill>
                <a:ea typeface="MS PGothic" pitchFamily="34" charset="-128"/>
              </a:rPr>
              <a:t>®</a:t>
            </a:r>
            <a:r>
              <a:rPr lang="en-US" sz="1500" b="1" i="0">
                <a:solidFill>
                  <a:schemeClr val="bg1"/>
                </a:solidFill>
                <a:ea typeface="MS PGothic" pitchFamily="34" charset="-128"/>
              </a:rPr>
              <a:t> Initiate</a:t>
            </a:r>
            <a:r>
              <a:rPr lang="en-US" sz="1500" b="1" i="0" baseline="30000">
                <a:solidFill>
                  <a:schemeClr val="bg1"/>
                </a:solidFill>
                <a:ea typeface="MS PGothic" pitchFamily="34" charset="-128"/>
              </a:rPr>
              <a:t>®</a:t>
            </a:r>
            <a:r>
              <a:rPr lang="en-US" sz="1500" b="1" i="0">
                <a:solidFill>
                  <a:schemeClr val="bg1"/>
                </a:solidFill>
                <a:ea typeface="MS PGothic" pitchFamily="34" charset="-128"/>
              </a:rPr>
              <a:t> Master Data Service</a:t>
            </a:r>
            <a:r>
              <a:rPr lang="en-US" sz="1500" b="1" i="0" baseline="30000">
                <a:solidFill>
                  <a:schemeClr val="bg1"/>
                </a:solidFill>
                <a:ea typeface="MS PGothic" pitchFamily="34" charset="-128"/>
              </a:rPr>
              <a:t>®</a:t>
            </a:r>
          </a:p>
        </p:txBody>
      </p:sp>
      <p:sp>
        <p:nvSpPr>
          <p:cNvPr id="180239" name="Text Box 78"/>
          <p:cNvSpPr txBox="1">
            <a:spLocks noChangeArrowheads="1"/>
          </p:cNvSpPr>
          <p:nvPr/>
        </p:nvSpPr>
        <p:spPr bwMode="auto">
          <a:xfrm>
            <a:off x="5043488" y="1809750"/>
            <a:ext cx="2946400" cy="274638"/>
          </a:xfrm>
          <a:prstGeom prst="rect">
            <a:avLst/>
          </a:prstGeom>
          <a:noFill/>
          <a:ln w="9525">
            <a:noFill/>
            <a:miter lim="800000"/>
            <a:headEnd/>
            <a:tailEnd/>
          </a:ln>
        </p:spPr>
        <p:txBody>
          <a:bodyPr>
            <a:spAutoFit/>
          </a:bodyPr>
          <a:lstStyle/>
          <a:p>
            <a:pPr algn="ctr">
              <a:spcBef>
                <a:spcPct val="50000"/>
              </a:spcBef>
            </a:pPr>
            <a:r>
              <a:rPr lang="en-US" sz="1200" b="1" i="0">
                <a:solidFill>
                  <a:srgbClr val="24496E"/>
                </a:solidFill>
                <a:ea typeface="MS PGothic" pitchFamily="34" charset="-128"/>
              </a:rPr>
              <a:t>Data Stewardship</a:t>
            </a:r>
          </a:p>
        </p:txBody>
      </p:sp>
      <p:sp>
        <p:nvSpPr>
          <p:cNvPr id="180240" name="Text Box 79"/>
          <p:cNvSpPr txBox="1">
            <a:spLocks noChangeArrowheads="1"/>
          </p:cNvSpPr>
          <p:nvPr/>
        </p:nvSpPr>
        <p:spPr bwMode="auto">
          <a:xfrm>
            <a:off x="5094288" y="2827338"/>
            <a:ext cx="2946400" cy="274637"/>
          </a:xfrm>
          <a:prstGeom prst="rect">
            <a:avLst/>
          </a:prstGeom>
          <a:noFill/>
          <a:ln w="9525">
            <a:noFill/>
            <a:miter lim="800000"/>
            <a:headEnd/>
            <a:tailEnd/>
          </a:ln>
        </p:spPr>
        <p:txBody>
          <a:bodyPr>
            <a:spAutoFit/>
          </a:bodyPr>
          <a:lstStyle/>
          <a:p>
            <a:pPr algn="ctr">
              <a:spcBef>
                <a:spcPct val="50000"/>
              </a:spcBef>
            </a:pPr>
            <a:r>
              <a:rPr lang="en-US" sz="1200" b="1" i="0">
                <a:solidFill>
                  <a:srgbClr val="24496E"/>
                </a:solidFill>
                <a:ea typeface="MS PGothic" pitchFamily="34" charset="-128"/>
              </a:rPr>
              <a:t>Master Data Engine</a:t>
            </a:r>
          </a:p>
        </p:txBody>
      </p:sp>
      <p:sp>
        <p:nvSpPr>
          <p:cNvPr id="180241" name="Text Box 80"/>
          <p:cNvSpPr txBox="1">
            <a:spLocks noChangeArrowheads="1"/>
          </p:cNvSpPr>
          <p:nvPr/>
        </p:nvSpPr>
        <p:spPr bwMode="auto">
          <a:xfrm>
            <a:off x="5094288" y="3776663"/>
            <a:ext cx="2946400" cy="274637"/>
          </a:xfrm>
          <a:prstGeom prst="rect">
            <a:avLst/>
          </a:prstGeom>
          <a:noFill/>
          <a:ln w="9525">
            <a:noFill/>
            <a:miter lim="800000"/>
            <a:headEnd/>
            <a:tailEnd/>
          </a:ln>
        </p:spPr>
        <p:txBody>
          <a:bodyPr>
            <a:spAutoFit/>
          </a:bodyPr>
          <a:lstStyle/>
          <a:p>
            <a:pPr algn="ctr">
              <a:spcBef>
                <a:spcPct val="50000"/>
              </a:spcBef>
            </a:pPr>
            <a:r>
              <a:rPr lang="en-US" sz="1200" b="1" i="0">
                <a:solidFill>
                  <a:srgbClr val="24496E"/>
                </a:solidFill>
                <a:ea typeface="MS PGothic" pitchFamily="34" charset="-128"/>
              </a:rPr>
              <a:t>Data Model</a:t>
            </a:r>
          </a:p>
        </p:txBody>
      </p:sp>
      <p:sp>
        <p:nvSpPr>
          <p:cNvPr id="180242" name="Text Box 81"/>
          <p:cNvSpPr txBox="1">
            <a:spLocks noChangeArrowheads="1"/>
          </p:cNvSpPr>
          <p:nvPr/>
        </p:nvSpPr>
        <p:spPr bwMode="auto">
          <a:xfrm>
            <a:off x="5094288" y="5373688"/>
            <a:ext cx="2946400" cy="274637"/>
          </a:xfrm>
          <a:prstGeom prst="rect">
            <a:avLst/>
          </a:prstGeom>
          <a:noFill/>
          <a:ln w="9525">
            <a:noFill/>
            <a:miter lim="800000"/>
            <a:headEnd/>
            <a:tailEnd/>
          </a:ln>
        </p:spPr>
        <p:txBody>
          <a:bodyPr>
            <a:spAutoFit/>
          </a:bodyPr>
          <a:lstStyle/>
          <a:p>
            <a:pPr algn="ctr">
              <a:spcBef>
                <a:spcPct val="50000"/>
              </a:spcBef>
            </a:pPr>
            <a:r>
              <a:rPr lang="en-US" sz="1200" b="1" i="0">
                <a:solidFill>
                  <a:srgbClr val="24496E"/>
                </a:solidFill>
                <a:ea typeface="MS PGothic" pitchFamily="34" charset="-128"/>
              </a:rPr>
              <a:t>Integration</a:t>
            </a:r>
          </a:p>
        </p:txBody>
      </p:sp>
      <p:sp>
        <p:nvSpPr>
          <p:cNvPr id="180243" name="Text Box 82"/>
          <p:cNvSpPr txBox="1">
            <a:spLocks noChangeArrowheads="1"/>
          </p:cNvSpPr>
          <p:nvPr/>
        </p:nvSpPr>
        <p:spPr bwMode="auto">
          <a:xfrm>
            <a:off x="5299075" y="5707063"/>
            <a:ext cx="722313" cy="244475"/>
          </a:xfrm>
          <a:prstGeom prst="rect">
            <a:avLst/>
          </a:prstGeom>
          <a:noFill/>
          <a:ln w="9525">
            <a:noFill/>
            <a:miter lim="800000"/>
            <a:headEnd/>
            <a:tailEnd/>
          </a:ln>
        </p:spPr>
        <p:txBody>
          <a:bodyPr>
            <a:spAutoFit/>
          </a:bodyPr>
          <a:lstStyle/>
          <a:p>
            <a:pPr algn="ctr">
              <a:spcBef>
                <a:spcPct val="50000"/>
              </a:spcBef>
            </a:pPr>
            <a:r>
              <a:rPr lang="en-US" sz="1000" b="1" i="0">
                <a:ea typeface="MS PGothic" pitchFamily="34" charset="-128"/>
              </a:rPr>
              <a:t>SOA</a:t>
            </a:r>
          </a:p>
        </p:txBody>
      </p:sp>
      <p:sp>
        <p:nvSpPr>
          <p:cNvPr id="180244" name="Text Box 83"/>
          <p:cNvSpPr txBox="1">
            <a:spLocks noChangeArrowheads="1"/>
          </p:cNvSpPr>
          <p:nvPr/>
        </p:nvSpPr>
        <p:spPr bwMode="auto">
          <a:xfrm>
            <a:off x="6083300" y="5707063"/>
            <a:ext cx="809625" cy="244475"/>
          </a:xfrm>
          <a:prstGeom prst="rect">
            <a:avLst/>
          </a:prstGeom>
          <a:noFill/>
          <a:ln w="9525">
            <a:noFill/>
            <a:miter lim="800000"/>
            <a:headEnd/>
            <a:tailEnd/>
          </a:ln>
        </p:spPr>
        <p:txBody>
          <a:bodyPr>
            <a:spAutoFit/>
          </a:bodyPr>
          <a:lstStyle/>
          <a:p>
            <a:pPr algn="ctr">
              <a:spcBef>
                <a:spcPct val="50000"/>
              </a:spcBef>
            </a:pPr>
            <a:r>
              <a:rPr lang="en-US" sz="1000" b="1" i="0">
                <a:ea typeface="MS PGothic" pitchFamily="34" charset="-128"/>
              </a:rPr>
              <a:t>Java/.Net</a:t>
            </a:r>
          </a:p>
        </p:txBody>
      </p:sp>
      <p:sp>
        <p:nvSpPr>
          <p:cNvPr id="180245" name="Text Box 84"/>
          <p:cNvSpPr txBox="1">
            <a:spLocks noChangeArrowheads="1"/>
          </p:cNvSpPr>
          <p:nvPr/>
        </p:nvSpPr>
        <p:spPr bwMode="auto">
          <a:xfrm>
            <a:off x="6965950" y="5707063"/>
            <a:ext cx="838200" cy="244475"/>
          </a:xfrm>
          <a:prstGeom prst="rect">
            <a:avLst/>
          </a:prstGeom>
          <a:noFill/>
          <a:ln w="9525">
            <a:noFill/>
            <a:miter lim="800000"/>
            <a:headEnd/>
            <a:tailEnd/>
          </a:ln>
        </p:spPr>
        <p:txBody>
          <a:bodyPr>
            <a:spAutoFit/>
          </a:bodyPr>
          <a:lstStyle/>
          <a:p>
            <a:pPr algn="ctr">
              <a:spcBef>
                <a:spcPct val="50000"/>
              </a:spcBef>
            </a:pPr>
            <a:r>
              <a:rPr lang="en-US" sz="1000" b="1" i="0">
                <a:ea typeface="MS PGothic" pitchFamily="34" charset="-128"/>
              </a:rPr>
              <a:t>Industry</a:t>
            </a:r>
          </a:p>
        </p:txBody>
      </p:sp>
      <p:sp>
        <p:nvSpPr>
          <p:cNvPr id="180246" name="Text Box 87"/>
          <p:cNvSpPr txBox="1">
            <a:spLocks noChangeArrowheads="1"/>
          </p:cNvSpPr>
          <p:nvPr/>
        </p:nvSpPr>
        <p:spPr bwMode="auto">
          <a:xfrm>
            <a:off x="4794250" y="3503613"/>
            <a:ext cx="1109663" cy="244475"/>
          </a:xfrm>
          <a:prstGeom prst="rect">
            <a:avLst/>
          </a:prstGeom>
          <a:noFill/>
          <a:ln w="9525">
            <a:noFill/>
            <a:miter lim="800000"/>
            <a:headEnd/>
            <a:tailEnd/>
          </a:ln>
        </p:spPr>
        <p:txBody>
          <a:bodyPr>
            <a:spAutoFit/>
          </a:bodyPr>
          <a:lstStyle/>
          <a:p>
            <a:pPr algn="ctr">
              <a:spcBef>
                <a:spcPct val="50000"/>
              </a:spcBef>
            </a:pPr>
            <a:r>
              <a:rPr lang="en-US" sz="1000" b="1" i="0">
                <a:ea typeface="MS PGothic" pitchFamily="34" charset="-128"/>
              </a:rPr>
              <a:t>Match &amp; Link</a:t>
            </a:r>
          </a:p>
        </p:txBody>
      </p:sp>
      <p:sp>
        <p:nvSpPr>
          <p:cNvPr id="180247" name="Freeform 16"/>
          <p:cNvSpPr>
            <a:spLocks noEditPoints="1"/>
          </p:cNvSpPr>
          <p:nvPr/>
        </p:nvSpPr>
        <p:spPr bwMode="auto">
          <a:xfrm>
            <a:off x="5059363" y="3003550"/>
            <a:ext cx="576262" cy="500063"/>
          </a:xfrm>
          <a:custGeom>
            <a:avLst/>
            <a:gdLst>
              <a:gd name="T0" fmla="*/ 2147483647 w 2706"/>
              <a:gd name="T1" fmla="*/ 2147483647 h 2345"/>
              <a:gd name="T2" fmla="*/ 2147483647 w 2706"/>
              <a:gd name="T3" fmla="*/ 2147483647 h 2345"/>
              <a:gd name="T4" fmla="*/ 2147483647 w 2706"/>
              <a:gd name="T5" fmla="*/ 2147483647 h 2345"/>
              <a:gd name="T6" fmla="*/ 2147483647 w 2706"/>
              <a:gd name="T7" fmla="*/ 2147483647 h 2345"/>
              <a:gd name="T8" fmla="*/ 2147483647 w 2706"/>
              <a:gd name="T9" fmla="*/ 2147483647 h 2345"/>
              <a:gd name="T10" fmla="*/ 2147483647 w 2706"/>
              <a:gd name="T11" fmla="*/ 2147483647 h 2345"/>
              <a:gd name="T12" fmla="*/ 2147483647 w 2706"/>
              <a:gd name="T13" fmla="*/ 2147483647 h 2345"/>
              <a:gd name="T14" fmla="*/ 2147483647 w 2706"/>
              <a:gd name="T15" fmla="*/ 2147483647 h 2345"/>
              <a:gd name="T16" fmla="*/ 2147483647 w 2706"/>
              <a:gd name="T17" fmla="*/ 2147483647 h 2345"/>
              <a:gd name="T18" fmla="*/ 2147483647 w 2706"/>
              <a:gd name="T19" fmla="*/ 2147483647 h 2345"/>
              <a:gd name="T20" fmla="*/ 2147483647 w 2706"/>
              <a:gd name="T21" fmla="*/ 2147483647 h 2345"/>
              <a:gd name="T22" fmla="*/ 2147483647 w 2706"/>
              <a:gd name="T23" fmla="*/ 2147483647 h 2345"/>
              <a:gd name="T24" fmla="*/ 2147483647 w 2706"/>
              <a:gd name="T25" fmla="*/ 2147483647 h 2345"/>
              <a:gd name="T26" fmla="*/ 2147483647 w 2706"/>
              <a:gd name="T27" fmla="*/ 2147483647 h 2345"/>
              <a:gd name="T28" fmla="*/ 2147483647 w 2706"/>
              <a:gd name="T29" fmla="*/ 2147483647 h 2345"/>
              <a:gd name="T30" fmla="*/ 2147483647 w 2706"/>
              <a:gd name="T31" fmla="*/ 2147483647 h 2345"/>
              <a:gd name="T32" fmla="*/ 2147483647 w 2706"/>
              <a:gd name="T33" fmla="*/ 2147483647 h 2345"/>
              <a:gd name="T34" fmla="*/ 2147483647 w 2706"/>
              <a:gd name="T35" fmla="*/ 2147483647 h 2345"/>
              <a:gd name="T36" fmla="*/ 2147483647 w 2706"/>
              <a:gd name="T37" fmla="*/ 2147483647 h 2345"/>
              <a:gd name="T38" fmla="*/ 2147483647 w 2706"/>
              <a:gd name="T39" fmla="*/ 2147483647 h 2345"/>
              <a:gd name="T40" fmla="*/ 2147483647 w 2706"/>
              <a:gd name="T41" fmla="*/ 2147483647 h 2345"/>
              <a:gd name="T42" fmla="*/ 2147483647 w 2706"/>
              <a:gd name="T43" fmla="*/ 2147483647 h 2345"/>
              <a:gd name="T44" fmla="*/ 2147483647 w 2706"/>
              <a:gd name="T45" fmla="*/ 2147483647 h 2345"/>
              <a:gd name="T46" fmla="*/ 2147483647 w 2706"/>
              <a:gd name="T47" fmla="*/ 2147483647 h 2345"/>
              <a:gd name="T48" fmla="*/ 2147483647 w 2706"/>
              <a:gd name="T49" fmla="*/ 2147483647 h 2345"/>
              <a:gd name="T50" fmla="*/ 2147483647 w 2706"/>
              <a:gd name="T51" fmla="*/ 2147483647 h 2345"/>
              <a:gd name="T52" fmla="*/ 2147483647 w 2706"/>
              <a:gd name="T53" fmla="*/ 2147483647 h 2345"/>
              <a:gd name="T54" fmla="*/ 2147483647 w 2706"/>
              <a:gd name="T55" fmla="*/ 2147483647 h 2345"/>
              <a:gd name="T56" fmla="*/ 2147483647 w 2706"/>
              <a:gd name="T57" fmla="*/ 2147483647 h 2345"/>
              <a:gd name="T58" fmla="*/ 2147483647 w 2706"/>
              <a:gd name="T59" fmla="*/ 2147483647 h 2345"/>
              <a:gd name="T60" fmla="*/ 2147483647 w 2706"/>
              <a:gd name="T61" fmla="*/ 2147483647 h 2345"/>
              <a:gd name="T62" fmla="*/ 2147483647 w 2706"/>
              <a:gd name="T63" fmla="*/ 2147483647 h 2345"/>
              <a:gd name="T64" fmla="*/ 2147483647 w 2706"/>
              <a:gd name="T65" fmla="*/ 2147483647 h 2345"/>
              <a:gd name="T66" fmla="*/ 2147483647 w 2706"/>
              <a:gd name="T67" fmla="*/ 2147483647 h 2345"/>
              <a:gd name="T68" fmla="*/ 2147483647 w 2706"/>
              <a:gd name="T69" fmla="*/ 2147483647 h 2345"/>
              <a:gd name="T70" fmla="*/ 2147483647 w 2706"/>
              <a:gd name="T71" fmla="*/ 2147483647 h 2345"/>
              <a:gd name="T72" fmla="*/ 2147483647 w 2706"/>
              <a:gd name="T73" fmla="*/ 2147483647 h 2345"/>
              <a:gd name="T74" fmla="*/ 2147483647 w 2706"/>
              <a:gd name="T75" fmla="*/ 2147483647 h 2345"/>
              <a:gd name="T76" fmla="*/ 2147483647 w 2706"/>
              <a:gd name="T77" fmla="*/ 2147483647 h 2345"/>
              <a:gd name="T78" fmla="*/ 2147483647 w 2706"/>
              <a:gd name="T79" fmla="*/ 2147483647 h 2345"/>
              <a:gd name="T80" fmla="*/ 2147483647 w 2706"/>
              <a:gd name="T81" fmla="*/ 2147483647 h 2345"/>
              <a:gd name="T82" fmla="*/ 2147483647 w 2706"/>
              <a:gd name="T83" fmla="*/ 2147483647 h 2345"/>
              <a:gd name="T84" fmla="*/ 2147483647 w 2706"/>
              <a:gd name="T85" fmla="*/ 2147483647 h 2345"/>
              <a:gd name="T86" fmla="*/ 2147483647 w 2706"/>
              <a:gd name="T87" fmla="*/ 2147483647 h 2345"/>
              <a:gd name="T88" fmla="*/ 2147483647 w 2706"/>
              <a:gd name="T89" fmla="*/ 2147483647 h 2345"/>
              <a:gd name="T90" fmla="*/ 2147483647 w 2706"/>
              <a:gd name="T91" fmla="*/ 2147483647 h 2345"/>
              <a:gd name="T92" fmla="*/ 2147483647 w 2706"/>
              <a:gd name="T93" fmla="*/ 2147483647 h 2345"/>
              <a:gd name="T94" fmla="*/ 2147483647 w 2706"/>
              <a:gd name="T95" fmla="*/ 2147483647 h 2345"/>
              <a:gd name="T96" fmla="*/ 2147483647 w 2706"/>
              <a:gd name="T97" fmla="*/ 2147483647 h 2345"/>
              <a:gd name="T98" fmla="*/ 2147483647 w 2706"/>
              <a:gd name="T99" fmla="*/ 2147483647 h 2345"/>
              <a:gd name="T100" fmla="*/ 2147483647 w 2706"/>
              <a:gd name="T101" fmla="*/ 2147483647 h 2345"/>
              <a:gd name="T102" fmla="*/ 2147483647 w 2706"/>
              <a:gd name="T103" fmla="*/ 2147483647 h 2345"/>
              <a:gd name="T104" fmla="*/ 2147483647 w 2706"/>
              <a:gd name="T105" fmla="*/ 2147483647 h 2345"/>
              <a:gd name="T106" fmla="*/ 2147483647 w 2706"/>
              <a:gd name="T107" fmla="*/ 2147483647 h 2345"/>
              <a:gd name="T108" fmla="*/ 2147483647 w 2706"/>
              <a:gd name="T109" fmla="*/ 2147483647 h 2345"/>
              <a:gd name="T110" fmla="*/ 2147483647 w 2706"/>
              <a:gd name="T111" fmla="*/ 2147483647 h 2345"/>
              <a:gd name="T112" fmla="*/ 2147483647 w 2706"/>
              <a:gd name="T113" fmla="*/ 2147483647 h 2345"/>
              <a:gd name="T114" fmla="*/ 2147483647 w 2706"/>
              <a:gd name="T115" fmla="*/ 2147483647 h 2345"/>
              <a:gd name="T116" fmla="*/ 2147483647 w 2706"/>
              <a:gd name="T117" fmla="*/ 2147483647 h 2345"/>
              <a:gd name="T118" fmla="*/ 2147483647 w 2706"/>
              <a:gd name="T119" fmla="*/ 2147483647 h 2345"/>
              <a:gd name="T120" fmla="*/ 2147483647 w 2706"/>
              <a:gd name="T121" fmla="*/ 2147483647 h 2345"/>
              <a:gd name="T122" fmla="*/ 2147483647 w 2706"/>
              <a:gd name="T123" fmla="*/ 2147483647 h 234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706"/>
              <a:gd name="T187" fmla="*/ 0 h 2345"/>
              <a:gd name="T188" fmla="*/ 2706 w 2706"/>
              <a:gd name="T189" fmla="*/ 2345 h 234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706" h="2345">
                <a:moveTo>
                  <a:pt x="1879" y="1301"/>
                </a:moveTo>
                <a:lnTo>
                  <a:pt x="1935" y="1195"/>
                </a:lnTo>
                <a:lnTo>
                  <a:pt x="2039" y="1249"/>
                </a:lnTo>
                <a:lnTo>
                  <a:pt x="2049" y="1237"/>
                </a:lnTo>
                <a:lnTo>
                  <a:pt x="2060" y="1225"/>
                </a:lnTo>
                <a:lnTo>
                  <a:pt x="2071" y="1214"/>
                </a:lnTo>
                <a:lnTo>
                  <a:pt x="2083" y="1204"/>
                </a:lnTo>
                <a:lnTo>
                  <a:pt x="2095" y="1194"/>
                </a:lnTo>
                <a:lnTo>
                  <a:pt x="2108" y="1185"/>
                </a:lnTo>
                <a:lnTo>
                  <a:pt x="2122" y="1176"/>
                </a:lnTo>
                <a:lnTo>
                  <a:pt x="2135" y="1168"/>
                </a:lnTo>
                <a:lnTo>
                  <a:pt x="2101" y="1056"/>
                </a:lnTo>
                <a:lnTo>
                  <a:pt x="2216" y="1021"/>
                </a:lnTo>
                <a:lnTo>
                  <a:pt x="2250" y="1133"/>
                </a:lnTo>
                <a:lnTo>
                  <a:pt x="2267" y="1132"/>
                </a:lnTo>
                <a:lnTo>
                  <a:pt x="2283" y="1131"/>
                </a:lnTo>
                <a:lnTo>
                  <a:pt x="2307" y="1132"/>
                </a:lnTo>
                <a:lnTo>
                  <a:pt x="2330" y="1134"/>
                </a:lnTo>
                <a:lnTo>
                  <a:pt x="2352" y="1139"/>
                </a:lnTo>
                <a:lnTo>
                  <a:pt x="2374" y="1145"/>
                </a:lnTo>
                <a:lnTo>
                  <a:pt x="2430" y="1041"/>
                </a:lnTo>
                <a:lnTo>
                  <a:pt x="2536" y="1098"/>
                </a:lnTo>
                <a:lnTo>
                  <a:pt x="2481" y="1202"/>
                </a:lnTo>
                <a:lnTo>
                  <a:pt x="2493" y="1212"/>
                </a:lnTo>
                <a:lnTo>
                  <a:pt x="2504" y="1223"/>
                </a:lnTo>
                <a:lnTo>
                  <a:pt x="2515" y="1234"/>
                </a:lnTo>
                <a:lnTo>
                  <a:pt x="2525" y="1246"/>
                </a:lnTo>
                <a:lnTo>
                  <a:pt x="2535" y="1258"/>
                </a:lnTo>
                <a:lnTo>
                  <a:pt x="2544" y="1271"/>
                </a:lnTo>
                <a:lnTo>
                  <a:pt x="2551" y="1285"/>
                </a:lnTo>
                <a:lnTo>
                  <a:pt x="2559" y="1298"/>
                </a:lnTo>
                <a:lnTo>
                  <a:pt x="2672" y="1265"/>
                </a:lnTo>
                <a:lnTo>
                  <a:pt x="2706" y="1379"/>
                </a:lnTo>
                <a:lnTo>
                  <a:pt x="2595" y="1413"/>
                </a:lnTo>
                <a:lnTo>
                  <a:pt x="2596" y="1429"/>
                </a:lnTo>
                <a:lnTo>
                  <a:pt x="2596" y="1444"/>
                </a:lnTo>
                <a:lnTo>
                  <a:pt x="2595" y="1466"/>
                </a:lnTo>
                <a:lnTo>
                  <a:pt x="2592" y="1489"/>
                </a:lnTo>
                <a:lnTo>
                  <a:pt x="2588" y="1510"/>
                </a:lnTo>
                <a:lnTo>
                  <a:pt x="2582" y="1533"/>
                </a:lnTo>
                <a:lnTo>
                  <a:pt x="2686" y="1586"/>
                </a:lnTo>
                <a:lnTo>
                  <a:pt x="2631" y="1693"/>
                </a:lnTo>
                <a:lnTo>
                  <a:pt x="2527" y="1639"/>
                </a:lnTo>
                <a:lnTo>
                  <a:pt x="2517" y="1651"/>
                </a:lnTo>
                <a:lnTo>
                  <a:pt x="2506" y="1662"/>
                </a:lnTo>
                <a:lnTo>
                  <a:pt x="2495" y="1673"/>
                </a:lnTo>
                <a:lnTo>
                  <a:pt x="2483" y="1683"/>
                </a:lnTo>
                <a:lnTo>
                  <a:pt x="2471" y="1693"/>
                </a:lnTo>
                <a:lnTo>
                  <a:pt x="2457" y="1703"/>
                </a:lnTo>
                <a:lnTo>
                  <a:pt x="2444" y="1711"/>
                </a:lnTo>
                <a:lnTo>
                  <a:pt x="2431" y="1720"/>
                </a:lnTo>
                <a:lnTo>
                  <a:pt x="2465" y="1831"/>
                </a:lnTo>
                <a:lnTo>
                  <a:pt x="2350" y="1867"/>
                </a:lnTo>
                <a:lnTo>
                  <a:pt x="2316" y="1755"/>
                </a:lnTo>
                <a:lnTo>
                  <a:pt x="2299" y="1756"/>
                </a:lnTo>
                <a:lnTo>
                  <a:pt x="2283" y="1756"/>
                </a:lnTo>
                <a:lnTo>
                  <a:pt x="2259" y="1755"/>
                </a:lnTo>
                <a:lnTo>
                  <a:pt x="2236" y="1753"/>
                </a:lnTo>
                <a:lnTo>
                  <a:pt x="2214" y="1748"/>
                </a:lnTo>
                <a:lnTo>
                  <a:pt x="2192" y="1743"/>
                </a:lnTo>
                <a:lnTo>
                  <a:pt x="2136" y="1846"/>
                </a:lnTo>
                <a:lnTo>
                  <a:pt x="2030" y="1789"/>
                </a:lnTo>
                <a:lnTo>
                  <a:pt x="2085" y="1685"/>
                </a:lnTo>
                <a:lnTo>
                  <a:pt x="2073" y="1675"/>
                </a:lnTo>
                <a:lnTo>
                  <a:pt x="2062" y="1664"/>
                </a:lnTo>
                <a:lnTo>
                  <a:pt x="2051" y="1653"/>
                </a:lnTo>
                <a:lnTo>
                  <a:pt x="2041" y="1641"/>
                </a:lnTo>
                <a:lnTo>
                  <a:pt x="2031" y="1629"/>
                </a:lnTo>
                <a:lnTo>
                  <a:pt x="2022" y="1617"/>
                </a:lnTo>
                <a:lnTo>
                  <a:pt x="2014" y="1603"/>
                </a:lnTo>
                <a:lnTo>
                  <a:pt x="2007" y="1589"/>
                </a:lnTo>
                <a:lnTo>
                  <a:pt x="1894" y="1623"/>
                </a:lnTo>
                <a:lnTo>
                  <a:pt x="1859" y="1508"/>
                </a:lnTo>
                <a:lnTo>
                  <a:pt x="1971" y="1474"/>
                </a:lnTo>
                <a:lnTo>
                  <a:pt x="1970" y="1460"/>
                </a:lnTo>
                <a:lnTo>
                  <a:pt x="1970" y="1444"/>
                </a:lnTo>
                <a:lnTo>
                  <a:pt x="1971" y="1421"/>
                </a:lnTo>
                <a:lnTo>
                  <a:pt x="1973" y="1399"/>
                </a:lnTo>
                <a:lnTo>
                  <a:pt x="1978" y="1377"/>
                </a:lnTo>
                <a:lnTo>
                  <a:pt x="1983" y="1356"/>
                </a:lnTo>
                <a:lnTo>
                  <a:pt x="1879" y="1301"/>
                </a:lnTo>
                <a:close/>
                <a:moveTo>
                  <a:pt x="29" y="1514"/>
                </a:moveTo>
                <a:lnTo>
                  <a:pt x="107" y="1363"/>
                </a:lnTo>
                <a:lnTo>
                  <a:pt x="241" y="1433"/>
                </a:lnTo>
                <a:lnTo>
                  <a:pt x="257" y="1413"/>
                </a:lnTo>
                <a:lnTo>
                  <a:pt x="274" y="1394"/>
                </a:lnTo>
                <a:lnTo>
                  <a:pt x="291" y="1377"/>
                </a:lnTo>
                <a:lnTo>
                  <a:pt x="311" y="1359"/>
                </a:lnTo>
                <a:lnTo>
                  <a:pt x="330" y="1343"/>
                </a:lnTo>
                <a:lnTo>
                  <a:pt x="351" y="1328"/>
                </a:lnTo>
                <a:lnTo>
                  <a:pt x="373" y="1315"/>
                </a:lnTo>
                <a:lnTo>
                  <a:pt x="396" y="1301"/>
                </a:lnTo>
                <a:lnTo>
                  <a:pt x="348" y="1159"/>
                </a:lnTo>
                <a:lnTo>
                  <a:pt x="510" y="1105"/>
                </a:lnTo>
                <a:lnTo>
                  <a:pt x="556" y="1248"/>
                </a:lnTo>
                <a:lnTo>
                  <a:pt x="573" y="1247"/>
                </a:lnTo>
                <a:lnTo>
                  <a:pt x="589" y="1245"/>
                </a:lnTo>
                <a:lnTo>
                  <a:pt x="606" y="1245"/>
                </a:lnTo>
                <a:lnTo>
                  <a:pt x="623" y="1244"/>
                </a:lnTo>
                <a:lnTo>
                  <a:pt x="641" y="1245"/>
                </a:lnTo>
                <a:lnTo>
                  <a:pt x="660" y="1246"/>
                </a:lnTo>
                <a:lnTo>
                  <a:pt x="679" y="1247"/>
                </a:lnTo>
                <a:lnTo>
                  <a:pt x="698" y="1250"/>
                </a:lnTo>
                <a:lnTo>
                  <a:pt x="716" y="1254"/>
                </a:lnTo>
                <a:lnTo>
                  <a:pt x="733" y="1257"/>
                </a:lnTo>
                <a:lnTo>
                  <a:pt x="751" y="1261"/>
                </a:lnTo>
                <a:lnTo>
                  <a:pt x="769" y="1267"/>
                </a:lnTo>
                <a:lnTo>
                  <a:pt x="840" y="1133"/>
                </a:lnTo>
                <a:lnTo>
                  <a:pt x="989" y="1213"/>
                </a:lnTo>
                <a:lnTo>
                  <a:pt x="918" y="1347"/>
                </a:lnTo>
                <a:lnTo>
                  <a:pt x="938" y="1363"/>
                </a:lnTo>
                <a:lnTo>
                  <a:pt x="958" y="1381"/>
                </a:lnTo>
                <a:lnTo>
                  <a:pt x="976" y="1399"/>
                </a:lnTo>
                <a:lnTo>
                  <a:pt x="993" y="1419"/>
                </a:lnTo>
                <a:lnTo>
                  <a:pt x="1009" y="1440"/>
                </a:lnTo>
                <a:lnTo>
                  <a:pt x="1024" y="1461"/>
                </a:lnTo>
                <a:lnTo>
                  <a:pt x="1038" y="1483"/>
                </a:lnTo>
                <a:lnTo>
                  <a:pt x="1051" y="1506"/>
                </a:lnTo>
                <a:lnTo>
                  <a:pt x="1195" y="1462"/>
                </a:lnTo>
                <a:lnTo>
                  <a:pt x="1245" y="1624"/>
                </a:lnTo>
                <a:lnTo>
                  <a:pt x="1101" y="1668"/>
                </a:lnTo>
                <a:lnTo>
                  <a:pt x="1102" y="1682"/>
                </a:lnTo>
                <a:lnTo>
                  <a:pt x="1103" y="1696"/>
                </a:lnTo>
                <a:lnTo>
                  <a:pt x="1104" y="1711"/>
                </a:lnTo>
                <a:lnTo>
                  <a:pt x="1104" y="1725"/>
                </a:lnTo>
                <a:lnTo>
                  <a:pt x="1103" y="1744"/>
                </a:lnTo>
                <a:lnTo>
                  <a:pt x="1102" y="1762"/>
                </a:lnTo>
                <a:lnTo>
                  <a:pt x="1101" y="1779"/>
                </a:lnTo>
                <a:lnTo>
                  <a:pt x="1099" y="1798"/>
                </a:lnTo>
                <a:lnTo>
                  <a:pt x="1095" y="1816"/>
                </a:lnTo>
                <a:lnTo>
                  <a:pt x="1092" y="1833"/>
                </a:lnTo>
                <a:lnTo>
                  <a:pt x="1088" y="1850"/>
                </a:lnTo>
                <a:lnTo>
                  <a:pt x="1082" y="1867"/>
                </a:lnTo>
                <a:lnTo>
                  <a:pt x="1216" y="1937"/>
                </a:lnTo>
                <a:lnTo>
                  <a:pt x="1139" y="2087"/>
                </a:lnTo>
                <a:lnTo>
                  <a:pt x="1005" y="2017"/>
                </a:lnTo>
                <a:lnTo>
                  <a:pt x="988" y="2037"/>
                </a:lnTo>
                <a:lnTo>
                  <a:pt x="971" y="2056"/>
                </a:lnTo>
                <a:lnTo>
                  <a:pt x="954" y="2074"/>
                </a:lnTo>
                <a:lnTo>
                  <a:pt x="935" y="2092"/>
                </a:lnTo>
                <a:lnTo>
                  <a:pt x="915" y="2107"/>
                </a:lnTo>
                <a:lnTo>
                  <a:pt x="894" y="2123"/>
                </a:lnTo>
                <a:lnTo>
                  <a:pt x="873" y="2136"/>
                </a:lnTo>
                <a:lnTo>
                  <a:pt x="850" y="2149"/>
                </a:lnTo>
                <a:lnTo>
                  <a:pt x="897" y="2293"/>
                </a:lnTo>
                <a:lnTo>
                  <a:pt x="735" y="2345"/>
                </a:lnTo>
                <a:lnTo>
                  <a:pt x="689" y="2202"/>
                </a:lnTo>
                <a:lnTo>
                  <a:pt x="672" y="2203"/>
                </a:lnTo>
                <a:lnTo>
                  <a:pt x="656" y="2206"/>
                </a:lnTo>
                <a:lnTo>
                  <a:pt x="639" y="2206"/>
                </a:lnTo>
                <a:lnTo>
                  <a:pt x="623" y="2207"/>
                </a:lnTo>
                <a:lnTo>
                  <a:pt x="604" y="2206"/>
                </a:lnTo>
                <a:lnTo>
                  <a:pt x="585" y="2204"/>
                </a:lnTo>
                <a:lnTo>
                  <a:pt x="566" y="2203"/>
                </a:lnTo>
                <a:lnTo>
                  <a:pt x="547" y="2200"/>
                </a:lnTo>
                <a:lnTo>
                  <a:pt x="530" y="2198"/>
                </a:lnTo>
                <a:lnTo>
                  <a:pt x="512" y="2193"/>
                </a:lnTo>
                <a:lnTo>
                  <a:pt x="494" y="2189"/>
                </a:lnTo>
                <a:lnTo>
                  <a:pt x="476" y="2183"/>
                </a:lnTo>
                <a:lnTo>
                  <a:pt x="407" y="2317"/>
                </a:lnTo>
                <a:lnTo>
                  <a:pt x="256" y="2238"/>
                </a:lnTo>
                <a:lnTo>
                  <a:pt x="327" y="2105"/>
                </a:lnTo>
                <a:lnTo>
                  <a:pt x="307" y="2088"/>
                </a:lnTo>
                <a:lnTo>
                  <a:pt x="287" y="2071"/>
                </a:lnTo>
                <a:lnTo>
                  <a:pt x="269" y="2052"/>
                </a:lnTo>
                <a:lnTo>
                  <a:pt x="252" y="2032"/>
                </a:lnTo>
                <a:lnTo>
                  <a:pt x="236" y="2011"/>
                </a:lnTo>
                <a:lnTo>
                  <a:pt x="221" y="1990"/>
                </a:lnTo>
                <a:lnTo>
                  <a:pt x="207" y="1968"/>
                </a:lnTo>
                <a:lnTo>
                  <a:pt x="194" y="1944"/>
                </a:lnTo>
                <a:lnTo>
                  <a:pt x="50" y="1989"/>
                </a:lnTo>
                <a:lnTo>
                  <a:pt x="0" y="1826"/>
                </a:lnTo>
                <a:lnTo>
                  <a:pt x="144" y="1783"/>
                </a:lnTo>
                <a:lnTo>
                  <a:pt x="143" y="1768"/>
                </a:lnTo>
                <a:lnTo>
                  <a:pt x="142" y="1754"/>
                </a:lnTo>
                <a:lnTo>
                  <a:pt x="142" y="1740"/>
                </a:lnTo>
                <a:lnTo>
                  <a:pt x="141" y="1725"/>
                </a:lnTo>
                <a:lnTo>
                  <a:pt x="142" y="1706"/>
                </a:lnTo>
                <a:lnTo>
                  <a:pt x="143" y="1689"/>
                </a:lnTo>
                <a:lnTo>
                  <a:pt x="144" y="1671"/>
                </a:lnTo>
                <a:lnTo>
                  <a:pt x="146" y="1652"/>
                </a:lnTo>
                <a:lnTo>
                  <a:pt x="150" y="1634"/>
                </a:lnTo>
                <a:lnTo>
                  <a:pt x="153" y="1618"/>
                </a:lnTo>
                <a:lnTo>
                  <a:pt x="158" y="1600"/>
                </a:lnTo>
                <a:lnTo>
                  <a:pt x="163" y="1584"/>
                </a:lnTo>
                <a:lnTo>
                  <a:pt x="29" y="1514"/>
                </a:lnTo>
                <a:close/>
                <a:moveTo>
                  <a:pt x="768" y="469"/>
                </a:moveTo>
                <a:lnTo>
                  <a:pt x="856" y="292"/>
                </a:lnTo>
                <a:lnTo>
                  <a:pt x="1015" y="373"/>
                </a:lnTo>
                <a:lnTo>
                  <a:pt x="1026" y="358"/>
                </a:lnTo>
                <a:lnTo>
                  <a:pt x="1038" y="345"/>
                </a:lnTo>
                <a:lnTo>
                  <a:pt x="1049" y="333"/>
                </a:lnTo>
                <a:lnTo>
                  <a:pt x="1061" y="320"/>
                </a:lnTo>
                <a:lnTo>
                  <a:pt x="1074" y="307"/>
                </a:lnTo>
                <a:lnTo>
                  <a:pt x="1089" y="294"/>
                </a:lnTo>
                <a:lnTo>
                  <a:pt x="1103" y="283"/>
                </a:lnTo>
                <a:lnTo>
                  <a:pt x="1117" y="271"/>
                </a:lnTo>
                <a:lnTo>
                  <a:pt x="1133" y="260"/>
                </a:lnTo>
                <a:lnTo>
                  <a:pt x="1149" y="250"/>
                </a:lnTo>
                <a:lnTo>
                  <a:pt x="1164" y="240"/>
                </a:lnTo>
                <a:lnTo>
                  <a:pt x="1181" y="230"/>
                </a:lnTo>
                <a:lnTo>
                  <a:pt x="1125" y="62"/>
                </a:lnTo>
                <a:lnTo>
                  <a:pt x="1313" y="0"/>
                </a:lnTo>
                <a:lnTo>
                  <a:pt x="1369" y="168"/>
                </a:lnTo>
                <a:lnTo>
                  <a:pt x="1385" y="167"/>
                </a:lnTo>
                <a:lnTo>
                  <a:pt x="1402" y="165"/>
                </a:lnTo>
                <a:lnTo>
                  <a:pt x="1420" y="165"/>
                </a:lnTo>
                <a:lnTo>
                  <a:pt x="1436" y="164"/>
                </a:lnTo>
                <a:lnTo>
                  <a:pt x="1456" y="165"/>
                </a:lnTo>
                <a:lnTo>
                  <a:pt x="1476" y="166"/>
                </a:lnTo>
                <a:lnTo>
                  <a:pt x="1495" y="167"/>
                </a:lnTo>
                <a:lnTo>
                  <a:pt x="1514" y="169"/>
                </a:lnTo>
                <a:lnTo>
                  <a:pt x="1533" y="172"/>
                </a:lnTo>
                <a:lnTo>
                  <a:pt x="1552" y="177"/>
                </a:lnTo>
                <a:lnTo>
                  <a:pt x="1569" y="181"/>
                </a:lnTo>
                <a:lnTo>
                  <a:pt x="1588" y="186"/>
                </a:lnTo>
                <a:lnTo>
                  <a:pt x="1669" y="29"/>
                </a:lnTo>
                <a:lnTo>
                  <a:pt x="1845" y="119"/>
                </a:lnTo>
                <a:lnTo>
                  <a:pt x="1764" y="276"/>
                </a:lnTo>
                <a:lnTo>
                  <a:pt x="1785" y="294"/>
                </a:lnTo>
                <a:lnTo>
                  <a:pt x="1805" y="313"/>
                </a:lnTo>
                <a:lnTo>
                  <a:pt x="1825" y="333"/>
                </a:lnTo>
                <a:lnTo>
                  <a:pt x="1843" y="353"/>
                </a:lnTo>
                <a:lnTo>
                  <a:pt x="1860" y="374"/>
                </a:lnTo>
                <a:lnTo>
                  <a:pt x="1876" y="396"/>
                </a:lnTo>
                <a:lnTo>
                  <a:pt x="1891" y="419"/>
                </a:lnTo>
                <a:lnTo>
                  <a:pt x="1905" y="444"/>
                </a:lnTo>
                <a:lnTo>
                  <a:pt x="2074" y="389"/>
                </a:lnTo>
                <a:lnTo>
                  <a:pt x="2134" y="579"/>
                </a:lnTo>
                <a:lnTo>
                  <a:pt x="1965" y="632"/>
                </a:lnTo>
                <a:lnTo>
                  <a:pt x="1967" y="648"/>
                </a:lnTo>
                <a:lnTo>
                  <a:pt x="1968" y="664"/>
                </a:lnTo>
                <a:lnTo>
                  <a:pt x="1968" y="679"/>
                </a:lnTo>
                <a:lnTo>
                  <a:pt x="1969" y="696"/>
                </a:lnTo>
                <a:lnTo>
                  <a:pt x="1968" y="715"/>
                </a:lnTo>
                <a:lnTo>
                  <a:pt x="1967" y="734"/>
                </a:lnTo>
                <a:lnTo>
                  <a:pt x="1966" y="752"/>
                </a:lnTo>
                <a:lnTo>
                  <a:pt x="1963" y="770"/>
                </a:lnTo>
                <a:lnTo>
                  <a:pt x="1960" y="789"/>
                </a:lnTo>
                <a:lnTo>
                  <a:pt x="1957" y="807"/>
                </a:lnTo>
                <a:lnTo>
                  <a:pt x="1952" y="824"/>
                </a:lnTo>
                <a:lnTo>
                  <a:pt x="1948" y="842"/>
                </a:lnTo>
                <a:lnTo>
                  <a:pt x="2106" y="922"/>
                </a:lnTo>
                <a:lnTo>
                  <a:pt x="2018" y="1099"/>
                </a:lnTo>
                <a:lnTo>
                  <a:pt x="1858" y="1019"/>
                </a:lnTo>
                <a:lnTo>
                  <a:pt x="1848" y="1032"/>
                </a:lnTo>
                <a:lnTo>
                  <a:pt x="1836" y="1046"/>
                </a:lnTo>
                <a:lnTo>
                  <a:pt x="1825" y="1059"/>
                </a:lnTo>
                <a:lnTo>
                  <a:pt x="1813" y="1071"/>
                </a:lnTo>
                <a:lnTo>
                  <a:pt x="1800" y="1084"/>
                </a:lnTo>
                <a:lnTo>
                  <a:pt x="1785" y="1097"/>
                </a:lnTo>
                <a:lnTo>
                  <a:pt x="1771" y="1109"/>
                </a:lnTo>
                <a:lnTo>
                  <a:pt x="1756" y="1120"/>
                </a:lnTo>
                <a:lnTo>
                  <a:pt x="1741" y="1131"/>
                </a:lnTo>
                <a:lnTo>
                  <a:pt x="1725" y="1142"/>
                </a:lnTo>
                <a:lnTo>
                  <a:pt x="1710" y="1152"/>
                </a:lnTo>
                <a:lnTo>
                  <a:pt x="1693" y="1161"/>
                </a:lnTo>
                <a:lnTo>
                  <a:pt x="1749" y="1330"/>
                </a:lnTo>
                <a:lnTo>
                  <a:pt x="1560" y="1391"/>
                </a:lnTo>
                <a:lnTo>
                  <a:pt x="1505" y="1223"/>
                </a:lnTo>
                <a:lnTo>
                  <a:pt x="1488" y="1225"/>
                </a:lnTo>
                <a:lnTo>
                  <a:pt x="1472" y="1226"/>
                </a:lnTo>
                <a:lnTo>
                  <a:pt x="1454" y="1227"/>
                </a:lnTo>
                <a:lnTo>
                  <a:pt x="1436" y="1227"/>
                </a:lnTo>
                <a:lnTo>
                  <a:pt x="1418" y="1227"/>
                </a:lnTo>
                <a:lnTo>
                  <a:pt x="1398" y="1226"/>
                </a:lnTo>
                <a:lnTo>
                  <a:pt x="1379" y="1224"/>
                </a:lnTo>
                <a:lnTo>
                  <a:pt x="1360" y="1222"/>
                </a:lnTo>
                <a:lnTo>
                  <a:pt x="1341" y="1218"/>
                </a:lnTo>
                <a:lnTo>
                  <a:pt x="1322" y="1215"/>
                </a:lnTo>
                <a:lnTo>
                  <a:pt x="1304" y="1211"/>
                </a:lnTo>
                <a:lnTo>
                  <a:pt x="1286" y="1205"/>
                </a:lnTo>
                <a:lnTo>
                  <a:pt x="1205" y="1363"/>
                </a:lnTo>
                <a:lnTo>
                  <a:pt x="1029" y="1273"/>
                </a:lnTo>
                <a:lnTo>
                  <a:pt x="1110" y="1114"/>
                </a:lnTo>
                <a:lnTo>
                  <a:pt x="1089" y="1097"/>
                </a:lnTo>
                <a:lnTo>
                  <a:pt x="1069" y="1079"/>
                </a:lnTo>
                <a:lnTo>
                  <a:pt x="1049" y="1059"/>
                </a:lnTo>
                <a:lnTo>
                  <a:pt x="1031" y="1038"/>
                </a:lnTo>
                <a:lnTo>
                  <a:pt x="1013" y="1017"/>
                </a:lnTo>
                <a:lnTo>
                  <a:pt x="998" y="995"/>
                </a:lnTo>
                <a:lnTo>
                  <a:pt x="982" y="971"/>
                </a:lnTo>
                <a:lnTo>
                  <a:pt x="969" y="948"/>
                </a:lnTo>
                <a:lnTo>
                  <a:pt x="800" y="1001"/>
                </a:lnTo>
                <a:lnTo>
                  <a:pt x="740" y="813"/>
                </a:lnTo>
                <a:lnTo>
                  <a:pt x="909" y="759"/>
                </a:lnTo>
                <a:lnTo>
                  <a:pt x="907" y="743"/>
                </a:lnTo>
                <a:lnTo>
                  <a:pt x="906" y="728"/>
                </a:lnTo>
                <a:lnTo>
                  <a:pt x="905" y="711"/>
                </a:lnTo>
                <a:lnTo>
                  <a:pt x="905" y="696"/>
                </a:lnTo>
                <a:lnTo>
                  <a:pt x="905" y="677"/>
                </a:lnTo>
                <a:lnTo>
                  <a:pt x="906" y="658"/>
                </a:lnTo>
                <a:lnTo>
                  <a:pt x="908" y="639"/>
                </a:lnTo>
                <a:lnTo>
                  <a:pt x="910" y="621"/>
                </a:lnTo>
                <a:lnTo>
                  <a:pt x="914" y="603"/>
                </a:lnTo>
                <a:lnTo>
                  <a:pt x="917" y="584"/>
                </a:lnTo>
                <a:lnTo>
                  <a:pt x="920" y="566"/>
                </a:lnTo>
                <a:lnTo>
                  <a:pt x="926" y="549"/>
                </a:lnTo>
                <a:lnTo>
                  <a:pt x="768" y="469"/>
                </a:lnTo>
                <a:close/>
                <a:moveTo>
                  <a:pt x="1436" y="400"/>
                </a:moveTo>
                <a:lnTo>
                  <a:pt x="1422" y="400"/>
                </a:lnTo>
                <a:lnTo>
                  <a:pt x="1406" y="401"/>
                </a:lnTo>
                <a:lnTo>
                  <a:pt x="1392" y="404"/>
                </a:lnTo>
                <a:lnTo>
                  <a:pt x="1378" y="406"/>
                </a:lnTo>
                <a:lnTo>
                  <a:pt x="1363" y="409"/>
                </a:lnTo>
                <a:lnTo>
                  <a:pt x="1349" y="414"/>
                </a:lnTo>
                <a:lnTo>
                  <a:pt x="1336" y="418"/>
                </a:lnTo>
                <a:lnTo>
                  <a:pt x="1322" y="424"/>
                </a:lnTo>
                <a:lnTo>
                  <a:pt x="1309" y="429"/>
                </a:lnTo>
                <a:lnTo>
                  <a:pt x="1296" y="436"/>
                </a:lnTo>
                <a:lnTo>
                  <a:pt x="1284" y="444"/>
                </a:lnTo>
                <a:lnTo>
                  <a:pt x="1271" y="451"/>
                </a:lnTo>
                <a:lnTo>
                  <a:pt x="1260" y="459"/>
                </a:lnTo>
                <a:lnTo>
                  <a:pt x="1249" y="468"/>
                </a:lnTo>
                <a:lnTo>
                  <a:pt x="1238" y="477"/>
                </a:lnTo>
                <a:lnTo>
                  <a:pt x="1228" y="487"/>
                </a:lnTo>
                <a:lnTo>
                  <a:pt x="1218" y="497"/>
                </a:lnTo>
                <a:lnTo>
                  <a:pt x="1209" y="508"/>
                </a:lnTo>
                <a:lnTo>
                  <a:pt x="1201" y="519"/>
                </a:lnTo>
                <a:lnTo>
                  <a:pt x="1192" y="531"/>
                </a:lnTo>
                <a:lnTo>
                  <a:pt x="1184" y="543"/>
                </a:lnTo>
                <a:lnTo>
                  <a:pt x="1177" y="555"/>
                </a:lnTo>
                <a:lnTo>
                  <a:pt x="1171" y="568"/>
                </a:lnTo>
                <a:lnTo>
                  <a:pt x="1165" y="581"/>
                </a:lnTo>
                <a:lnTo>
                  <a:pt x="1160" y="594"/>
                </a:lnTo>
                <a:lnTo>
                  <a:pt x="1155" y="608"/>
                </a:lnTo>
                <a:lnTo>
                  <a:pt x="1151" y="622"/>
                </a:lnTo>
                <a:lnTo>
                  <a:pt x="1147" y="636"/>
                </a:lnTo>
                <a:lnTo>
                  <a:pt x="1145" y="651"/>
                </a:lnTo>
                <a:lnTo>
                  <a:pt x="1143" y="666"/>
                </a:lnTo>
                <a:lnTo>
                  <a:pt x="1142" y="680"/>
                </a:lnTo>
                <a:lnTo>
                  <a:pt x="1142" y="696"/>
                </a:lnTo>
                <a:lnTo>
                  <a:pt x="1142" y="710"/>
                </a:lnTo>
                <a:lnTo>
                  <a:pt x="1143" y="726"/>
                </a:lnTo>
                <a:lnTo>
                  <a:pt x="1145" y="740"/>
                </a:lnTo>
                <a:lnTo>
                  <a:pt x="1147" y="755"/>
                </a:lnTo>
                <a:lnTo>
                  <a:pt x="1151" y="769"/>
                </a:lnTo>
                <a:lnTo>
                  <a:pt x="1155" y="783"/>
                </a:lnTo>
                <a:lnTo>
                  <a:pt x="1160" y="797"/>
                </a:lnTo>
                <a:lnTo>
                  <a:pt x="1165" y="810"/>
                </a:lnTo>
                <a:lnTo>
                  <a:pt x="1171" y="823"/>
                </a:lnTo>
                <a:lnTo>
                  <a:pt x="1177" y="836"/>
                </a:lnTo>
                <a:lnTo>
                  <a:pt x="1184" y="849"/>
                </a:lnTo>
                <a:lnTo>
                  <a:pt x="1192" y="861"/>
                </a:lnTo>
                <a:lnTo>
                  <a:pt x="1201" y="872"/>
                </a:lnTo>
                <a:lnTo>
                  <a:pt x="1209" y="883"/>
                </a:lnTo>
                <a:lnTo>
                  <a:pt x="1218" y="894"/>
                </a:lnTo>
                <a:lnTo>
                  <a:pt x="1228" y="904"/>
                </a:lnTo>
                <a:lnTo>
                  <a:pt x="1238" y="914"/>
                </a:lnTo>
                <a:lnTo>
                  <a:pt x="1249" y="924"/>
                </a:lnTo>
                <a:lnTo>
                  <a:pt x="1260" y="932"/>
                </a:lnTo>
                <a:lnTo>
                  <a:pt x="1271" y="940"/>
                </a:lnTo>
                <a:lnTo>
                  <a:pt x="1284" y="948"/>
                </a:lnTo>
                <a:lnTo>
                  <a:pt x="1296" y="955"/>
                </a:lnTo>
                <a:lnTo>
                  <a:pt x="1309" y="962"/>
                </a:lnTo>
                <a:lnTo>
                  <a:pt x="1322" y="968"/>
                </a:lnTo>
                <a:lnTo>
                  <a:pt x="1336" y="973"/>
                </a:lnTo>
                <a:lnTo>
                  <a:pt x="1349" y="978"/>
                </a:lnTo>
                <a:lnTo>
                  <a:pt x="1363" y="981"/>
                </a:lnTo>
                <a:lnTo>
                  <a:pt x="1378" y="985"/>
                </a:lnTo>
                <a:lnTo>
                  <a:pt x="1392" y="988"/>
                </a:lnTo>
                <a:lnTo>
                  <a:pt x="1406" y="989"/>
                </a:lnTo>
                <a:lnTo>
                  <a:pt x="1422" y="990"/>
                </a:lnTo>
                <a:lnTo>
                  <a:pt x="1436" y="991"/>
                </a:lnTo>
                <a:lnTo>
                  <a:pt x="1452" y="990"/>
                </a:lnTo>
                <a:lnTo>
                  <a:pt x="1467" y="989"/>
                </a:lnTo>
                <a:lnTo>
                  <a:pt x="1482" y="988"/>
                </a:lnTo>
                <a:lnTo>
                  <a:pt x="1496" y="985"/>
                </a:lnTo>
                <a:lnTo>
                  <a:pt x="1511" y="981"/>
                </a:lnTo>
                <a:lnTo>
                  <a:pt x="1525" y="978"/>
                </a:lnTo>
                <a:lnTo>
                  <a:pt x="1538" y="973"/>
                </a:lnTo>
                <a:lnTo>
                  <a:pt x="1552" y="968"/>
                </a:lnTo>
                <a:lnTo>
                  <a:pt x="1565" y="962"/>
                </a:lnTo>
                <a:lnTo>
                  <a:pt x="1577" y="955"/>
                </a:lnTo>
                <a:lnTo>
                  <a:pt x="1590" y="948"/>
                </a:lnTo>
                <a:lnTo>
                  <a:pt x="1601" y="940"/>
                </a:lnTo>
                <a:lnTo>
                  <a:pt x="1614" y="932"/>
                </a:lnTo>
                <a:lnTo>
                  <a:pt x="1625" y="923"/>
                </a:lnTo>
                <a:lnTo>
                  <a:pt x="1636" y="914"/>
                </a:lnTo>
                <a:lnTo>
                  <a:pt x="1646" y="904"/>
                </a:lnTo>
                <a:lnTo>
                  <a:pt x="1656" y="894"/>
                </a:lnTo>
                <a:lnTo>
                  <a:pt x="1664" y="883"/>
                </a:lnTo>
                <a:lnTo>
                  <a:pt x="1673" y="872"/>
                </a:lnTo>
                <a:lnTo>
                  <a:pt x="1682" y="861"/>
                </a:lnTo>
                <a:lnTo>
                  <a:pt x="1690" y="849"/>
                </a:lnTo>
                <a:lnTo>
                  <a:pt x="1697" y="836"/>
                </a:lnTo>
                <a:lnTo>
                  <a:pt x="1703" y="823"/>
                </a:lnTo>
                <a:lnTo>
                  <a:pt x="1709" y="810"/>
                </a:lnTo>
                <a:lnTo>
                  <a:pt x="1714" y="797"/>
                </a:lnTo>
                <a:lnTo>
                  <a:pt x="1719" y="783"/>
                </a:lnTo>
                <a:lnTo>
                  <a:pt x="1723" y="769"/>
                </a:lnTo>
                <a:lnTo>
                  <a:pt x="1726" y="755"/>
                </a:lnTo>
                <a:lnTo>
                  <a:pt x="1729" y="740"/>
                </a:lnTo>
                <a:lnTo>
                  <a:pt x="1731" y="726"/>
                </a:lnTo>
                <a:lnTo>
                  <a:pt x="1732" y="710"/>
                </a:lnTo>
                <a:lnTo>
                  <a:pt x="1732" y="696"/>
                </a:lnTo>
                <a:lnTo>
                  <a:pt x="1732" y="680"/>
                </a:lnTo>
                <a:lnTo>
                  <a:pt x="1731" y="666"/>
                </a:lnTo>
                <a:lnTo>
                  <a:pt x="1729" y="651"/>
                </a:lnTo>
                <a:lnTo>
                  <a:pt x="1726" y="636"/>
                </a:lnTo>
                <a:lnTo>
                  <a:pt x="1723" y="622"/>
                </a:lnTo>
                <a:lnTo>
                  <a:pt x="1719" y="608"/>
                </a:lnTo>
                <a:lnTo>
                  <a:pt x="1714" y="594"/>
                </a:lnTo>
                <a:lnTo>
                  <a:pt x="1709" y="581"/>
                </a:lnTo>
                <a:lnTo>
                  <a:pt x="1703" y="568"/>
                </a:lnTo>
                <a:lnTo>
                  <a:pt x="1697" y="555"/>
                </a:lnTo>
                <a:lnTo>
                  <a:pt x="1690" y="543"/>
                </a:lnTo>
                <a:lnTo>
                  <a:pt x="1682" y="531"/>
                </a:lnTo>
                <a:lnTo>
                  <a:pt x="1673" y="519"/>
                </a:lnTo>
                <a:lnTo>
                  <a:pt x="1664" y="508"/>
                </a:lnTo>
                <a:lnTo>
                  <a:pt x="1656" y="497"/>
                </a:lnTo>
                <a:lnTo>
                  <a:pt x="1646" y="487"/>
                </a:lnTo>
                <a:lnTo>
                  <a:pt x="1636" y="477"/>
                </a:lnTo>
                <a:lnTo>
                  <a:pt x="1625" y="468"/>
                </a:lnTo>
                <a:lnTo>
                  <a:pt x="1614" y="459"/>
                </a:lnTo>
                <a:lnTo>
                  <a:pt x="1601" y="451"/>
                </a:lnTo>
                <a:lnTo>
                  <a:pt x="1590" y="444"/>
                </a:lnTo>
                <a:lnTo>
                  <a:pt x="1577" y="436"/>
                </a:lnTo>
                <a:lnTo>
                  <a:pt x="1565" y="429"/>
                </a:lnTo>
                <a:lnTo>
                  <a:pt x="1552" y="424"/>
                </a:lnTo>
                <a:lnTo>
                  <a:pt x="1538" y="418"/>
                </a:lnTo>
                <a:lnTo>
                  <a:pt x="1525" y="414"/>
                </a:lnTo>
                <a:lnTo>
                  <a:pt x="1511" y="409"/>
                </a:lnTo>
                <a:lnTo>
                  <a:pt x="1496" y="406"/>
                </a:lnTo>
                <a:lnTo>
                  <a:pt x="1482" y="404"/>
                </a:lnTo>
                <a:lnTo>
                  <a:pt x="1467" y="401"/>
                </a:lnTo>
                <a:lnTo>
                  <a:pt x="1452" y="400"/>
                </a:lnTo>
                <a:lnTo>
                  <a:pt x="1436" y="400"/>
                </a:lnTo>
                <a:close/>
                <a:moveTo>
                  <a:pt x="623" y="1440"/>
                </a:moveTo>
                <a:lnTo>
                  <a:pt x="608" y="1440"/>
                </a:lnTo>
                <a:lnTo>
                  <a:pt x="594" y="1441"/>
                </a:lnTo>
                <a:lnTo>
                  <a:pt x="579" y="1443"/>
                </a:lnTo>
                <a:lnTo>
                  <a:pt x="565" y="1445"/>
                </a:lnTo>
                <a:lnTo>
                  <a:pt x="552" y="1449"/>
                </a:lnTo>
                <a:lnTo>
                  <a:pt x="537" y="1452"/>
                </a:lnTo>
                <a:lnTo>
                  <a:pt x="524" y="1456"/>
                </a:lnTo>
                <a:lnTo>
                  <a:pt x="512" y="1462"/>
                </a:lnTo>
                <a:lnTo>
                  <a:pt x="499" y="1467"/>
                </a:lnTo>
                <a:lnTo>
                  <a:pt x="486" y="1474"/>
                </a:lnTo>
                <a:lnTo>
                  <a:pt x="474" y="1481"/>
                </a:lnTo>
                <a:lnTo>
                  <a:pt x="463" y="1488"/>
                </a:lnTo>
                <a:lnTo>
                  <a:pt x="452" y="1496"/>
                </a:lnTo>
                <a:lnTo>
                  <a:pt x="441" y="1505"/>
                </a:lnTo>
                <a:lnTo>
                  <a:pt x="431" y="1514"/>
                </a:lnTo>
                <a:lnTo>
                  <a:pt x="421" y="1523"/>
                </a:lnTo>
                <a:lnTo>
                  <a:pt x="411" y="1533"/>
                </a:lnTo>
                <a:lnTo>
                  <a:pt x="402" y="1544"/>
                </a:lnTo>
                <a:lnTo>
                  <a:pt x="393" y="1555"/>
                </a:lnTo>
                <a:lnTo>
                  <a:pt x="386" y="1566"/>
                </a:lnTo>
                <a:lnTo>
                  <a:pt x="378" y="1577"/>
                </a:lnTo>
                <a:lnTo>
                  <a:pt x="371" y="1589"/>
                </a:lnTo>
                <a:lnTo>
                  <a:pt x="365" y="1601"/>
                </a:lnTo>
                <a:lnTo>
                  <a:pt x="359" y="1615"/>
                </a:lnTo>
                <a:lnTo>
                  <a:pt x="353" y="1627"/>
                </a:lnTo>
                <a:lnTo>
                  <a:pt x="349" y="1640"/>
                </a:lnTo>
                <a:lnTo>
                  <a:pt x="346" y="1654"/>
                </a:lnTo>
                <a:lnTo>
                  <a:pt x="342" y="1668"/>
                </a:lnTo>
                <a:lnTo>
                  <a:pt x="340" y="1682"/>
                </a:lnTo>
                <a:lnTo>
                  <a:pt x="338" y="1696"/>
                </a:lnTo>
                <a:lnTo>
                  <a:pt x="337" y="1711"/>
                </a:lnTo>
                <a:lnTo>
                  <a:pt x="337" y="1725"/>
                </a:lnTo>
                <a:lnTo>
                  <a:pt x="337" y="1740"/>
                </a:lnTo>
                <a:lnTo>
                  <a:pt x="338" y="1754"/>
                </a:lnTo>
                <a:lnTo>
                  <a:pt x="340" y="1768"/>
                </a:lnTo>
                <a:lnTo>
                  <a:pt x="342" y="1783"/>
                </a:lnTo>
                <a:lnTo>
                  <a:pt x="346" y="1796"/>
                </a:lnTo>
                <a:lnTo>
                  <a:pt x="349" y="1810"/>
                </a:lnTo>
                <a:lnTo>
                  <a:pt x="353" y="1824"/>
                </a:lnTo>
                <a:lnTo>
                  <a:pt x="359" y="1836"/>
                </a:lnTo>
                <a:lnTo>
                  <a:pt x="365" y="1849"/>
                </a:lnTo>
                <a:lnTo>
                  <a:pt x="371" y="1861"/>
                </a:lnTo>
                <a:lnTo>
                  <a:pt x="378" y="1874"/>
                </a:lnTo>
                <a:lnTo>
                  <a:pt x="386" y="1885"/>
                </a:lnTo>
                <a:lnTo>
                  <a:pt x="393" y="1896"/>
                </a:lnTo>
                <a:lnTo>
                  <a:pt x="402" y="1907"/>
                </a:lnTo>
                <a:lnTo>
                  <a:pt x="411" y="1918"/>
                </a:lnTo>
                <a:lnTo>
                  <a:pt x="421" y="1928"/>
                </a:lnTo>
                <a:lnTo>
                  <a:pt x="431" y="1937"/>
                </a:lnTo>
                <a:lnTo>
                  <a:pt x="441" y="1945"/>
                </a:lnTo>
                <a:lnTo>
                  <a:pt x="452" y="1954"/>
                </a:lnTo>
                <a:lnTo>
                  <a:pt x="463" y="1962"/>
                </a:lnTo>
                <a:lnTo>
                  <a:pt x="474" y="1970"/>
                </a:lnTo>
                <a:lnTo>
                  <a:pt x="486" y="1976"/>
                </a:lnTo>
                <a:lnTo>
                  <a:pt x="499" y="1983"/>
                </a:lnTo>
                <a:lnTo>
                  <a:pt x="512" y="1989"/>
                </a:lnTo>
                <a:lnTo>
                  <a:pt x="524" y="1994"/>
                </a:lnTo>
                <a:lnTo>
                  <a:pt x="537" y="1999"/>
                </a:lnTo>
                <a:lnTo>
                  <a:pt x="552" y="2002"/>
                </a:lnTo>
                <a:lnTo>
                  <a:pt x="565" y="2005"/>
                </a:lnTo>
                <a:lnTo>
                  <a:pt x="579" y="2007"/>
                </a:lnTo>
                <a:lnTo>
                  <a:pt x="594" y="2010"/>
                </a:lnTo>
                <a:lnTo>
                  <a:pt x="608" y="2011"/>
                </a:lnTo>
                <a:lnTo>
                  <a:pt x="623" y="2011"/>
                </a:lnTo>
                <a:lnTo>
                  <a:pt x="637" y="2011"/>
                </a:lnTo>
                <a:lnTo>
                  <a:pt x="651" y="2010"/>
                </a:lnTo>
                <a:lnTo>
                  <a:pt x="666" y="2007"/>
                </a:lnTo>
                <a:lnTo>
                  <a:pt x="680" y="2005"/>
                </a:lnTo>
                <a:lnTo>
                  <a:pt x="695" y="2002"/>
                </a:lnTo>
                <a:lnTo>
                  <a:pt x="708" y="1999"/>
                </a:lnTo>
                <a:lnTo>
                  <a:pt x="721" y="1994"/>
                </a:lnTo>
                <a:lnTo>
                  <a:pt x="733" y="1989"/>
                </a:lnTo>
                <a:lnTo>
                  <a:pt x="747" y="1983"/>
                </a:lnTo>
                <a:lnTo>
                  <a:pt x="759" y="1976"/>
                </a:lnTo>
                <a:lnTo>
                  <a:pt x="771" y="1970"/>
                </a:lnTo>
                <a:lnTo>
                  <a:pt x="782" y="1962"/>
                </a:lnTo>
                <a:lnTo>
                  <a:pt x="793" y="1954"/>
                </a:lnTo>
                <a:lnTo>
                  <a:pt x="804" y="1945"/>
                </a:lnTo>
                <a:lnTo>
                  <a:pt x="815" y="1937"/>
                </a:lnTo>
                <a:lnTo>
                  <a:pt x="825" y="1928"/>
                </a:lnTo>
                <a:lnTo>
                  <a:pt x="834" y="1918"/>
                </a:lnTo>
                <a:lnTo>
                  <a:pt x="843" y="1907"/>
                </a:lnTo>
                <a:lnTo>
                  <a:pt x="852" y="1896"/>
                </a:lnTo>
                <a:lnTo>
                  <a:pt x="860" y="1885"/>
                </a:lnTo>
                <a:lnTo>
                  <a:pt x="867" y="1874"/>
                </a:lnTo>
                <a:lnTo>
                  <a:pt x="874" y="1861"/>
                </a:lnTo>
                <a:lnTo>
                  <a:pt x="881" y="1849"/>
                </a:lnTo>
                <a:lnTo>
                  <a:pt x="886" y="1836"/>
                </a:lnTo>
                <a:lnTo>
                  <a:pt x="892" y="1824"/>
                </a:lnTo>
                <a:lnTo>
                  <a:pt x="896" y="1810"/>
                </a:lnTo>
                <a:lnTo>
                  <a:pt x="899" y="1796"/>
                </a:lnTo>
                <a:lnTo>
                  <a:pt x="903" y="1783"/>
                </a:lnTo>
                <a:lnTo>
                  <a:pt x="905" y="1768"/>
                </a:lnTo>
                <a:lnTo>
                  <a:pt x="907" y="1754"/>
                </a:lnTo>
                <a:lnTo>
                  <a:pt x="908" y="1740"/>
                </a:lnTo>
                <a:lnTo>
                  <a:pt x="908" y="1725"/>
                </a:lnTo>
                <a:lnTo>
                  <a:pt x="908" y="1711"/>
                </a:lnTo>
                <a:lnTo>
                  <a:pt x="907" y="1696"/>
                </a:lnTo>
                <a:lnTo>
                  <a:pt x="905" y="1682"/>
                </a:lnTo>
                <a:lnTo>
                  <a:pt x="903" y="1668"/>
                </a:lnTo>
                <a:lnTo>
                  <a:pt x="899" y="1654"/>
                </a:lnTo>
                <a:lnTo>
                  <a:pt x="896" y="1640"/>
                </a:lnTo>
                <a:lnTo>
                  <a:pt x="892" y="1627"/>
                </a:lnTo>
                <a:lnTo>
                  <a:pt x="886" y="1615"/>
                </a:lnTo>
                <a:lnTo>
                  <a:pt x="881" y="1601"/>
                </a:lnTo>
                <a:lnTo>
                  <a:pt x="874" y="1589"/>
                </a:lnTo>
                <a:lnTo>
                  <a:pt x="867" y="1577"/>
                </a:lnTo>
                <a:lnTo>
                  <a:pt x="860" y="1566"/>
                </a:lnTo>
                <a:lnTo>
                  <a:pt x="852" y="1555"/>
                </a:lnTo>
                <a:lnTo>
                  <a:pt x="843" y="1544"/>
                </a:lnTo>
                <a:lnTo>
                  <a:pt x="834" y="1533"/>
                </a:lnTo>
                <a:lnTo>
                  <a:pt x="825" y="1523"/>
                </a:lnTo>
                <a:lnTo>
                  <a:pt x="815" y="1514"/>
                </a:lnTo>
                <a:lnTo>
                  <a:pt x="804" y="1505"/>
                </a:lnTo>
                <a:lnTo>
                  <a:pt x="793" y="1496"/>
                </a:lnTo>
                <a:lnTo>
                  <a:pt x="782" y="1488"/>
                </a:lnTo>
                <a:lnTo>
                  <a:pt x="771" y="1481"/>
                </a:lnTo>
                <a:lnTo>
                  <a:pt x="759" y="1474"/>
                </a:lnTo>
                <a:lnTo>
                  <a:pt x="747" y="1467"/>
                </a:lnTo>
                <a:lnTo>
                  <a:pt x="733" y="1462"/>
                </a:lnTo>
                <a:lnTo>
                  <a:pt x="721" y="1456"/>
                </a:lnTo>
                <a:lnTo>
                  <a:pt x="708" y="1452"/>
                </a:lnTo>
                <a:lnTo>
                  <a:pt x="695" y="1449"/>
                </a:lnTo>
                <a:lnTo>
                  <a:pt x="680" y="1445"/>
                </a:lnTo>
                <a:lnTo>
                  <a:pt x="666" y="1443"/>
                </a:lnTo>
                <a:lnTo>
                  <a:pt x="651" y="1441"/>
                </a:lnTo>
                <a:lnTo>
                  <a:pt x="637" y="1440"/>
                </a:lnTo>
                <a:lnTo>
                  <a:pt x="623" y="1440"/>
                </a:lnTo>
                <a:close/>
                <a:moveTo>
                  <a:pt x="2283" y="1306"/>
                </a:moveTo>
                <a:lnTo>
                  <a:pt x="2269" y="1307"/>
                </a:lnTo>
                <a:lnTo>
                  <a:pt x="2255" y="1308"/>
                </a:lnTo>
                <a:lnTo>
                  <a:pt x="2242" y="1312"/>
                </a:lnTo>
                <a:lnTo>
                  <a:pt x="2229" y="1317"/>
                </a:lnTo>
                <a:lnTo>
                  <a:pt x="2217" y="1322"/>
                </a:lnTo>
                <a:lnTo>
                  <a:pt x="2206" y="1329"/>
                </a:lnTo>
                <a:lnTo>
                  <a:pt x="2195" y="1337"/>
                </a:lnTo>
                <a:lnTo>
                  <a:pt x="2185" y="1347"/>
                </a:lnTo>
                <a:lnTo>
                  <a:pt x="2176" y="1356"/>
                </a:lnTo>
                <a:lnTo>
                  <a:pt x="2168" y="1367"/>
                </a:lnTo>
                <a:lnTo>
                  <a:pt x="2162" y="1378"/>
                </a:lnTo>
                <a:lnTo>
                  <a:pt x="2156" y="1390"/>
                </a:lnTo>
                <a:lnTo>
                  <a:pt x="2151" y="1403"/>
                </a:lnTo>
                <a:lnTo>
                  <a:pt x="2147" y="1416"/>
                </a:lnTo>
                <a:lnTo>
                  <a:pt x="2145" y="1430"/>
                </a:lnTo>
                <a:lnTo>
                  <a:pt x="2145" y="1444"/>
                </a:lnTo>
                <a:lnTo>
                  <a:pt x="2145" y="1457"/>
                </a:lnTo>
                <a:lnTo>
                  <a:pt x="2147" y="1472"/>
                </a:lnTo>
                <a:lnTo>
                  <a:pt x="2151" y="1485"/>
                </a:lnTo>
                <a:lnTo>
                  <a:pt x="2156" y="1497"/>
                </a:lnTo>
                <a:lnTo>
                  <a:pt x="2162" y="1509"/>
                </a:lnTo>
                <a:lnTo>
                  <a:pt x="2168" y="1520"/>
                </a:lnTo>
                <a:lnTo>
                  <a:pt x="2176" y="1532"/>
                </a:lnTo>
                <a:lnTo>
                  <a:pt x="2185" y="1541"/>
                </a:lnTo>
                <a:lnTo>
                  <a:pt x="2195" y="1550"/>
                </a:lnTo>
                <a:lnTo>
                  <a:pt x="2206" y="1558"/>
                </a:lnTo>
                <a:lnTo>
                  <a:pt x="2217" y="1565"/>
                </a:lnTo>
                <a:lnTo>
                  <a:pt x="2229" y="1571"/>
                </a:lnTo>
                <a:lnTo>
                  <a:pt x="2242" y="1576"/>
                </a:lnTo>
                <a:lnTo>
                  <a:pt x="2255" y="1579"/>
                </a:lnTo>
                <a:lnTo>
                  <a:pt x="2269" y="1581"/>
                </a:lnTo>
                <a:lnTo>
                  <a:pt x="2283" y="1581"/>
                </a:lnTo>
                <a:lnTo>
                  <a:pt x="2297" y="1581"/>
                </a:lnTo>
                <a:lnTo>
                  <a:pt x="2311" y="1579"/>
                </a:lnTo>
                <a:lnTo>
                  <a:pt x="2324" y="1576"/>
                </a:lnTo>
                <a:lnTo>
                  <a:pt x="2337" y="1571"/>
                </a:lnTo>
                <a:lnTo>
                  <a:pt x="2349" y="1565"/>
                </a:lnTo>
                <a:lnTo>
                  <a:pt x="2360" y="1558"/>
                </a:lnTo>
                <a:lnTo>
                  <a:pt x="2371" y="1550"/>
                </a:lnTo>
                <a:lnTo>
                  <a:pt x="2381" y="1541"/>
                </a:lnTo>
                <a:lnTo>
                  <a:pt x="2390" y="1532"/>
                </a:lnTo>
                <a:lnTo>
                  <a:pt x="2397" y="1520"/>
                </a:lnTo>
                <a:lnTo>
                  <a:pt x="2404" y="1509"/>
                </a:lnTo>
                <a:lnTo>
                  <a:pt x="2410" y="1497"/>
                </a:lnTo>
                <a:lnTo>
                  <a:pt x="2415" y="1485"/>
                </a:lnTo>
                <a:lnTo>
                  <a:pt x="2419" y="1472"/>
                </a:lnTo>
                <a:lnTo>
                  <a:pt x="2421" y="1457"/>
                </a:lnTo>
                <a:lnTo>
                  <a:pt x="2421" y="1444"/>
                </a:lnTo>
                <a:lnTo>
                  <a:pt x="2421" y="1430"/>
                </a:lnTo>
                <a:lnTo>
                  <a:pt x="2419" y="1416"/>
                </a:lnTo>
                <a:lnTo>
                  <a:pt x="2415" y="1403"/>
                </a:lnTo>
                <a:lnTo>
                  <a:pt x="2410" y="1390"/>
                </a:lnTo>
                <a:lnTo>
                  <a:pt x="2404" y="1378"/>
                </a:lnTo>
                <a:lnTo>
                  <a:pt x="2397" y="1367"/>
                </a:lnTo>
                <a:lnTo>
                  <a:pt x="2390" y="1356"/>
                </a:lnTo>
                <a:lnTo>
                  <a:pt x="2381" y="1347"/>
                </a:lnTo>
                <a:lnTo>
                  <a:pt x="2371" y="1337"/>
                </a:lnTo>
                <a:lnTo>
                  <a:pt x="2360" y="1329"/>
                </a:lnTo>
                <a:lnTo>
                  <a:pt x="2349" y="1322"/>
                </a:lnTo>
                <a:lnTo>
                  <a:pt x="2337" y="1317"/>
                </a:lnTo>
                <a:lnTo>
                  <a:pt x="2324" y="1312"/>
                </a:lnTo>
                <a:lnTo>
                  <a:pt x="2311" y="1308"/>
                </a:lnTo>
                <a:lnTo>
                  <a:pt x="2297" y="1307"/>
                </a:lnTo>
                <a:lnTo>
                  <a:pt x="2283" y="1306"/>
                </a:lnTo>
                <a:close/>
              </a:path>
            </a:pathLst>
          </a:custGeom>
          <a:solidFill>
            <a:schemeClr val="tx2"/>
          </a:solidFill>
          <a:ln w="9525">
            <a:noFill/>
            <a:round/>
            <a:headEnd/>
            <a:tailEnd/>
          </a:ln>
        </p:spPr>
        <p:txBody>
          <a:bodyPr/>
          <a:lstStyle/>
          <a:p>
            <a:endParaRPr lang="en-US"/>
          </a:p>
        </p:txBody>
      </p:sp>
      <p:sp>
        <p:nvSpPr>
          <p:cNvPr id="180248" name="Text Box 91"/>
          <p:cNvSpPr txBox="1">
            <a:spLocks noChangeArrowheads="1"/>
          </p:cNvSpPr>
          <p:nvPr/>
        </p:nvSpPr>
        <p:spPr bwMode="auto">
          <a:xfrm>
            <a:off x="7112000" y="3503613"/>
            <a:ext cx="1109663" cy="244475"/>
          </a:xfrm>
          <a:prstGeom prst="rect">
            <a:avLst/>
          </a:prstGeom>
          <a:noFill/>
          <a:ln w="9525">
            <a:noFill/>
            <a:miter lim="800000"/>
            <a:headEnd/>
            <a:tailEnd/>
          </a:ln>
        </p:spPr>
        <p:txBody>
          <a:bodyPr>
            <a:spAutoFit/>
          </a:bodyPr>
          <a:lstStyle/>
          <a:p>
            <a:pPr algn="ctr">
              <a:spcBef>
                <a:spcPct val="50000"/>
              </a:spcBef>
            </a:pPr>
            <a:r>
              <a:rPr lang="en-US" sz="1000" b="1" i="0">
                <a:ea typeface="MS PGothic" pitchFamily="34" charset="-128"/>
              </a:rPr>
              <a:t>Relationships</a:t>
            </a:r>
          </a:p>
        </p:txBody>
      </p:sp>
      <p:pic>
        <p:nvPicPr>
          <p:cNvPr id="180249" name="Picture 41" descr="linkage_large"/>
          <p:cNvPicPr>
            <a:picLocks noChangeAspect="1" noChangeArrowheads="1"/>
          </p:cNvPicPr>
          <p:nvPr/>
        </p:nvPicPr>
        <p:blipFill>
          <a:blip r:embed="rId6"/>
          <a:srcRect/>
          <a:stretch>
            <a:fillRect/>
          </a:stretch>
        </p:blipFill>
        <p:spPr bwMode="auto">
          <a:xfrm>
            <a:off x="6130925" y="2039938"/>
            <a:ext cx="652463" cy="684212"/>
          </a:xfrm>
          <a:prstGeom prst="rect">
            <a:avLst/>
          </a:prstGeom>
          <a:noFill/>
          <a:ln w="9525">
            <a:noFill/>
            <a:miter lim="800000"/>
            <a:headEnd/>
            <a:tailEnd/>
          </a:ln>
        </p:spPr>
      </p:pic>
      <p:sp>
        <p:nvSpPr>
          <p:cNvPr id="180250" name="Text Box 95"/>
          <p:cNvSpPr txBox="1">
            <a:spLocks noChangeArrowheads="1"/>
          </p:cNvSpPr>
          <p:nvPr/>
        </p:nvSpPr>
        <p:spPr bwMode="auto">
          <a:xfrm>
            <a:off x="5948363" y="3503613"/>
            <a:ext cx="1109662" cy="244475"/>
          </a:xfrm>
          <a:prstGeom prst="rect">
            <a:avLst/>
          </a:prstGeom>
          <a:noFill/>
          <a:ln w="9525">
            <a:noFill/>
            <a:miter lim="800000"/>
            <a:headEnd/>
            <a:tailEnd/>
          </a:ln>
        </p:spPr>
        <p:txBody>
          <a:bodyPr>
            <a:spAutoFit/>
          </a:bodyPr>
          <a:lstStyle/>
          <a:p>
            <a:pPr algn="ctr">
              <a:spcBef>
                <a:spcPct val="50000"/>
              </a:spcBef>
            </a:pPr>
            <a:r>
              <a:rPr lang="en-US" sz="1000" b="1" i="0">
                <a:ea typeface="MS PGothic" pitchFamily="34" charset="-128"/>
              </a:rPr>
              <a:t>Workbench</a:t>
            </a:r>
          </a:p>
        </p:txBody>
      </p:sp>
      <p:pic>
        <p:nvPicPr>
          <p:cNvPr id="180251" name="Picture 90" descr="insurance"/>
          <p:cNvPicPr>
            <a:picLocks noChangeAspect="1" noChangeArrowheads="1"/>
          </p:cNvPicPr>
          <p:nvPr/>
        </p:nvPicPr>
        <p:blipFill>
          <a:blip r:embed="rId7"/>
          <a:srcRect/>
          <a:stretch>
            <a:fillRect/>
          </a:stretch>
        </p:blipFill>
        <p:spPr bwMode="auto">
          <a:xfrm>
            <a:off x="7529513" y="2965450"/>
            <a:ext cx="449262" cy="579438"/>
          </a:xfrm>
          <a:prstGeom prst="rect">
            <a:avLst/>
          </a:prstGeom>
          <a:noFill/>
          <a:ln w="9525">
            <a:noFill/>
            <a:miter lim="800000"/>
            <a:headEnd/>
            <a:tailEnd/>
          </a:ln>
        </p:spPr>
      </p:pic>
      <p:grpSp>
        <p:nvGrpSpPr>
          <p:cNvPr id="180252" name="Group 13"/>
          <p:cNvGrpSpPr>
            <a:grpSpLocks/>
          </p:cNvGrpSpPr>
          <p:nvPr/>
        </p:nvGrpSpPr>
        <p:grpSpPr bwMode="auto">
          <a:xfrm>
            <a:off x="6256338" y="3119438"/>
            <a:ext cx="404812" cy="373062"/>
            <a:chOff x="3408" y="2323"/>
            <a:chExt cx="469" cy="427"/>
          </a:xfrm>
        </p:grpSpPr>
        <p:sp>
          <p:nvSpPr>
            <p:cNvPr id="180276" name="Freeform 14"/>
            <p:cNvSpPr>
              <a:spLocks noEditPoints="1"/>
            </p:cNvSpPr>
            <p:nvPr/>
          </p:nvSpPr>
          <p:spPr bwMode="auto">
            <a:xfrm>
              <a:off x="3408" y="2323"/>
              <a:ext cx="148" cy="427"/>
            </a:xfrm>
            <a:custGeom>
              <a:avLst/>
              <a:gdLst>
                <a:gd name="T0" fmla="*/ 0 w 781"/>
                <a:gd name="T1" fmla="*/ 0 h 2248"/>
                <a:gd name="T2" fmla="*/ 0 w 781"/>
                <a:gd name="T3" fmla="*/ 0 h 2248"/>
                <a:gd name="T4" fmla="*/ 0 w 781"/>
                <a:gd name="T5" fmla="*/ 0 h 2248"/>
                <a:gd name="T6" fmla="*/ 0 w 781"/>
                <a:gd name="T7" fmla="*/ 0 h 2248"/>
                <a:gd name="T8" fmla="*/ 0 w 781"/>
                <a:gd name="T9" fmla="*/ 0 h 2248"/>
                <a:gd name="T10" fmla="*/ 0 w 781"/>
                <a:gd name="T11" fmla="*/ 0 h 2248"/>
                <a:gd name="T12" fmla="*/ 0 w 781"/>
                <a:gd name="T13" fmla="*/ 0 h 2248"/>
                <a:gd name="T14" fmla="*/ 0 w 781"/>
                <a:gd name="T15" fmla="*/ 0 h 2248"/>
                <a:gd name="T16" fmla="*/ 0 w 781"/>
                <a:gd name="T17" fmla="*/ 0 h 2248"/>
                <a:gd name="T18" fmla="*/ 0 w 781"/>
                <a:gd name="T19" fmla="*/ 0 h 2248"/>
                <a:gd name="T20" fmla="*/ 0 w 781"/>
                <a:gd name="T21" fmla="*/ 0 h 2248"/>
                <a:gd name="T22" fmla="*/ 0 w 781"/>
                <a:gd name="T23" fmla="*/ 0 h 2248"/>
                <a:gd name="T24" fmla="*/ 0 w 781"/>
                <a:gd name="T25" fmla="*/ 0 h 2248"/>
                <a:gd name="T26" fmla="*/ 0 w 781"/>
                <a:gd name="T27" fmla="*/ 0 h 2248"/>
                <a:gd name="T28" fmla="*/ 0 w 781"/>
                <a:gd name="T29" fmla="*/ 0 h 2248"/>
                <a:gd name="T30" fmla="*/ 0 w 781"/>
                <a:gd name="T31" fmla="*/ 0 h 2248"/>
                <a:gd name="T32" fmla="*/ 0 w 781"/>
                <a:gd name="T33" fmla="*/ 0 h 2248"/>
                <a:gd name="T34" fmla="*/ 0 w 781"/>
                <a:gd name="T35" fmla="*/ 0 h 2248"/>
                <a:gd name="T36" fmla="*/ 0 w 781"/>
                <a:gd name="T37" fmla="*/ 0 h 2248"/>
                <a:gd name="T38" fmla="*/ 0 w 781"/>
                <a:gd name="T39" fmla="*/ 0 h 2248"/>
                <a:gd name="T40" fmla="*/ 0 w 781"/>
                <a:gd name="T41" fmla="*/ 0 h 2248"/>
                <a:gd name="T42" fmla="*/ 0 w 781"/>
                <a:gd name="T43" fmla="*/ 0 h 2248"/>
                <a:gd name="T44" fmla="*/ 0 w 781"/>
                <a:gd name="T45" fmla="*/ 0 h 2248"/>
                <a:gd name="T46" fmla="*/ 0 w 781"/>
                <a:gd name="T47" fmla="*/ 0 h 2248"/>
                <a:gd name="T48" fmla="*/ 0 w 781"/>
                <a:gd name="T49" fmla="*/ 0 h 2248"/>
                <a:gd name="T50" fmla="*/ 0 w 781"/>
                <a:gd name="T51" fmla="*/ 0 h 2248"/>
                <a:gd name="T52" fmla="*/ 0 w 781"/>
                <a:gd name="T53" fmla="*/ 0 h 2248"/>
                <a:gd name="T54" fmla="*/ 0 w 781"/>
                <a:gd name="T55" fmla="*/ 0 h 2248"/>
                <a:gd name="T56" fmla="*/ 0 w 781"/>
                <a:gd name="T57" fmla="*/ 0 h 2248"/>
                <a:gd name="T58" fmla="*/ 0 w 781"/>
                <a:gd name="T59" fmla="*/ 0 h 2248"/>
                <a:gd name="T60" fmla="*/ 0 w 781"/>
                <a:gd name="T61" fmla="*/ 0 h 2248"/>
                <a:gd name="T62" fmla="*/ 0 w 781"/>
                <a:gd name="T63" fmla="*/ 0 h 2248"/>
                <a:gd name="T64" fmla="*/ 0 w 781"/>
                <a:gd name="T65" fmla="*/ 0 h 2248"/>
                <a:gd name="T66" fmla="*/ 0 w 781"/>
                <a:gd name="T67" fmla="*/ 0 h 2248"/>
                <a:gd name="T68" fmla="*/ 0 w 781"/>
                <a:gd name="T69" fmla="*/ 0 h 2248"/>
                <a:gd name="T70" fmla="*/ 0 w 781"/>
                <a:gd name="T71" fmla="*/ 0 h 2248"/>
                <a:gd name="T72" fmla="*/ 0 w 781"/>
                <a:gd name="T73" fmla="*/ 0 h 2248"/>
                <a:gd name="T74" fmla="*/ 0 w 781"/>
                <a:gd name="T75" fmla="*/ 0 h 2248"/>
                <a:gd name="T76" fmla="*/ 0 w 781"/>
                <a:gd name="T77" fmla="*/ 0 h 2248"/>
                <a:gd name="T78" fmla="*/ 0 w 781"/>
                <a:gd name="T79" fmla="*/ 0 h 2248"/>
                <a:gd name="T80" fmla="*/ 0 w 781"/>
                <a:gd name="T81" fmla="*/ 0 h 2248"/>
                <a:gd name="T82" fmla="*/ 0 w 781"/>
                <a:gd name="T83" fmla="*/ 0 h 2248"/>
                <a:gd name="T84" fmla="*/ 0 w 781"/>
                <a:gd name="T85" fmla="*/ 0 h 2248"/>
                <a:gd name="T86" fmla="*/ 0 w 781"/>
                <a:gd name="T87" fmla="*/ 0 h 2248"/>
                <a:gd name="T88" fmla="*/ 0 w 781"/>
                <a:gd name="T89" fmla="*/ 0 h 2248"/>
                <a:gd name="T90" fmla="*/ 0 w 781"/>
                <a:gd name="T91" fmla="*/ 0 h 2248"/>
                <a:gd name="T92" fmla="*/ 0 w 781"/>
                <a:gd name="T93" fmla="*/ 0 h 2248"/>
                <a:gd name="T94" fmla="*/ 0 w 781"/>
                <a:gd name="T95" fmla="*/ 0 h 2248"/>
                <a:gd name="T96" fmla="*/ 0 w 781"/>
                <a:gd name="T97" fmla="*/ 0 h 2248"/>
                <a:gd name="T98" fmla="*/ 0 w 781"/>
                <a:gd name="T99" fmla="*/ 0 h 2248"/>
                <a:gd name="T100" fmla="*/ 0 w 781"/>
                <a:gd name="T101" fmla="*/ 0 h 2248"/>
                <a:gd name="T102" fmla="*/ 0 w 781"/>
                <a:gd name="T103" fmla="*/ 0 h 2248"/>
                <a:gd name="T104" fmla="*/ 0 w 781"/>
                <a:gd name="T105" fmla="*/ 0 h 2248"/>
                <a:gd name="T106" fmla="*/ 0 w 781"/>
                <a:gd name="T107" fmla="*/ 0 h 22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81"/>
                <a:gd name="T163" fmla="*/ 0 h 2248"/>
                <a:gd name="T164" fmla="*/ 781 w 781"/>
                <a:gd name="T165" fmla="*/ 2248 h 224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81" h="2248">
                  <a:moveTo>
                    <a:pt x="781" y="659"/>
                  </a:moveTo>
                  <a:lnTo>
                    <a:pt x="681" y="1532"/>
                  </a:lnTo>
                  <a:lnTo>
                    <a:pt x="589" y="1532"/>
                  </a:lnTo>
                  <a:lnTo>
                    <a:pt x="547" y="2248"/>
                  </a:lnTo>
                  <a:lnTo>
                    <a:pt x="507" y="2248"/>
                  </a:lnTo>
                  <a:lnTo>
                    <a:pt x="469" y="2248"/>
                  </a:lnTo>
                  <a:lnTo>
                    <a:pt x="430" y="2248"/>
                  </a:lnTo>
                  <a:lnTo>
                    <a:pt x="390" y="2248"/>
                  </a:lnTo>
                  <a:lnTo>
                    <a:pt x="351" y="2248"/>
                  </a:lnTo>
                  <a:lnTo>
                    <a:pt x="313" y="2248"/>
                  </a:lnTo>
                  <a:lnTo>
                    <a:pt x="273" y="2248"/>
                  </a:lnTo>
                  <a:lnTo>
                    <a:pt x="234" y="2248"/>
                  </a:lnTo>
                  <a:lnTo>
                    <a:pt x="192" y="1532"/>
                  </a:lnTo>
                  <a:lnTo>
                    <a:pt x="100" y="1532"/>
                  </a:lnTo>
                  <a:lnTo>
                    <a:pt x="0" y="659"/>
                  </a:lnTo>
                  <a:lnTo>
                    <a:pt x="45" y="659"/>
                  </a:lnTo>
                  <a:lnTo>
                    <a:pt x="89" y="659"/>
                  </a:lnTo>
                  <a:lnTo>
                    <a:pt x="133" y="659"/>
                  </a:lnTo>
                  <a:lnTo>
                    <a:pt x="177" y="659"/>
                  </a:lnTo>
                  <a:lnTo>
                    <a:pt x="222" y="659"/>
                  </a:lnTo>
                  <a:lnTo>
                    <a:pt x="266" y="659"/>
                  </a:lnTo>
                  <a:lnTo>
                    <a:pt x="310" y="659"/>
                  </a:lnTo>
                  <a:lnTo>
                    <a:pt x="353" y="659"/>
                  </a:lnTo>
                  <a:lnTo>
                    <a:pt x="300" y="1165"/>
                  </a:lnTo>
                  <a:lnTo>
                    <a:pt x="390" y="1306"/>
                  </a:lnTo>
                  <a:lnTo>
                    <a:pt x="481" y="1168"/>
                  </a:lnTo>
                  <a:lnTo>
                    <a:pt x="425" y="659"/>
                  </a:lnTo>
                  <a:lnTo>
                    <a:pt x="470" y="659"/>
                  </a:lnTo>
                  <a:lnTo>
                    <a:pt x="514" y="659"/>
                  </a:lnTo>
                  <a:lnTo>
                    <a:pt x="558" y="659"/>
                  </a:lnTo>
                  <a:lnTo>
                    <a:pt x="603" y="659"/>
                  </a:lnTo>
                  <a:lnTo>
                    <a:pt x="647" y="659"/>
                  </a:lnTo>
                  <a:lnTo>
                    <a:pt x="691" y="659"/>
                  </a:lnTo>
                  <a:lnTo>
                    <a:pt x="735" y="659"/>
                  </a:lnTo>
                  <a:lnTo>
                    <a:pt x="781" y="659"/>
                  </a:lnTo>
                  <a:close/>
                  <a:moveTo>
                    <a:pt x="392" y="0"/>
                  </a:moveTo>
                  <a:lnTo>
                    <a:pt x="407" y="0"/>
                  </a:lnTo>
                  <a:lnTo>
                    <a:pt x="420" y="1"/>
                  </a:lnTo>
                  <a:lnTo>
                    <a:pt x="433" y="3"/>
                  </a:lnTo>
                  <a:lnTo>
                    <a:pt x="446" y="6"/>
                  </a:lnTo>
                  <a:lnTo>
                    <a:pt x="460" y="9"/>
                  </a:lnTo>
                  <a:lnTo>
                    <a:pt x="473" y="12"/>
                  </a:lnTo>
                  <a:lnTo>
                    <a:pt x="485" y="17"/>
                  </a:lnTo>
                  <a:lnTo>
                    <a:pt x="497" y="21"/>
                  </a:lnTo>
                  <a:lnTo>
                    <a:pt x="510" y="27"/>
                  </a:lnTo>
                  <a:lnTo>
                    <a:pt x="522" y="33"/>
                  </a:lnTo>
                  <a:lnTo>
                    <a:pt x="533" y="40"/>
                  </a:lnTo>
                  <a:lnTo>
                    <a:pt x="544" y="46"/>
                  </a:lnTo>
                  <a:lnTo>
                    <a:pt x="555" y="54"/>
                  </a:lnTo>
                  <a:lnTo>
                    <a:pt x="565" y="62"/>
                  </a:lnTo>
                  <a:lnTo>
                    <a:pt x="575" y="71"/>
                  </a:lnTo>
                  <a:lnTo>
                    <a:pt x="584" y="80"/>
                  </a:lnTo>
                  <a:lnTo>
                    <a:pt x="593" y="89"/>
                  </a:lnTo>
                  <a:lnTo>
                    <a:pt x="602" y="99"/>
                  </a:lnTo>
                  <a:lnTo>
                    <a:pt x="609" y="110"/>
                  </a:lnTo>
                  <a:lnTo>
                    <a:pt x="617" y="120"/>
                  </a:lnTo>
                  <a:lnTo>
                    <a:pt x="625" y="131"/>
                  </a:lnTo>
                  <a:lnTo>
                    <a:pt x="631" y="142"/>
                  </a:lnTo>
                  <a:lnTo>
                    <a:pt x="637" y="154"/>
                  </a:lnTo>
                  <a:lnTo>
                    <a:pt x="642" y="166"/>
                  </a:lnTo>
                  <a:lnTo>
                    <a:pt x="647" y="178"/>
                  </a:lnTo>
                  <a:lnTo>
                    <a:pt x="651" y="190"/>
                  </a:lnTo>
                  <a:lnTo>
                    <a:pt x="656" y="204"/>
                  </a:lnTo>
                  <a:lnTo>
                    <a:pt x="658" y="217"/>
                  </a:lnTo>
                  <a:lnTo>
                    <a:pt x="660" y="230"/>
                  </a:lnTo>
                  <a:lnTo>
                    <a:pt x="662" y="243"/>
                  </a:lnTo>
                  <a:lnTo>
                    <a:pt x="664" y="257"/>
                  </a:lnTo>
                  <a:lnTo>
                    <a:pt x="664" y="271"/>
                  </a:lnTo>
                  <a:lnTo>
                    <a:pt x="664" y="286"/>
                  </a:lnTo>
                  <a:lnTo>
                    <a:pt x="662" y="299"/>
                  </a:lnTo>
                  <a:lnTo>
                    <a:pt x="660" y="312"/>
                  </a:lnTo>
                  <a:lnTo>
                    <a:pt x="658" y="325"/>
                  </a:lnTo>
                  <a:lnTo>
                    <a:pt x="656" y="339"/>
                  </a:lnTo>
                  <a:lnTo>
                    <a:pt x="651" y="352"/>
                  </a:lnTo>
                  <a:lnTo>
                    <a:pt x="647" y="364"/>
                  </a:lnTo>
                  <a:lnTo>
                    <a:pt x="642" y="376"/>
                  </a:lnTo>
                  <a:lnTo>
                    <a:pt x="637" y="388"/>
                  </a:lnTo>
                  <a:lnTo>
                    <a:pt x="631" y="401"/>
                  </a:lnTo>
                  <a:lnTo>
                    <a:pt x="625" y="412"/>
                  </a:lnTo>
                  <a:lnTo>
                    <a:pt x="617" y="423"/>
                  </a:lnTo>
                  <a:lnTo>
                    <a:pt x="609" y="434"/>
                  </a:lnTo>
                  <a:lnTo>
                    <a:pt x="602" y="444"/>
                  </a:lnTo>
                  <a:lnTo>
                    <a:pt x="593" y="454"/>
                  </a:lnTo>
                  <a:lnTo>
                    <a:pt x="584" y="463"/>
                  </a:lnTo>
                  <a:lnTo>
                    <a:pt x="575" y="471"/>
                  </a:lnTo>
                  <a:lnTo>
                    <a:pt x="565" y="480"/>
                  </a:lnTo>
                  <a:lnTo>
                    <a:pt x="555" y="488"/>
                  </a:lnTo>
                  <a:lnTo>
                    <a:pt x="544" y="496"/>
                  </a:lnTo>
                  <a:lnTo>
                    <a:pt x="533" y="504"/>
                  </a:lnTo>
                  <a:lnTo>
                    <a:pt x="522" y="509"/>
                  </a:lnTo>
                  <a:lnTo>
                    <a:pt x="510" y="516"/>
                  </a:lnTo>
                  <a:lnTo>
                    <a:pt x="497" y="521"/>
                  </a:lnTo>
                  <a:lnTo>
                    <a:pt x="485" y="526"/>
                  </a:lnTo>
                  <a:lnTo>
                    <a:pt x="473" y="530"/>
                  </a:lnTo>
                  <a:lnTo>
                    <a:pt x="460" y="533"/>
                  </a:lnTo>
                  <a:lnTo>
                    <a:pt x="446" y="537"/>
                  </a:lnTo>
                  <a:lnTo>
                    <a:pt x="433" y="539"/>
                  </a:lnTo>
                  <a:lnTo>
                    <a:pt x="420" y="541"/>
                  </a:lnTo>
                  <a:lnTo>
                    <a:pt x="407" y="542"/>
                  </a:lnTo>
                  <a:lnTo>
                    <a:pt x="392" y="542"/>
                  </a:lnTo>
                  <a:lnTo>
                    <a:pt x="379" y="542"/>
                  </a:lnTo>
                  <a:lnTo>
                    <a:pt x="365" y="541"/>
                  </a:lnTo>
                  <a:lnTo>
                    <a:pt x="351" y="539"/>
                  </a:lnTo>
                  <a:lnTo>
                    <a:pt x="338" y="537"/>
                  </a:lnTo>
                  <a:lnTo>
                    <a:pt x="325" y="533"/>
                  </a:lnTo>
                  <a:lnTo>
                    <a:pt x="311" y="530"/>
                  </a:lnTo>
                  <a:lnTo>
                    <a:pt x="299" y="526"/>
                  </a:lnTo>
                  <a:lnTo>
                    <a:pt x="287" y="521"/>
                  </a:lnTo>
                  <a:lnTo>
                    <a:pt x="275" y="516"/>
                  </a:lnTo>
                  <a:lnTo>
                    <a:pt x="264" y="509"/>
                  </a:lnTo>
                  <a:lnTo>
                    <a:pt x="252" y="504"/>
                  </a:lnTo>
                  <a:lnTo>
                    <a:pt x="241" y="496"/>
                  </a:lnTo>
                  <a:lnTo>
                    <a:pt x="231" y="488"/>
                  </a:lnTo>
                  <a:lnTo>
                    <a:pt x="221" y="480"/>
                  </a:lnTo>
                  <a:lnTo>
                    <a:pt x="211" y="471"/>
                  </a:lnTo>
                  <a:lnTo>
                    <a:pt x="201" y="463"/>
                  </a:lnTo>
                  <a:lnTo>
                    <a:pt x="192" y="454"/>
                  </a:lnTo>
                  <a:lnTo>
                    <a:pt x="183" y="444"/>
                  </a:lnTo>
                  <a:lnTo>
                    <a:pt x="175" y="434"/>
                  </a:lnTo>
                  <a:lnTo>
                    <a:pt x="167" y="423"/>
                  </a:lnTo>
                  <a:lnTo>
                    <a:pt x="161" y="412"/>
                  </a:lnTo>
                  <a:lnTo>
                    <a:pt x="154" y="401"/>
                  </a:lnTo>
                  <a:lnTo>
                    <a:pt x="148" y="388"/>
                  </a:lnTo>
                  <a:lnTo>
                    <a:pt x="143" y="376"/>
                  </a:lnTo>
                  <a:lnTo>
                    <a:pt x="138" y="364"/>
                  </a:lnTo>
                  <a:lnTo>
                    <a:pt x="133" y="352"/>
                  </a:lnTo>
                  <a:lnTo>
                    <a:pt x="130" y="339"/>
                  </a:lnTo>
                  <a:lnTo>
                    <a:pt x="127" y="325"/>
                  </a:lnTo>
                  <a:lnTo>
                    <a:pt x="124" y="312"/>
                  </a:lnTo>
                  <a:lnTo>
                    <a:pt x="122" y="299"/>
                  </a:lnTo>
                  <a:lnTo>
                    <a:pt x="122" y="286"/>
                  </a:lnTo>
                  <a:lnTo>
                    <a:pt x="121" y="271"/>
                  </a:lnTo>
                  <a:lnTo>
                    <a:pt x="122" y="257"/>
                  </a:lnTo>
                  <a:lnTo>
                    <a:pt x="122" y="243"/>
                  </a:lnTo>
                  <a:lnTo>
                    <a:pt x="124" y="230"/>
                  </a:lnTo>
                  <a:lnTo>
                    <a:pt x="127" y="217"/>
                  </a:lnTo>
                  <a:lnTo>
                    <a:pt x="130" y="204"/>
                  </a:lnTo>
                  <a:lnTo>
                    <a:pt x="133" y="190"/>
                  </a:lnTo>
                  <a:lnTo>
                    <a:pt x="138" y="178"/>
                  </a:lnTo>
                  <a:lnTo>
                    <a:pt x="143" y="166"/>
                  </a:lnTo>
                  <a:lnTo>
                    <a:pt x="148" y="154"/>
                  </a:lnTo>
                  <a:lnTo>
                    <a:pt x="154" y="142"/>
                  </a:lnTo>
                  <a:lnTo>
                    <a:pt x="161" y="131"/>
                  </a:lnTo>
                  <a:lnTo>
                    <a:pt x="167" y="120"/>
                  </a:lnTo>
                  <a:lnTo>
                    <a:pt x="175" y="110"/>
                  </a:lnTo>
                  <a:lnTo>
                    <a:pt x="183" y="99"/>
                  </a:lnTo>
                  <a:lnTo>
                    <a:pt x="192" y="89"/>
                  </a:lnTo>
                  <a:lnTo>
                    <a:pt x="201" y="80"/>
                  </a:lnTo>
                  <a:lnTo>
                    <a:pt x="211" y="71"/>
                  </a:lnTo>
                  <a:lnTo>
                    <a:pt x="221" y="62"/>
                  </a:lnTo>
                  <a:lnTo>
                    <a:pt x="231" y="54"/>
                  </a:lnTo>
                  <a:lnTo>
                    <a:pt x="241" y="46"/>
                  </a:lnTo>
                  <a:lnTo>
                    <a:pt x="252" y="40"/>
                  </a:lnTo>
                  <a:lnTo>
                    <a:pt x="264" y="33"/>
                  </a:lnTo>
                  <a:lnTo>
                    <a:pt x="275" y="27"/>
                  </a:lnTo>
                  <a:lnTo>
                    <a:pt x="287" y="21"/>
                  </a:lnTo>
                  <a:lnTo>
                    <a:pt x="299" y="17"/>
                  </a:lnTo>
                  <a:lnTo>
                    <a:pt x="311" y="12"/>
                  </a:lnTo>
                  <a:lnTo>
                    <a:pt x="325" y="9"/>
                  </a:lnTo>
                  <a:lnTo>
                    <a:pt x="338" y="6"/>
                  </a:lnTo>
                  <a:lnTo>
                    <a:pt x="351" y="3"/>
                  </a:lnTo>
                  <a:lnTo>
                    <a:pt x="365" y="1"/>
                  </a:lnTo>
                  <a:lnTo>
                    <a:pt x="379" y="0"/>
                  </a:lnTo>
                  <a:lnTo>
                    <a:pt x="392" y="0"/>
                  </a:lnTo>
                  <a:close/>
                </a:path>
              </a:pathLst>
            </a:custGeom>
            <a:solidFill>
              <a:schemeClr val="tx2"/>
            </a:solidFill>
            <a:ln w="9525">
              <a:noFill/>
              <a:round/>
              <a:headEnd/>
              <a:tailEnd/>
            </a:ln>
          </p:spPr>
          <p:txBody>
            <a:bodyPr/>
            <a:lstStyle/>
            <a:p>
              <a:endParaRPr lang="en-US"/>
            </a:p>
          </p:txBody>
        </p:sp>
        <p:sp>
          <p:nvSpPr>
            <p:cNvPr id="180277" name="Freeform 15"/>
            <p:cNvSpPr>
              <a:spLocks/>
            </p:cNvSpPr>
            <p:nvPr/>
          </p:nvSpPr>
          <p:spPr bwMode="auto">
            <a:xfrm>
              <a:off x="3597" y="2445"/>
              <a:ext cx="280" cy="276"/>
            </a:xfrm>
            <a:custGeom>
              <a:avLst/>
              <a:gdLst>
                <a:gd name="T0" fmla="*/ 0 w 1474"/>
                <a:gd name="T1" fmla="*/ 0 h 1452"/>
                <a:gd name="T2" fmla="*/ 0 w 1474"/>
                <a:gd name="T3" fmla="*/ 0 h 1452"/>
                <a:gd name="T4" fmla="*/ 0 w 1474"/>
                <a:gd name="T5" fmla="*/ 0 h 1452"/>
                <a:gd name="T6" fmla="*/ 0 w 1474"/>
                <a:gd name="T7" fmla="*/ 0 h 1452"/>
                <a:gd name="T8" fmla="*/ 0 w 1474"/>
                <a:gd name="T9" fmla="*/ 0 h 1452"/>
                <a:gd name="T10" fmla="*/ 0 w 1474"/>
                <a:gd name="T11" fmla="*/ 0 h 1452"/>
                <a:gd name="T12" fmla="*/ 0 w 1474"/>
                <a:gd name="T13" fmla="*/ 0 h 1452"/>
                <a:gd name="T14" fmla="*/ 0 w 1474"/>
                <a:gd name="T15" fmla="*/ 0 h 1452"/>
                <a:gd name="T16" fmla="*/ 0 w 1474"/>
                <a:gd name="T17" fmla="*/ 0 h 1452"/>
                <a:gd name="T18" fmla="*/ 0 w 1474"/>
                <a:gd name="T19" fmla="*/ 0 h 1452"/>
                <a:gd name="T20" fmla="*/ 0 w 1474"/>
                <a:gd name="T21" fmla="*/ 0 h 1452"/>
                <a:gd name="T22" fmla="*/ 0 w 1474"/>
                <a:gd name="T23" fmla="*/ 0 h 1452"/>
                <a:gd name="T24" fmla="*/ 0 w 1474"/>
                <a:gd name="T25" fmla="*/ 0 h 14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74"/>
                <a:gd name="T40" fmla="*/ 0 h 1452"/>
                <a:gd name="T41" fmla="*/ 1474 w 1474"/>
                <a:gd name="T42" fmla="*/ 1452 h 14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74" h="1452">
                  <a:moveTo>
                    <a:pt x="222" y="1330"/>
                  </a:moveTo>
                  <a:lnTo>
                    <a:pt x="565" y="1330"/>
                  </a:lnTo>
                  <a:lnTo>
                    <a:pt x="565" y="1257"/>
                  </a:lnTo>
                  <a:lnTo>
                    <a:pt x="0" y="1257"/>
                  </a:lnTo>
                  <a:lnTo>
                    <a:pt x="0" y="0"/>
                  </a:lnTo>
                  <a:lnTo>
                    <a:pt x="1474" y="0"/>
                  </a:lnTo>
                  <a:lnTo>
                    <a:pt x="1474" y="1257"/>
                  </a:lnTo>
                  <a:lnTo>
                    <a:pt x="909" y="1257"/>
                  </a:lnTo>
                  <a:lnTo>
                    <a:pt x="909" y="1330"/>
                  </a:lnTo>
                  <a:lnTo>
                    <a:pt x="1253" y="1330"/>
                  </a:lnTo>
                  <a:lnTo>
                    <a:pt x="1253" y="1452"/>
                  </a:lnTo>
                  <a:lnTo>
                    <a:pt x="222" y="1452"/>
                  </a:lnTo>
                  <a:lnTo>
                    <a:pt x="222" y="1330"/>
                  </a:lnTo>
                  <a:close/>
                </a:path>
              </a:pathLst>
            </a:custGeom>
            <a:solidFill>
              <a:schemeClr val="tx2"/>
            </a:solidFill>
            <a:ln w="9525">
              <a:noFill/>
              <a:round/>
              <a:headEnd/>
              <a:tailEnd/>
            </a:ln>
          </p:spPr>
          <p:txBody>
            <a:bodyPr/>
            <a:lstStyle/>
            <a:p>
              <a:endParaRPr lang="en-US"/>
            </a:p>
          </p:txBody>
        </p:sp>
      </p:grpSp>
      <p:grpSp>
        <p:nvGrpSpPr>
          <p:cNvPr id="180253" name="Group 53"/>
          <p:cNvGrpSpPr>
            <a:grpSpLocks/>
          </p:cNvGrpSpPr>
          <p:nvPr/>
        </p:nvGrpSpPr>
        <p:grpSpPr bwMode="auto">
          <a:xfrm>
            <a:off x="5907088" y="4002088"/>
            <a:ext cx="1247775" cy="496887"/>
            <a:chOff x="3847" y="2525"/>
            <a:chExt cx="786" cy="274"/>
          </a:xfrm>
        </p:grpSpPr>
        <p:grpSp>
          <p:nvGrpSpPr>
            <p:cNvPr id="180265" name="Group 64"/>
            <p:cNvGrpSpPr>
              <a:grpSpLocks/>
            </p:cNvGrpSpPr>
            <p:nvPr/>
          </p:nvGrpSpPr>
          <p:grpSpPr bwMode="auto">
            <a:xfrm>
              <a:off x="4233" y="2525"/>
              <a:ext cx="400" cy="211"/>
              <a:chOff x="1394" y="3563"/>
              <a:chExt cx="191" cy="211"/>
            </a:xfrm>
          </p:grpSpPr>
          <p:sp>
            <p:nvSpPr>
              <p:cNvPr id="180274" name="AutoShape 65"/>
              <p:cNvSpPr>
                <a:spLocks noChangeArrowheads="1"/>
              </p:cNvSpPr>
              <p:nvPr/>
            </p:nvSpPr>
            <p:spPr bwMode="auto">
              <a:xfrm>
                <a:off x="1395" y="3565"/>
                <a:ext cx="188" cy="207"/>
              </a:xfrm>
              <a:prstGeom prst="can">
                <a:avLst>
                  <a:gd name="adj" fmla="val 32981"/>
                </a:avLst>
              </a:prstGeom>
              <a:solidFill>
                <a:schemeClr val="tx2"/>
              </a:solidFill>
              <a:ln w="9525">
                <a:noFill/>
                <a:round/>
                <a:headEnd/>
                <a:tailEnd/>
              </a:ln>
            </p:spPr>
            <p:txBody>
              <a:bodyPr wrap="none" anchor="ctr"/>
              <a:lstStyle/>
              <a:p>
                <a:endParaRPr lang="en-GB" i="0">
                  <a:ea typeface="MS PGothic" pitchFamily="34" charset="-128"/>
                </a:endParaRPr>
              </a:p>
            </p:txBody>
          </p:sp>
          <p:sp>
            <p:nvSpPr>
              <p:cNvPr id="180275" name="Freeform 66"/>
              <p:cNvSpPr>
                <a:spLocks noEditPoints="1"/>
              </p:cNvSpPr>
              <p:nvPr/>
            </p:nvSpPr>
            <p:spPr bwMode="auto">
              <a:xfrm>
                <a:off x="1394" y="3563"/>
                <a:ext cx="191" cy="211"/>
              </a:xfrm>
              <a:custGeom>
                <a:avLst/>
                <a:gdLst>
                  <a:gd name="T0" fmla="*/ 0 w 986"/>
                  <a:gd name="T1" fmla="*/ 0 h 1078"/>
                  <a:gd name="T2" fmla="*/ 0 w 986"/>
                  <a:gd name="T3" fmla="*/ 0 h 1078"/>
                  <a:gd name="T4" fmla="*/ 0 w 986"/>
                  <a:gd name="T5" fmla="*/ 0 h 1078"/>
                  <a:gd name="T6" fmla="*/ 0 w 986"/>
                  <a:gd name="T7" fmla="*/ 0 h 1078"/>
                  <a:gd name="T8" fmla="*/ 0 w 986"/>
                  <a:gd name="T9" fmla="*/ 0 h 1078"/>
                  <a:gd name="T10" fmla="*/ 0 w 986"/>
                  <a:gd name="T11" fmla="*/ 0 h 1078"/>
                  <a:gd name="T12" fmla="*/ 0 w 986"/>
                  <a:gd name="T13" fmla="*/ 0 h 1078"/>
                  <a:gd name="T14" fmla="*/ 0 w 986"/>
                  <a:gd name="T15" fmla="*/ 0 h 1078"/>
                  <a:gd name="T16" fmla="*/ 0 w 986"/>
                  <a:gd name="T17" fmla="*/ 0 h 1078"/>
                  <a:gd name="T18" fmla="*/ 0 w 986"/>
                  <a:gd name="T19" fmla="*/ 0 h 1078"/>
                  <a:gd name="T20" fmla="*/ 0 w 986"/>
                  <a:gd name="T21" fmla="*/ 0 h 1078"/>
                  <a:gd name="T22" fmla="*/ 0 w 986"/>
                  <a:gd name="T23" fmla="*/ 0 h 1078"/>
                  <a:gd name="T24" fmla="*/ 0 w 986"/>
                  <a:gd name="T25" fmla="*/ 0 h 1078"/>
                  <a:gd name="T26" fmla="*/ 0 w 986"/>
                  <a:gd name="T27" fmla="*/ 0 h 1078"/>
                  <a:gd name="T28" fmla="*/ 0 w 986"/>
                  <a:gd name="T29" fmla="*/ 0 h 1078"/>
                  <a:gd name="T30" fmla="*/ 0 w 986"/>
                  <a:gd name="T31" fmla="*/ 0 h 1078"/>
                  <a:gd name="T32" fmla="*/ 0 w 986"/>
                  <a:gd name="T33" fmla="*/ 0 h 1078"/>
                  <a:gd name="T34" fmla="*/ 0 w 986"/>
                  <a:gd name="T35" fmla="*/ 0 h 1078"/>
                  <a:gd name="T36" fmla="*/ 0 w 986"/>
                  <a:gd name="T37" fmla="*/ 0 h 1078"/>
                  <a:gd name="T38" fmla="*/ 0 w 986"/>
                  <a:gd name="T39" fmla="*/ 0 h 1078"/>
                  <a:gd name="T40" fmla="*/ 0 w 986"/>
                  <a:gd name="T41" fmla="*/ 0 h 1078"/>
                  <a:gd name="T42" fmla="*/ 0 w 986"/>
                  <a:gd name="T43" fmla="*/ 0 h 1078"/>
                  <a:gd name="T44" fmla="*/ 0 w 986"/>
                  <a:gd name="T45" fmla="*/ 0 h 1078"/>
                  <a:gd name="T46" fmla="*/ 0 w 986"/>
                  <a:gd name="T47" fmla="*/ 0 h 1078"/>
                  <a:gd name="T48" fmla="*/ 0 w 986"/>
                  <a:gd name="T49" fmla="*/ 0 h 1078"/>
                  <a:gd name="T50" fmla="*/ 0 w 986"/>
                  <a:gd name="T51" fmla="*/ 0 h 1078"/>
                  <a:gd name="T52" fmla="*/ 0 w 986"/>
                  <a:gd name="T53" fmla="*/ 0 h 1078"/>
                  <a:gd name="T54" fmla="*/ 0 w 986"/>
                  <a:gd name="T55" fmla="*/ 0 h 1078"/>
                  <a:gd name="T56" fmla="*/ 0 w 986"/>
                  <a:gd name="T57" fmla="*/ 0 h 1078"/>
                  <a:gd name="T58" fmla="*/ 0 w 986"/>
                  <a:gd name="T59" fmla="*/ 0 h 1078"/>
                  <a:gd name="T60" fmla="*/ 0 w 986"/>
                  <a:gd name="T61" fmla="*/ 0 h 1078"/>
                  <a:gd name="T62" fmla="*/ 0 w 986"/>
                  <a:gd name="T63" fmla="*/ 0 h 1078"/>
                  <a:gd name="T64" fmla="*/ 0 w 986"/>
                  <a:gd name="T65" fmla="*/ 0 h 1078"/>
                  <a:gd name="T66" fmla="*/ 0 w 986"/>
                  <a:gd name="T67" fmla="*/ 0 h 1078"/>
                  <a:gd name="T68" fmla="*/ 0 w 986"/>
                  <a:gd name="T69" fmla="*/ 0 h 1078"/>
                  <a:gd name="T70" fmla="*/ 0 w 986"/>
                  <a:gd name="T71" fmla="*/ 0 h 1078"/>
                  <a:gd name="T72" fmla="*/ 0 w 986"/>
                  <a:gd name="T73" fmla="*/ 0 h 1078"/>
                  <a:gd name="T74" fmla="*/ 0 w 986"/>
                  <a:gd name="T75" fmla="*/ 0 h 1078"/>
                  <a:gd name="T76" fmla="*/ 0 w 986"/>
                  <a:gd name="T77" fmla="*/ 0 h 1078"/>
                  <a:gd name="T78" fmla="*/ 0 w 986"/>
                  <a:gd name="T79" fmla="*/ 0 h 1078"/>
                  <a:gd name="T80" fmla="*/ 0 w 986"/>
                  <a:gd name="T81" fmla="*/ 0 h 1078"/>
                  <a:gd name="T82" fmla="*/ 0 w 986"/>
                  <a:gd name="T83" fmla="*/ 0 h 1078"/>
                  <a:gd name="T84" fmla="*/ 0 w 986"/>
                  <a:gd name="T85" fmla="*/ 0 h 1078"/>
                  <a:gd name="T86" fmla="*/ 0 w 986"/>
                  <a:gd name="T87" fmla="*/ 0 h 1078"/>
                  <a:gd name="T88" fmla="*/ 0 w 986"/>
                  <a:gd name="T89" fmla="*/ 0 h 1078"/>
                  <a:gd name="T90" fmla="*/ 0 w 986"/>
                  <a:gd name="T91" fmla="*/ 0 h 1078"/>
                  <a:gd name="T92" fmla="*/ 0 w 986"/>
                  <a:gd name="T93" fmla="*/ 0 h 1078"/>
                  <a:gd name="T94" fmla="*/ 0 w 986"/>
                  <a:gd name="T95" fmla="*/ 0 h 1078"/>
                  <a:gd name="T96" fmla="*/ 0 w 986"/>
                  <a:gd name="T97" fmla="*/ 0 h 1078"/>
                  <a:gd name="T98" fmla="*/ 0 w 986"/>
                  <a:gd name="T99" fmla="*/ 0 h 1078"/>
                  <a:gd name="T100" fmla="*/ 0 w 986"/>
                  <a:gd name="T101" fmla="*/ 0 h 1078"/>
                  <a:gd name="T102" fmla="*/ 0 w 986"/>
                  <a:gd name="T103" fmla="*/ 0 h 10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86"/>
                  <a:gd name="T157" fmla="*/ 0 h 1078"/>
                  <a:gd name="T158" fmla="*/ 986 w 986"/>
                  <a:gd name="T159" fmla="*/ 1078 h 107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86" h="1078">
                    <a:moveTo>
                      <a:pt x="986" y="901"/>
                    </a:moveTo>
                    <a:lnTo>
                      <a:pt x="986" y="911"/>
                    </a:lnTo>
                    <a:lnTo>
                      <a:pt x="984" y="920"/>
                    </a:lnTo>
                    <a:lnTo>
                      <a:pt x="980" y="929"/>
                    </a:lnTo>
                    <a:lnTo>
                      <a:pt x="976" y="938"/>
                    </a:lnTo>
                    <a:lnTo>
                      <a:pt x="970" y="946"/>
                    </a:lnTo>
                    <a:lnTo>
                      <a:pt x="964" y="954"/>
                    </a:lnTo>
                    <a:lnTo>
                      <a:pt x="956" y="962"/>
                    </a:lnTo>
                    <a:lnTo>
                      <a:pt x="947" y="971"/>
                    </a:lnTo>
                    <a:lnTo>
                      <a:pt x="937" y="979"/>
                    </a:lnTo>
                    <a:lnTo>
                      <a:pt x="926" y="987"/>
                    </a:lnTo>
                    <a:lnTo>
                      <a:pt x="915" y="993"/>
                    </a:lnTo>
                    <a:lnTo>
                      <a:pt x="902" y="1001"/>
                    </a:lnTo>
                    <a:lnTo>
                      <a:pt x="888" y="1008"/>
                    </a:lnTo>
                    <a:lnTo>
                      <a:pt x="873" y="1014"/>
                    </a:lnTo>
                    <a:lnTo>
                      <a:pt x="857" y="1021"/>
                    </a:lnTo>
                    <a:lnTo>
                      <a:pt x="842" y="1026"/>
                    </a:lnTo>
                    <a:lnTo>
                      <a:pt x="807" y="1039"/>
                    </a:lnTo>
                    <a:lnTo>
                      <a:pt x="769" y="1049"/>
                    </a:lnTo>
                    <a:lnTo>
                      <a:pt x="728" y="1057"/>
                    </a:lnTo>
                    <a:lnTo>
                      <a:pt x="685" y="1065"/>
                    </a:lnTo>
                    <a:lnTo>
                      <a:pt x="639" y="1071"/>
                    </a:lnTo>
                    <a:lnTo>
                      <a:pt x="593" y="1075"/>
                    </a:lnTo>
                    <a:lnTo>
                      <a:pt x="544" y="1077"/>
                    </a:lnTo>
                    <a:lnTo>
                      <a:pt x="493" y="1078"/>
                    </a:lnTo>
                    <a:lnTo>
                      <a:pt x="443" y="1077"/>
                    </a:lnTo>
                    <a:lnTo>
                      <a:pt x="395" y="1075"/>
                    </a:lnTo>
                    <a:lnTo>
                      <a:pt x="347" y="1071"/>
                    </a:lnTo>
                    <a:lnTo>
                      <a:pt x="302" y="1065"/>
                    </a:lnTo>
                    <a:lnTo>
                      <a:pt x="258" y="1057"/>
                    </a:lnTo>
                    <a:lnTo>
                      <a:pt x="219" y="1049"/>
                    </a:lnTo>
                    <a:lnTo>
                      <a:pt x="181" y="1039"/>
                    </a:lnTo>
                    <a:lnTo>
                      <a:pt x="146" y="1026"/>
                    </a:lnTo>
                    <a:lnTo>
                      <a:pt x="129" y="1021"/>
                    </a:lnTo>
                    <a:lnTo>
                      <a:pt x="113" y="1014"/>
                    </a:lnTo>
                    <a:lnTo>
                      <a:pt x="99" y="1008"/>
                    </a:lnTo>
                    <a:lnTo>
                      <a:pt x="86" y="1001"/>
                    </a:lnTo>
                    <a:lnTo>
                      <a:pt x="72" y="993"/>
                    </a:lnTo>
                    <a:lnTo>
                      <a:pt x="60" y="985"/>
                    </a:lnTo>
                    <a:lnTo>
                      <a:pt x="49" y="979"/>
                    </a:lnTo>
                    <a:lnTo>
                      <a:pt x="39" y="970"/>
                    </a:lnTo>
                    <a:lnTo>
                      <a:pt x="30" y="962"/>
                    </a:lnTo>
                    <a:lnTo>
                      <a:pt x="23" y="954"/>
                    </a:lnTo>
                    <a:lnTo>
                      <a:pt x="16" y="946"/>
                    </a:lnTo>
                    <a:lnTo>
                      <a:pt x="10" y="937"/>
                    </a:lnTo>
                    <a:lnTo>
                      <a:pt x="7" y="929"/>
                    </a:lnTo>
                    <a:lnTo>
                      <a:pt x="4" y="920"/>
                    </a:lnTo>
                    <a:lnTo>
                      <a:pt x="2" y="910"/>
                    </a:lnTo>
                    <a:lnTo>
                      <a:pt x="0" y="901"/>
                    </a:lnTo>
                    <a:lnTo>
                      <a:pt x="0" y="899"/>
                    </a:lnTo>
                    <a:lnTo>
                      <a:pt x="0" y="897"/>
                    </a:lnTo>
                    <a:lnTo>
                      <a:pt x="0" y="802"/>
                    </a:lnTo>
                    <a:lnTo>
                      <a:pt x="15" y="814"/>
                    </a:lnTo>
                    <a:lnTo>
                      <a:pt x="31" y="826"/>
                    </a:lnTo>
                    <a:lnTo>
                      <a:pt x="49" y="837"/>
                    </a:lnTo>
                    <a:lnTo>
                      <a:pt x="69" y="849"/>
                    </a:lnTo>
                    <a:lnTo>
                      <a:pt x="91" y="861"/>
                    </a:lnTo>
                    <a:lnTo>
                      <a:pt x="116" y="873"/>
                    </a:lnTo>
                    <a:lnTo>
                      <a:pt x="141" y="884"/>
                    </a:lnTo>
                    <a:lnTo>
                      <a:pt x="170" y="894"/>
                    </a:lnTo>
                    <a:lnTo>
                      <a:pt x="201" y="904"/>
                    </a:lnTo>
                    <a:lnTo>
                      <a:pt x="234" y="912"/>
                    </a:lnTo>
                    <a:lnTo>
                      <a:pt x="270" y="920"/>
                    </a:lnTo>
                    <a:lnTo>
                      <a:pt x="308" y="928"/>
                    </a:lnTo>
                    <a:lnTo>
                      <a:pt x="349" y="933"/>
                    </a:lnTo>
                    <a:lnTo>
                      <a:pt x="394" y="937"/>
                    </a:lnTo>
                    <a:lnTo>
                      <a:pt x="440" y="940"/>
                    </a:lnTo>
                    <a:lnTo>
                      <a:pt x="489" y="941"/>
                    </a:lnTo>
                    <a:lnTo>
                      <a:pt x="540" y="940"/>
                    </a:lnTo>
                    <a:lnTo>
                      <a:pt x="588" y="938"/>
                    </a:lnTo>
                    <a:lnTo>
                      <a:pt x="633" y="935"/>
                    </a:lnTo>
                    <a:lnTo>
                      <a:pt x="675" y="929"/>
                    </a:lnTo>
                    <a:lnTo>
                      <a:pt x="715" y="921"/>
                    </a:lnTo>
                    <a:lnTo>
                      <a:pt x="751" y="914"/>
                    </a:lnTo>
                    <a:lnTo>
                      <a:pt x="784" y="905"/>
                    </a:lnTo>
                    <a:lnTo>
                      <a:pt x="817" y="895"/>
                    </a:lnTo>
                    <a:lnTo>
                      <a:pt x="845" y="885"/>
                    </a:lnTo>
                    <a:lnTo>
                      <a:pt x="872" y="874"/>
                    </a:lnTo>
                    <a:lnTo>
                      <a:pt x="896" y="861"/>
                    </a:lnTo>
                    <a:lnTo>
                      <a:pt x="918" y="850"/>
                    </a:lnTo>
                    <a:lnTo>
                      <a:pt x="938" y="838"/>
                    </a:lnTo>
                    <a:lnTo>
                      <a:pt x="956" y="826"/>
                    </a:lnTo>
                    <a:lnTo>
                      <a:pt x="973" y="814"/>
                    </a:lnTo>
                    <a:lnTo>
                      <a:pt x="986" y="803"/>
                    </a:lnTo>
                    <a:lnTo>
                      <a:pt x="986" y="897"/>
                    </a:lnTo>
                    <a:lnTo>
                      <a:pt x="986" y="900"/>
                    </a:lnTo>
                    <a:lnTo>
                      <a:pt x="986" y="901"/>
                    </a:lnTo>
                    <a:close/>
                    <a:moveTo>
                      <a:pt x="493" y="0"/>
                    </a:moveTo>
                    <a:lnTo>
                      <a:pt x="544" y="2"/>
                    </a:lnTo>
                    <a:lnTo>
                      <a:pt x="593" y="4"/>
                    </a:lnTo>
                    <a:lnTo>
                      <a:pt x="639" y="8"/>
                    </a:lnTo>
                    <a:lnTo>
                      <a:pt x="685" y="14"/>
                    </a:lnTo>
                    <a:lnTo>
                      <a:pt x="728" y="21"/>
                    </a:lnTo>
                    <a:lnTo>
                      <a:pt x="769" y="30"/>
                    </a:lnTo>
                    <a:lnTo>
                      <a:pt x="807" y="40"/>
                    </a:lnTo>
                    <a:lnTo>
                      <a:pt x="841" y="52"/>
                    </a:lnTo>
                    <a:lnTo>
                      <a:pt x="857" y="58"/>
                    </a:lnTo>
                    <a:lnTo>
                      <a:pt x="873" y="65"/>
                    </a:lnTo>
                    <a:lnTo>
                      <a:pt x="887" y="71"/>
                    </a:lnTo>
                    <a:lnTo>
                      <a:pt x="902" y="78"/>
                    </a:lnTo>
                    <a:lnTo>
                      <a:pt x="914" y="86"/>
                    </a:lnTo>
                    <a:lnTo>
                      <a:pt x="926" y="93"/>
                    </a:lnTo>
                    <a:lnTo>
                      <a:pt x="937" y="101"/>
                    </a:lnTo>
                    <a:lnTo>
                      <a:pt x="947" y="109"/>
                    </a:lnTo>
                    <a:lnTo>
                      <a:pt x="956" y="117"/>
                    </a:lnTo>
                    <a:lnTo>
                      <a:pt x="964" y="124"/>
                    </a:lnTo>
                    <a:lnTo>
                      <a:pt x="970" y="133"/>
                    </a:lnTo>
                    <a:lnTo>
                      <a:pt x="976" y="142"/>
                    </a:lnTo>
                    <a:lnTo>
                      <a:pt x="980" y="150"/>
                    </a:lnTo>
                    <a:lnTo>
                      <a:pt x="984" y="159"/>
                    </a:lnTo>
                    <a:lnTo>
                      <a:pt x="985" y="169"/>
                    </a:lnTo>
                    <a:lnTo>
                      <a:pt x="986" y="178"/>
                    </a:lnTo>
                    <a:lnTo>
                      <a:pt x="985" y="186"/>
                    </a:lnTo>
                    <a:lnTo>
                      <a:pt x="984" y="195"/>
                    </a:lnTo>
                    <a:lnTo>
                      <a:pt x="980" y="204"/>
                    </a:lnTo>
                    <a:lnTo>
                      <a:pt x="976" y="213"/>
                    </a:lnTo>
                    <a:lnTo>
                      <a:pt x="970" y="222"/>
                    </a:lnTo>
                    <a:lnTo>
                      <a:pt x="964" y="230"/>
                    </a:lnTo>
                    <a:lnTo>
                      <a:pt x="956" y="238"/>
                    </a:lnTo>
                    <a:lnTo>
                      <a:pt x="947" y="246"/>
                    </a:lnTo>
                    <a:lnTo>
                      <a:pt x="937" y="254"/>
                    </a:lnTo>
                    <a:lnTo>
                      <a:pt x="926" y="262"/>
                    </a:lnTo>
                    <a:lnTo>
                      <a:pt x="914" y="269"/>
                    </a:lnTo>
                    <a:lnTo>
                      <a:pt x="902" y="276"/>
                    </a:lnTo>
                    <a:lnTo>
                      <a:pt x="887" y="283"/>
                    </a:lnTo>
                    <a:lnTo>
                      <a:pt x="873" y="289"/>
                    </a:lnTo>
                    <a:lnTo>
                      <a:pt x="857" y="296"/>
                    </a:lnTo>
                    <a:lnTo>
                      <a:pt x="841" y="303"/>
                    </a:lnTo>
                    <a:lnTo>
                      <a:pt x="807" y="314"/>
                    </a:lnTo>
                    <a:lnTo>
                      <a:pt x="769" y="324"/>
                    </a:lnTo>
                    <a:lnTo>
                      <a:pt x="728" y="332"/>
                    </a:lnTo>
                    <a:lnTo>
                      <a:pt x="685" y="340"/>
                    </a:lnTo>
                    <a:lnTo>
                      <a:pt x="639" y="346"/>
                    </a:lnTo>
                    <a:lnTo>
                      <a:pt x="593" y="350"/>
                    </a:lnTo>
                    <a:lnTo>
                      <a:pt x="544" y="353"/>
                    </a:lnTo>
                    <a:lnTo>
                      <a:pt x="493" y="355"/>
                    </a:lnTo>
                    <a:lnTo>
                      <a:pt x="443" y="353"/>
                    </a:lnTo>
                    <a:lnTo>
                      <a:pt x="395" y="350"/>
                    </a:lnTo>
                    <a:lnTo>
                      <a:pt x="347" y="346"/>
                    </a:lnTo>
                    <a:lnTo>
                      <a:pt x="302" y="340"/>
                    </a:lnTo>
                    <a:lnTo>
                      <a:pt x="258" y="332"/>
                    </a:lnTo>
                    <a:lnTo>
                      <a:pt x="219" y="324"/>
                    </a:lnTo>
                    <a:lnTo>
                      <a:pt x="181" y="314"/>
                    </a:lnTo>
                    <a:lnTo>
                      <a:pt x="146" y="303"/>
                    </a:lnTo>
                    <a:lnTo>
                      <a:pt x="129" y="296"/>
                    </a:lnTo>
                    <a:lnTo>
                      <a:pt x="113" y="289"/>
                    </a:lnTo>
                    <a:lnTo>
                      <a:pt x="99" y="283"/>
                    </a:lnTo>
                    <a:lnTo>
                      <a:pt x="86" y="276"/>
                    </a:lnTo>
                    <a:lnTo>
                      <a:pt x="72" y="269"/>
                    </a:lnTo>
                    <a:lnTo>
                      <a:pt x="60" y="262"/>
                    </a:lnTo>
                    <a:lnTo>
                      <a:pt x="49" y="254"/>
                    </a:lnTo>
                    <a:lnTo>
                      <a:pt x="39" y="246"/>
                    </a:lnTo>
                    <a:lnTo>
                      <a:pt x="30" y="238"/>
                    </a:lnTo>
                    <a:lnTo>
                      <a:pt x="23" y="230"/>
                    </a:lnTo>
                    <a:lnTo>
                      <a:pt x="16" y="222"/>
                    </a:lnTo>
                    <a:lnTo>
                      <a:pt x="10" y="213"/>
                    </a:lnTo>
                    <a:lnTo>
                      <a:pt x="7" y="204"/>
                    </a:lnTo>
                    <a:lnTo>
                      <a:pt x="4" y="195"/>
                    </a:lnTo>
                    <a:lnTo>
                      <a:pt x="2" y="186"/>
                    </a:lnTo>
                    <a:lnTo>
                      <a:pt x="0" y="178"/>
                    </a:lnTo>
                    <a:lnTo>
                      <a:pt x="2" y="169"/>
                    </a:lnTo>
                    <a:lnTo>
                      <a:pt x="4" y="159"/>
                    </a:lnTo>
                    <a:lnTo>
                      <a:pt x="7" y="150"/>
                    </a:lnTo>
                    <a:lnTo>
                      <a:pt x="10" y="142"/>
                    </a:lnTo>
                    <a:lnTo>
                      <a:pt x="16" y="133"/>
                    </a:lnTo>
                    <a:lnTo>
                      <a:pt x="23" y="124"/>
                    </a:lnTo>
                    <a:lnTo>
                      <a:pt x="30" y="117"/>
                    </a:lnTo>
                    <a:lnTo>
                      <a:pt x="39" y="109"/>
                    </a:lnTo>
                    <a:lnTo>
                      <a:pt x="49" y="101"/>
                    </a:lnTo>
                    <a:lnTo>
                      <a:pt x="60" y="93"/>
                    </a:lnTo>
                    <a:lnTo>
                      <a:pt x="72" y="86"/>
                    </a:lnTo>
                    <a:lnTo>
                      <a:pt x="86" y="78"/>
                    </a:lnTo>
                    <a:lnTo>
                      <a:pt x="99" y="71"/>
                    </a:lnTo>
                    <a:lnTo>
                      <a:pt x="113" y="65"/>
                    </a:lnTo>
                    <a:lnTo>
                      <a:pt x="129" y="58"/>
                    </a:lnTo>
                    <a:lnTo>
                      <a:pt x="146" y="52"/>
                    </a:lnTo>
                    <a:lnTo>
                      <a:pt x="181" y="40"/>
                    </a:lnTo>
                    <a:lnTo>
                      <a:pt x="219" y="30"/>
                    </a:lnTo>
                    <a:lnTo>
                      <a:pt x="258" y="21"/>
                    </a:lnTo>
                    <a:lnTo>
                      <a:pt x="302" y="14"/>
                    </a:lnTo>
                    <a:lnTo>
                      <a:pt x="347" y="8"/>
                    </a:lnTo>
                    <a:lnTo>
                      <a:pt x="395" y="4"/>
                    </a:lnTo>
                    <a:lnTo>
                      <a:pt x="443" y="2"/>
                    </a:lnTo>
                    <a:lnTo>
                      <a:pt x="493" y="0"/>
                    </a:lnTo>
                    <a:close/>
                    <a:moveTo>
                      <a:pt x="0" y="750"/>
                    </a:moveTo>
                    <a:lnTo>
                      <a:pt x="0" y="258"/>
                    </a:lnTo>
                    <a:lnTo>
                      <a:pt x="6" y="266"/>
                    </a:lnTo>
                    <a:lnTo>
                      <a:pt x="12" y="274"/>
                    </a:lnTo>
                    <a:lnTo>
                      <a:pt x="18" y="282"/>
                    </a:lnTo>
                    <a:lnTo>
                      <a:pt x="26" y="288"/>
                    </a:lnTo>
                    <a:lnTo>
                      <a:pt x="34" y="296"/>
                    </a:lnTo>
                    <a:lnTo>
                      <a:pt x="43" y="303"/>
                    </a:lnTo>
                    <a:lnTo>
                      <a:pt x="53" y="309"/>
                    </a:lnTo>
                    <a:lnTo>
                      <a:pt x="64" y="316"/>
                    </a:lnTo>
                    <a:lnTo>
                      <a:pt x="87" y="329"/>
                    </a:lnTo>
                    <a:lnTo>
                      <a:pt x="113" y="340"/>
                    </a:lnTo>
                    <a:lnTo>
                      <a:pt x="142" y="351"/>
                    </a:lnTo>
                    <a:lnTo>
                      <a:pt x="174" y="362"/>
                    </a:lnTo>
                    <a:lnTo>
                      <a:pt x="208" y="371"/>
                    </a:lnTo>
                    <a:lnTo>
                      <a:pt x="244" y="379"/>
                    </a:lnTo>
                    <a:lnTo>
                      <a:pt x="282" y="387"/>
                    </a:lnTo>
                    <a:lnTo>
                      <a:pt x="322" y="392"/>
                    </a:lnTo>
                    <a:lnTo>
                      <a:pt x="363" y="397"/>
                    </a:lnTo>
                    <a:lnTo>
                      <a:pt x="406" y="401"/>
                    </a:lnTo>
                    <a:lnTo>
                      <a:pt x="449" y="402"/>
                    </a:lnTo>
                    <a:lnTo>
                      <a:pt x="494" y="403"/>
                    </a:lnTo>
                    <a:lnTo>
                      <a:pt x="539" y="402"/>
                    </a:lnTo>
                    <a:lnTo>
                      <a:pt x="583" y="401"/>
                    </a:lnTo>
                    <a:lnTo>
                      <a:pt x="625" y="398"/>
                    </a:lnTo>
                    <a:lnTo>
                      <a:pt x="666" y="392"/>
                    </a:lnTo>
                    <a:lnTo>
                      <a:pt x="705" y="387"/>
                    </a:lnTo>
                    <a:lnTo>
                      <a:pt x="742" y="380"/>
                    </a:lnTo>
                    <a:lnTo>
                      <a:pt x="778" y="372"/>
                    </a:lnTo>
                    <a:lnTo>
                      <a:pt x="812" y="362"/>
                    </a:lnTo>
                    <a:lnTo>
                      <a:pt x="843" y="352"/>
                    </a:lnTo>
                    <a:lnTo>
                      <a:pt x="872" y="342"/>
                    </a:lnTo>
                    <a:lnTo>
                      <a:pt x="898" y="330"/>
                    </a:lnTo>
                    <a:lnTo>
                      <a:pt x="923" y="318"/>
                    </a:lnTo>
                    <a:lnTo>
                      <a:pt x="933" y="311"/>
                    </a:lnTo>
                    <a:lnTo>
                      <a:pt x="943" y="305"/>
                    </a:lnTo>
                    <a:lnTo>
                      <a:pt x="953" y="298"/>
                    </a:lnTo>
                    <a:lnTo>
                      <a:pt x="960" y="290"/>
                    </a:lnTo>
                    <a:lnTo>
                      <a:pt x="968" y="284"/>
                    </a:lnTo>
                    <a:lnTo>
                      <a:pt x="975" y="276"/>
                    </a:lnTo>
                    <a:lnTo>
                      <a:pt x="982" y="268"/>
                    </a:lnTo>
                    <a:lnTo>
                      <a:pt x="986" y="262"/>
                    </a:lnTo>
                    <a:lnTo>
                      <a:pt x="986" y="750"/>
                    </a:lnTo>
                    <a:lnTo>
                      <a:pt x="976" y="761"/>
                    </a:lnTo>
                    <a:lnTo>
                      <a:pt x="964" y="772"/>
                    </a:lnTo>
                    <a:lnTo>
                      <a:pt x="949" y="784"/>
                    </a:lnTo>
                    <a:lnTo>
                      <a:pt x="932" y="797"/>
                    </a:lnTo>
                    <a:lnTo>
                      <a:pt x="913" y="809"/>
                    </a:lnTo>
                    <a:lnTo>
                      <a:pt x="890" y="823"/>
                    </a:lnTo>
                    <a:lnTo>
                      <a:pt x="865" y="835"/>
                    </a:lnTo>
                    <a:lnTo>
                      <a:pt x="838" y="847"/>
                    </a:lnTo>
                    <a:lnTo>
                      <a:pt x="805" y="858"/>
                    </a:lnTo>
                    <a:lnTo>
                      <a:pt x="771" y="869"/>
                    </a:lnTo>
                    <a:lnTo>
                      <a:pt x="733" y="879"/>
                    </a:lnTo>
                    <a:lnTo>
                      <a:pt x="693" y="887"/>
                    </a:lnTo>
                    <a:lnTo>
                      <a:pt x="670" y="890"/>
                    </a:lnTo>
                    <a:lnTo>
                      <a:pt x="647" y="894"/>
                    </a:lnTo>
                    <a:lnTo>
                      <a:pt x="624" y="896"/>
                    </a:lnTo>
                    <a:lnTo>
                      <a:pt x="598" y="899"/>
                    </a:lnTo>
                    <a:lnTo>
                      <a:pt x="573" y="900"/>
                    </a:lnTo>
                    <a:lnTo>
                      <a:pt x="546" y="901"/>
                    </a:lnTo>
                    <a:lnTo>
                      <a:pt x="519" y="902"/>
                    </a:lnTo>
                    <a:lnTo>
                      <a:pt x="490" y="902"/>
                    </a:lnTo>
                    <a:lnTo>
                      <a:pt x="435" y="901"/>
                    </a:lnTo>
                    <a:lnTo>
                      <a:pt x="384" y="898"/>
                    </a:lnTo>
                    <a:lnTo>
                      <a:pt x="336" y="892"/>
                    </a:lnTo>
                    <a:lnTo>
                      <a:pt x="293" y="886"/>
                    </a:lnTo>
                    <a:lnTo>
                      <a:pt x="252" y="878"/>
                    </a:lnTo>
                    <a:lnTo>
                      <a:pt x="215" y="868"/>
                    </a:lnTo>
                    <a:lnTo>
                      <a:pt x="182" y="858"/>
                    </a:lnTo>
                    <a:lnTo>
                      <a:pt x="151" y="847"/>
                    </a:lnTo>
                    <a:lnTo>
                      <a:pt x="123" y="835"/>
                    </a:lnTo>
                    <a:lnTo>
                      <a:pt x="99" y="823"/>
                    </a:lnTo>
                    <a:lnTo>
                      <a:pt x="76" y="809"/>
                    </a:lnTo>
                    <a:lnTo>
                      <a:pt x="57" y="797"/>
                    </a:lnTo>
                    <a:lnTo>
                      <a:pt x="39" y="785"/>
                    </a:lnTo>
                    <a:lnTo>
                      <a:pt x="25" y="773"/>
                    </a:lnTo>
                    <a:lnTo>
                      <a:pt x="12" y="761"/>
                    </a:lnTo>
                    <a:lnTo>
                      <a:pt x="0" y="750"/>
                    </a:lnTo>
                    <a:close/>
                  </a:path>
                </a:pathLst>
              </a:custGeom>
              <a:solidFill>
                <a:schemeClr val="tx2"/>
              </a:solidFill>
              <a:ln w="6350">
                <a:solidFill>
                  <a:srgbClr val="F3F3F5"/>
                </a:solidFill>
                <a:round/>
                <a:headEnd/>
                <a:tailEnd/>
              </a:ln>
            </p:spPr>
            <p:txBody>
              <a:bodyPr/>
              <a:lstStyle/>
              <a:p>
                <a:endParaRPr lang="en-US"/>
              </a:p>
            </p:txBody>
          </p:sp>
        </p:grpSp>
        <p:grpSp>
          <p:nvGrpSpPr>
            <p:cNvPr id="180266" name="Group 67"/>
            <p:cNvGrpSpPr>
              <a:grpSpLocks/>
            </p:cNvGrpSpPr>
            <p:nvPr/>
          </p:nvGrpSpPr>
          <p:grpSpPr bwMode="auto">
            <a:xfrm>
              <a:off x="4034" y="2556"/>
              <a:ext cx="400" cy="211"/>
              <a:chOff x="1394" y="3563"/>
              <a:chExt cx="191" cy="211"/>
            </a:xfrm>
          </p:grpSpPr>
          <p:sp>
            <p:nvSpPr>
              <p:cNvPr id="180272" name="AutoShape 68"/>
              <p:cNvSpPr>
                <a:spLocks noChangeArrowheads="1"/>
              </p:cNvSpPr>
              <p:nvPr/>
            </p:nvSpPr>
            <p:spPr bwMode="auto">
              <a:xfrm>
                <a:off x="1395" y="3565"/>
                <a:ext cx="188" cy="207"/>
              </a:xfrm>
              <a:prstGeom prst="can">
                <a:avLst>
                  <a:gd name="adj" fmla="val 32981"/>
                </a:avLst>
              </a:prstGeom>
              <a:solidFill>
                <a:schemeClr val="tx2"/>
              </a:solidFill>
              <a:ln w="9525">
                <a:noFill/>
                <a:round/>
                <a:headEnd/>
                <a:tailEnd/>
              </a:ln>
            </p:spPr>
            <p:txBody>
              <a:bodyPr wrap="none" anchor="ctr"/>
              <a:lstStyle/>
              <a:p>
                <a:endParaRPr lang="en-GB" i="0">
                  <a:ea typeface="MS PGothic" pitchFamily="34" charset="-128"/>
                </a:endParaRPr>
              </a:p>
            </p:txBody>
          </p:sp>
          <p:sp>
            <p:nvSpPr>
              <p:cNvPr id="180273" name="Freeform 69"/>
              <p:cNvSpPr>
                <a:spLocks noEditPoints="1"/>
              </p:cNvSpPr>
              <p:nvPr/>
            </p:nvSpPr>
            <p:spPr bwMode="auto">
              <a:xfrm>
                <a:off x="1394" y="3563"/>
                <a:ext cx="191" cy="211"/>
              </a:xfrm>
              <a:custGeom>
                <a:avLst/>
                <a:gdLst>
                  <a:gd name="T0" fmla="*/ 0 w 986"/>
                  <a:gd name="T1" fmla="*/ 0 h 1078"/>
                  <a:gd name="T2" fmla="*/ 0 w 986"/>
                  <a:gd name="T3" fmla="*/ 0 h 1078"/>
                  <a:gd name="T4" fmla="*/ 0 w 986"/>
                  <a:gd name="T5" fmla="*/ 0 h 1078"/>
                  <a:gd name="T6" fmla="*/ 0 w 986"/>
                  <a:gd name="T7" fmla="*/ 0 h 1078"/>
                  <a:gd name="T8" fmla="*/ 0 w 986"/>
                  <a:gd name="T9" fmla="*/ 0 h 1078"/>
                  <a:gd name="T10" fmla="*/ 0 w 986"/>
                  <a:gd name="T11" fmla="*/ 0 h 1078"/>
                  <a:gd name="T12" fmla="*/ 0 w 986"/>
                  <a:gd name="T13" fmla="*/ 0 h 1078"/>
                  <a:gd name="T14" fmla="*/ 0 w 986"/>
                  <a:gd name="T15" fmla="*/ 0 h 1078"/>
                  <a:gd name="T16" fmla="*/ 0 w 986"/>
                  <a:gd name="T17" fmla="*/ 0 h 1078"/>
                  <a:gd name="T18" fmla="*/ 0 w 986"/>
                  <a:gd name="T19" fmla="*/ 0 h 1078"/>
                  <a:gd name="T20" fmla="*/ 0 w 986"/>
                  <a:gd name="T21" fmla="*/ 0 h 1078"/>
                  <a:gd name="T22" fmla="*/ 0 w 986"/>
                  <a:gd name="T23" fmla="*/ 0 h 1078"/>
                  <a:gd name="T24" fmla="*/ 0 w 986"/>
                  <a:gd name="T25" fmla="*/ 0 h 1078"/>
                  <a:gd name="T26" fmla="*/ 0 w 986"/>
                  <a:gd name="T27" fmla="*/ 0 h 1078"/>
                  <a:gd name="T28" fmla="*/ 0 w 986"/>
                  <a:gd name="T29" fmla="*/ 0 h 1078"/>
                  <a:gd name="T30" fmla="*/ 0 w 986"/>
                  <a:gd name="T31" fmla="*/ 0 h 1078"/>
                  <a:gd name="T32" fmla="*/ 0 w 986"/>
                  <a:gd name="T33" fmla="*/ 0 h 1078"/>
                  <a:gd name="T34" fmla="*/ 0 w 986"/>
                  <a:gd name="T35" fmla="*/ 0 h 1078"/>
                  <a:gd name="T36" fmla="*/ 0 w 986"/>
                  <a:gd name="T37" fmla="*/ 0 h 1078"/>
                  <a:gd name="T38" fmla="*/ 0 w 986"/>
                  <a:gd name="T39" fmla="*/ 0 h 1078"/>
                  <a:gd name="T40" fmla="*/ 0 w 986"/>
                  <a:gd name="T41" fmla="*/ 0 h 1078"/>
                  <a:gd name="T42" fmla="*/ 0 w 986"/>
                  <a:gd name="T43" fmla="*/ 0 h 1078"/>
                  <a:gd name="T44" fmla="*/ 0 w 986"/>
                  <a:gd name="T45" fmla="*/ 0 h 1078"/>
                  <a:gd name="T46" fmla="*/ 0 w 986"/>
                  <a:gd name="T47" fmla="*/ 0 h 1078"/>
                  <a:gd name="T48" fmla="*/ 0 w 986"/>
                  <a:gd name="T49" fmla="*/ 0 h 1078"/>
                  <a:gd name="T50" fmla="*/ 0 w 986"/>
                  <a:gd name="T51" fmla="*/ 0 h 1078"/>
                  <a:gd name="T52" fmla="*/ 0 w 986"/>
                  <a:gd name="T53" fmla="*/ 0 h 1078"/>
                  <a:gd name="T54" fmla="*/ 0 w 986"/>
                  <a:gd name="T55" fmla="*/ 0 h 1078"/>
                  <a:gd name="T56" fmla="*/ 0 w 986"/>
                  <a:gd name="T57" fmla="*/ 0 h 1078"/>
                  <a:gd name="T58" fmla="*/ 0 w 986"/>
                  <a:gd name="T59" fmla="*/ 0 h 1078"/>
                  <a:gd name="T60" fmla="*/ 0 w 986"/>
                  <a:gd name="T61" fmla="*/ 0 h 1078"/>
                  <a:gd name="T62" fmla="*/ 0 w 986"/>
                  <a:gd name="T63" fmla="*/ 0 h 1078"/>
                  <a:gd name="T64" fmla="*/ 0 w 986"/>
                  <a:gd name="T65" fmla="*/ 0 h 1078"/>
                  <a:gd name="T66" fmla="*/ 0 w 986"/>
                  <a:gd name="T67" fmla="*/ 0 h 1078"/>
                  <a:gd name="T68" fmla="*/ 0 w 986"/>
                  <a:gd name="T69" fmla="*/ 0 h 1078"/>
                  <a:gd name="T70" fmla="*/ 0 w 986"/>
                  <a:gd name="T71" fmla="*/ 0 h 1078"/>
                  <a:gd name="T72" fmla="*/ 0 w 986"/>
                  <a:gd name="T73" fmla="*/ 0 h 1078"/>
                  <a:gd name="T74" fmla="*/ 0 w 986"/>
                  <a:gd name="T75" fmla="*/ 0 h 1078"/>
                  <a:gd name="T76" fmla="*/ 0 w 986"/>
                  <a:gd name="T77" fmla="*/ 0 h 1078"/>
                  <a:gd name="T78" fmla="*/ 0 w 986"/>
                  <a:gd name="T79" fmla="*/ 0 h 1078"/>
                  <a:gd name="T80" fmla="*/ 0 w 986"/>
                  <a:gd name="T81" fmla="*/ 0 h 1078"/>
                  <a:gd name="T82" fmla="*/ 0 w 986"/>
                  <a:gd name="T83" fmla="*/ 0 h 1078"/>
                  <a:gd name="T84" fmla="*/ 0 w 986"/>
                  <a:gd name="T85" fmla="*/ 0 h 1078"/>
                  <a:gd name="T86" fmla="*/ 0 w 986"/>
                  <a:gd name="T87" fmla="*/ 0 h 1078"/>
                  <a:gd name="T88" fmla="*/ 0 w 986"/>
                  <a:gd name="T89" fmla="*/ 0 h 1078"/>
                  <a:gd name="T90" fmla="*/ 0 w 986"/>
                  <a:gd name="T91" fmla="*/ 0 h 1078"/>
                  <a:gd name="T92" fmla="*/ 0 w 986"/>
                  <a:gd name="T93" fmla="*/ 0 h 1078"/>
                  <a:gd name="T94" fmla="*/ 0 w 986"/>
                  <a:gd name="T95" fmla="*/ 0 h 1078"/>
                  <a:gd name="T96" fmla="*/ 0 w 986"/>
                  <a:gd name="T97" fmla="*/ 0 h 1078"/>
                  <a:gd name="T98" fmla="*/ 0 w 986"/>
                  <a:gd name="T99" fmla="*/ 0 h 1078"/>
                  <a:gd name="T100" fmla="*/ 0 w 986"/>
                  <a:gd name="T101" fmla="*/ 0 h 1078"/>
                  <a:gd name="T102" fmla="*/ 0 w 986"/>
                  <a:gd name="T103" fmla="*/ 0 h 10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86"/>
                  <a:gd name="T157" fmla="*/ 0 h 1078"/>
                  <a:gd name="T158" fmla="*/ 986 w 986"/>
                  <a:gd name="T159" fmla="*/ 1078 h 107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86" h="1078">
                    <a:moveTo>
                      <a:pt x="986" y="901"/>
                    </a:moveTo>
                    <a:lnTo>
                      <a:pt x="986" y="911"/>
                    </a:lnTo>
                    <a:lnTo>
                      <a:pt x="984" y="920"/>
                    </a:lnTo>
                    <a:lnTo>
                      <a:pt x="980" y="929"/>
                    </a:lnTo>
                    <a:lnTo>
                      <a:pt x="976" y="938"/>
                    </a:lnTo>
                    <a:lnTo>
                      <a:pt x="970" y="946"/>
                    </a:lnTo>
                    <a:lnTo>
                      <a:pt x="964" y="954"/>
                    </a:lnTo>
                    <a:lnTo>
                      <a:pt x="956" y="962"/>
                    </a:lnTo>
                    <a:lnTo>
                      <a:pt x="947" y="971"/>
                    </a:lnTo>
                    <a:lnTo>
                      <a:pt x="937" y="979"/>
                    </a:lnTo>
                    <a:lnTo>
                      <a:pt x="926" y="987"/>
                    </a:lnTo>
                    <a:lnTo>
                      <a:pt x="915" y="993"/>
                    </a:lnTo>
                    <a:lnTo>
                      <a:pt x="902" y="1001"/>
                    </a:lnTo>
                    <a:lnTo>
                      <a:pt x="888" y="1008"/>
                    </a:lnTo>
                    <a:lnTo>
                      <a:pt x="873" y="1014"/>
                    </a:lnTo>
                    <a:lnTo>
                      <a:pt x="857" y="1021"/>
                    </a:lnTo>
                    <a:lnTo>
                      <a:pt x="842" y="1026"/>
                    </a:lnTo>
                    <a:lnTo>
                      <a:pt x="807" y="1039"/>
                    </a:lnTo>
                    <a:lnTo>
                      <a:pt x="769" y="1049"/>
                    </a:lnTo>
                    <a:lnTo>
                      <a:pt x="728" y="1057"/>
                    </a:lnTo>
                    <a:lnTo>
                      <a:pt x="685" y="1065"/>
                    </a:lnTo>
                    <a:lnTo>
                      <a:pt x="639" y="1071"/>
                    </a:lnTo>
                    <a:lnTo>
                      <a:pt x="593" y="1075"/>
                    </a:lnTo>
                    <a:lnTo>
                      <a:pt x="544" y="1077"/>
                    </a:lnTo>
                    <a:lnTo>
                      <a:pt x="493" y="1078"/>
                    </a:lnTo>
                    <a:lnTo>
                      <a:pt x="443" y="1077"/>
                    </a:lnTo>
                    <a:lnTo>
                      <a:pt x="395" y="1075"/>
                    </a:lnTo>
                    <a:lnTo>
                      <a:pt x="347" y="1071"/>
                    </a:lnTo>
                    <a:lnTo>
                      <a:pt x="302" y="1065"/>
                    </a:lnTo>
                    <a:lnTo>
                      <a:pt x="258" y="1057"/>
                    </a:lnTo>
                    <a:lnTo>
                      <a:pt x="219" y="1049"/>
                    </a:lnTo>
                    <a:lnTo>
                      <a:pt x="181" y="1039"/>
                    </a:lnTo>
                    <a:lnTo>
                      <a:pt x="146" y="1026"/>
                    </a:lnTo>
                    <a:lnTo>
                      <a:pt x="129" y="1021"/>
                    </a:lnTo>
                    <a:lnTo>
                      <a:pt x="113" y="1014"/>
                    </a:lnTo>
                    <a:lnTo>
                      <a:pt x="99" y="1008"/>
                    </a:lnTo>
                    <a:lnTo>
                      <a:pt x="86" y="1001"/>
                    </a:lnTo>
                    <a:lnTo>
                      <a:pt x="72" y="993"/>
                    </a:lnTo>
                    <a:lnTo>
                      <a:pt x="60" y="985"/>
                    </a:lnTo>
                    <a:lnTo>
                      <a:pt x="49" y="979"/>
                    </a:lnTo>
                    <a:lnTo>
                      <a:pt x="39" y="970"/>
                    </a:lnTo>
                    <a:lnTo>
                      <a:pt x="30" y="962"/>
                    </a:lnTo>
                    <a:lnTo>
                      <a:pt x="23" y="954"/>
                    </a:lnTo>
                    <a:lnTo>
                      <a:pt x="16" y="946"/>
                    </a:lnTo>
                    <a:lnTo>
                      <a:pt x="10" y="937"/>
                    </a:lnTo>
                    <a:lnTo>
                      <a:pt x="7" y="929"/>
                    </a:lnTo>
                    <a:lnTo>
                      <a:pt x="4" y="920"/>
                    </a:lnTo>
                    <a:lnTo>
                      <a:pt x="2" y="910"/>
                    </a:lnTo>
                    <a:lnTo>
                      <a:pt x="0" y="901"/>
                    </a:lnTo>
                    <a:lnTo>
                      <a:pt x="0" y="899"/>
                    </a:lnTo>
                    <a:lnTo>
                      <a:pt x="0" y="897"/>
                    </a:lnTo>
                    <a:lnTo>
                      <a:pt x="0" y="802"/>
                    </a:lnTo>
                    <a:lnTo>
                      <a:pt x="15" y="814"/>
                    </a:lnTo>
                    <a:lnTo>
                      <a:pt x="31" y="826"/>
                    </a:lnTo>
                    <a:lnTo>
                      <a:pt x="49" y="837"/>
                    </a:lnTo>
                    <a:lnTo>
                      <a:pt x="69" y="849"/>
                    </a:lnTo>
                    <a:lnTo>
                      <a:pt x="91" y="861"/>
                    </a:lnTo>
                    <a:lnTo>
                      <a:pt x="116" y="873"/>
                    </a:lnTo>
                    <a:lnTo>
                      <a:pt x="141" y="884"/>
                    </a:lnTo>
                    <a:lnTo>
                      <a:pt x="170" y="894"/>
                    </a:lnTo>
                    <a:lnTo>
                      <a:pt x="201" y="904"/>
                    </a:lnTo>
                    <a:lnTo>
                      <a:pt x="234" y="912"/>
                    </a:lnTo>
                    <a:lnTo>
                      <a:pt x="270" y="920"/>
                    </a:lnTo>
                    <a:lnTo>
                      <a:pt x="308" y="928"/>
                    </a:lnTo>
                    <a:lnTo>
                      <a:pt x="349" y="933"/>
                    </a:lnTo>
                    <a:lnTo>
                      <a:pt x="394" y="937"/>
                    </a:lnTo>
                    <a:lnTo>
                      <a:pt x="440" y="940"/>
                    </a:lnTo>
                    <a:lnTo>
                      <a:pt x="489" y="941"/>
                    </a:lnTo>
                    <a:lnTo>
                      <a:pt x="540" y="940"/>
                    </a:lnTo>
                    <a:lnTo>
                      <a:pt x="588" y="938"/>
                    </a:lnTo>
                    <a:lnTo>
                      <a:pt x="633" y="935"/>
                    </a:lnTo>
                    <a:lnTo>
                      <a:pt x="675" y="929"/>
                    </a:lnTo>
                    <a:lnTo>
                      <a:pt x="715" y="921"/>
                    </a:lnTo>
                    <a:lnTo>
                      <a:pt x="751" y="914"/>
                    </a:lnTo>
                    <a:lnTo>
                      <a:pt x="784" y="905"/>
                    </a:lnTo>
                    <a:lnTo>
                      <a:pt x="817" y="895"/>
                    </a:lnTo>
                    <a:lnTo>
                      <a:pt x="845" y="885"/>
                    </a:lnTo>
                    <a:lnTo>
                      <a:pt x="872" y="874"/>
                    </a:lnTo>
                    <a:lnTo>
                      <a:pt x="896" y="861"/>
                    </a:lnTo>
                    <a:lnTo>
                      <a:pt x="918" y="850"/>
                    </a:lnTo>
                    <a:lnTo>
                      <a:pt x="938" y="838"/>
                    </a:lnTo>
                    <a:lnTo>
                      <a:pt x="956" y="826"/>
                    </a:lnTo>
                    <a:lnTo>
                      <a:pt x="973" y="814"/>
                    </a:lnTo>
                    <a:lnTo>
                      <a:pt x="986" y="803"/>
                    </a:lnTo>
                    <a:lnTo>
                      <a:pt x="986" y="897"/>
                    </a:lnTo>
                    <a:lnTo>
                      <a:pt x="986" y="900"/>
                    </a:lnTo>
                    <a:lnTo>
                      <a:pt x="986" y="901"/>
                    </a:lnTo>
                    <a:close/>
                    <a:moveTo>
                      <a:pt x="493" y="0"/>
                    </a:moveTo>
                    <a:lnTo>
                      <a:pt x="544" y="2"/>
                    </a:lnTo>
                    <a:lnTo>
                      <a:pt x="593" y="4"/>
                    </a:lnTo>
                    <a:lnTo>
                      <a:pt x="639" y="8"/>
                    </a:lnTo>
                    <a:lnTo>
                      <a:pt x="685" y="14"/>
                    </a:lnTo>
                    <a:lnTo>
                      <a:pt x="728" y="21"/>
                    </a:lnTo>
                    <a:lnTo>
                      <a:pt x="769" y="30"/>
                    </a:lnTo>
                    <a:lnTo>
                      <a:pt x="807" y="40"/>
                    </a:lnTo>
                    <a:lnTo>
                      <a:pt x="841" y="52"/>
                    </a:lnTo>
                    <a:lnTo>
                      <a:pt x="857" y="58"/>
                    </a:lnTo>
                    <a:lnTo>
                      <a:pt x="873" y="65"/>
                    </a:lnTo>
                    <a:lnTo>
                      <a:pt x="887" y="71"/>
                    </a:lnTo>
                    <a:lnTo>
                      <a:pt x="902" y="78"/>
                    </a:lnTo>
                    <a:lnTo>
                      <a:pt x="914" y="86"/>
                    </a:lnTo>
                    <a:lnTo>
                      <a:pt x="926" y="93"/>
                    </a:lnTo>
                    <a:lnTo>
                      <a:pt x="937" y="101"/>
                    </a:lnTo>
                    <a:lnTo>
                      <a:pt x="947" y="109"/>
                    </a:lnTo>
                    <a:lnTo>
                      <a:pt x="956" y="117"/>
                    </a:lnTo>
                    <a:lnTo>
                      <a:pt x="964" y="124"/>
                    </a:lnTo>
                    <a:lnTo>
                      <a:pt x="970" y="133"/>
                    </a:lnTo>
                    <a:lnTo>
                      <a:pt x="976" y="142"/>
                    </a:lnTo>
                    <a:lnTo>
                      <a:pt x="980" y="150"/>
                    </a:lnTo>
                    <a:lnTo>
                      <a:pt x="984" y="159"/>
                    </a:lnTo>
                    <a:lnTo>
                      <a:pt x="985" y="169"/>
                    </a:lnTo>
                    <a:lnTo>
                      <a:pt x="986" y="178"/>
                    </a:lnTo>
                    <a:lnTo>
                      <a:pt x="985" y="186"/>
                    </a:lnTo>
                    <a:lnTo>
                      <a:pt x="984" y="195"/>
                    </a:lnTo>
                    <a:lnTo>
                      <a:pt x="980" y="204"/>
                    </a:lnTo>
                    <a:lnTo>
                      <a:pt x="976" y="213"/>
                    </a:lnTo>
                    <a:lnTo>
                      <a:pt x="970" y="222"/>
                    </a:lnTo>
                    <a:lnTo>
                      <a:pt x="964" y="230"/>
                    </a:lnTo>
                    <a:lnTo>
                      <a:pt x="956" y="238"/>
                    </a:lnTo>
                    <a:lnTo>
                      <a:pt x="947" y="246"/>
                    </a:lnTo>
                    <a:lnTo>
                      <a:pt x="937" y="254"/>
                    </a:lnTo>
                    <a:lnTo>
                      <a:pt x="926" y="262"/>
                    </a:lnTo>
                    <a:lnTo>
                      <a:pt x="914" y="269"/>
                    </a:lnTo>
                    <a:lnTo>
                      <a:pt x="902" y="276"/>
                    </a:lnTo>
                    <a:lnTo>
                      <a:pt x="887" y="283"/>
                    </a:lnTo>
                    <a:lnTo>
                      <a:pt x="873" y="289"/>
                    </a:lnTo>
                    <a:lnTo>
                      <a:pt x="857" y="296"/>
                    </a:lnTo>
                    <a:lnTo>
                      <a:pt x="841" y="303"/>
                    </a:lnTo>
                    <a:lnTo>
                      <a:pt x="807" y="314"/>
                    </a:lnTo>
                    <a:lnTo>
                      <a:pt x="769" y="324"/>
                    </a:lnTo>
                    <a:lnTo>
                      <a:pt x="728" y="332"/>
                    </a:lnTo>
                    <a:lnTo>
                      <a:pt x="685" y="340"/>
                    </a:lnTo>
                    <a:lnTo>
                      <a:pt x="639" y="346"/>
                    </a:lnTo>
                    <a:lnTo>
                      <a:pt x="593" y="350"/>
                    </a:lnTo>
                    <a:lnTo>
                      <a:pt x="544" y="353"/>
                    </a:lnTo>
                    <a:lnTo>
                      <a:pt x="493" y="355"/>
                    </a:lnTo>
                    <a:lnTo>
                      <a:pt x="443" y="353"/>
                    </a:lnTo>
                    <a:lnTo>
                      <a:pt x="395" y="350"/>
                    </a:lnTo>
                    <a:lnTo>
                      <a:pt x="347" y="346"/>
                    </a:lnTo>
                    <a:lnTo>
                      <a:pt x="302" y="340"/>
                    </a:lnTo>
                    <a:lnTo>
                      <a:pt x="258" y="332"/>
                    </a:lnTo>
                    <a:lnTo>
                      <a:pt x="219" y="324"/>
                    </a:lnTo>
                    <a:lnTo>
                      <a:pt x="181" y="314"/>
                    </a:lnTo>
                    <a:lnTo>
                      <a:pt x="146" y="303"/>
                    </a:lnTo>
                    <a:lnTo>
                      <a:pt x="129" y="296"/>
                    </a:lnTo>
                    <a:lnTo>
                      <a:pt x="113" y="289"/>
                    </a:lnTo>
                    <a:lnTo>
                      <a:pt x="99" y="283"/>
                    </a:lnTo>
                    <a:lnTo>
                      <a:pt x="86" y="276"/>
                    </a:lnTo>
                    <a:lnTo>
                      <a:pt x="72" y="269"/>
                    </a:lnTo>
                    <a:lnTo>
                      <a:pt x="60" y="262"/>
                    </a:lnTo>
                    <a:lnTo>
                      <a:pt x="49" y="254"/>
                    </a:lnTo>
                    <a:lnTo>
                      <a:pt x="39" y="246"/>
                    </a:lnTo>
                    <a:lnTo>
                      <a:pt x="30" y="238"/>
                    </a:lnTo>
                    <a:lnTo>
                      <a:pt x="23" y="230"/>
                    </a:lnTo>
                    <a:lnTo>
                      <a:pt x="16" y="222"/>
                    </a:lnTo>
                    <a:lnTo>
                      <a:pt x="10" y="213"/>
                    </a:lnTo>
                    <a:lnTo>
                      <a:pt x="7" y="204"/>
                    </a:lnTo>
                    <a:lnTo>
                      <a:pt x="4" y="195"/>
                    </a:lnTo>
                    <a:lnTo>
                      <a:pt x="2" y="186"/>
                    </a:lnTo>
                    <a:lnTo>
                      <a:pt x="0" y="178"/>
                    </a:lnTo>
                    <a:lnTo>
                      <a:pt x="2" y="169"/>
                    </a:lnTo>
                    <a:lnTo>
                      <a:pt x="4" y="159"/>
                    </a:lnTo>
                    <a:lnTo>
                      <a:pt x="7" y="150"/>
                    </a:lnTo>
                    <a:lnTo>
                      <a:pt x="10" y="142"/>
                    </a:lnTo>
                    <a:lnTo>
                      <a:pt x="16" y="133"/>
                    </a:lnTo>
                    <a:lnTo>
                      <a:pt x="23" y="124"/>
                    </a:lnTo>
                    <a:lnTo>
                      <a:pt x="30" y="117"/>
                    </a:lnTo>
                    <a:lnTo>
                      <a:pt x="39" y="109"/>
                    </a:lnTo>
                    <a:lnTo>
                      <a:pt x="49" y="101"/>
                    </a:lnTo>
                    <a:lnTo>
                      <a:pt x="60" y="93"/>
                    </a:lnTo>
                    <a:lnTo>
                      <a:pt x="72" y="86"/>
                    </a:lnTo>
                    <a:lnTo>
                      <a:pt x="86" y="78"/>
                    </a:lnTo>
                    <a:lnTo>
                      <a:pt x="99" y="71"/>
                    </a:lnTo>
                    <a:lnTo>
                      <a:pt x="113" y="65"/>
                    </a:lnTo>
                    <a:lnTo>
                      <a:pt x="129" y="58"/>
                    </a:lnTo>
                    <a:lnTo>
                      <a:pt x="146" y="52"/>
                    </a:lnTo>
                    <a:lnTo>
                      <a:pt x="181" y="40"/>
                    </a:lnTo>
                    <a:lnTo>
                      <a:pt x="219" y="30"/>
                    </a:lnTo>
                    <a:lnTo>
                      <a:pt x="258" y="21"/>
                    </a:lnTo>
                    <a:lnTo>
                      <a:pt x="302" y="14"/>
                    </a:lnTo>
                    <a:lnTo>
                      <a:pt x="347" y="8"/>
                    </a:lnTo>
                    <a:lnTo>
                      <a:pt x="395" y="4"/>
                    </a:lnTo>
                    <a:lnTo>
                      <a:pt x="443" y="2"/>
                    </a:lnTo>
                    <a:lnTo>
                      <a:pt x="493" y="0"/>
                    </a:lnTo>
                    <a:close/>
                    <a:moveTo>
                      <a:pt x="0" y="750"/>
                    </a:moveTo>
                    <a:lnTo>
                      <a:pt x="0" y="258"/>
                    </a:lnTo>
                    <a:lnTo>
                      <a:pt x="6" y="266"/>
                    </a:lnTo>
                    <a:lnTo>
                      <a:pt x="12" y="274"/>
                    </a:lnTo>
                    <a:lnTo>
                      <a:pt x="18" y="282"/>
                    </a:lnTo>
                    <a:lnTo>
                      <a:pt x="26" y="288"/>
                    </a:lnTo>
                    <a:lnTo>
                      <a:pt x="34" y="296"/>
                    </a:lnTo>
                    <a:lnTo>
                      <a:pt x="43" y="303"/>
                    </a:lnTo>
                    <a:lnTo>
                      <a:pt x="53" y="309"/>
                    </a:lnTo>
                    <a:lnTo>
                      <a:pt x="64" y="316"/>
                    </a:lnTo>
                    <a:lnTo>
                      <a:pt x="87" y="329"/>
                    </a:lnTo>
                    <a:lnTo>
                      <a:pt x="113" y="340"/>
                    </a:lnTo>
                    <a:lnTo>
                      <a:pt x="142" y="351"/>
                    </a:lnTo>
                    <a:lnTo>
                      <a:pt x="174" y="362"/>
                    </a:lnTo>
                    <a:lnTo>
                      <a:pt x="208" y="371"/>
                    </a:lnTo>
                    <a:lnTo>
                      <a:pt x="244" y="379"/>
                    </a:lnTo>
                    <a:lnTo>
                      <a:pt x="282" y="387"/>
                    </a:lnTo>
                    <a:lnTo>
                      <a:pt x="322" y="392"/>
                    </a:lnTo>
                    <a:lnTo>
                      <a:pt x="363" y="397"/>
                    </a:lnTo>
                    <a:lnTo>
                      <a:pt x="406" y="401"/>
                    </a:lnTo>
                    <a:lnTo>
                      <a:pt x="449" y="402"/>
                    </a:lnTo>
                    <a:lnTo>
                      <a:pt x="494" y="403"/>
                    </a:lnTo>
                    <a:lnTo>
                      <a:pt x="539" y="402"/>
                    </a:lnTo>
                    <a:lnTo>
                      <a:pt x="583" y="401"/>
                    </a:lnTo>
                    <a:lnTo>
                      <a:pt x="625" y="398"/>
                    </a:lnTo>
                    <a:lnTo>
                      <a:pt x="666" y="392"/>
                    </a:lnTo>
                    <a:lnTo>
                      <a:pt x="705" y="387"/>
                    </a:lnTo>
                    <a:lnTo>
                      <a:pt x="742" y="380"/>
                    </a:lnTo>
                    <a:lnTo>
                      <a:pt x="778" y="372"/>
                    </a:lnTo>
                    <a:lnTo>
                      <a:pt x="812" y="362"/>
                    </a:lnTo>
                    <a:lnTo>
                      <a:pt x="843" y="352"/>
                    </a:lnTo>
                    <a:lnTo>
                      <a:pt x="872" y="342"/>
                    </a:lnTo>
                    <a:lnTo>
                      <a:pt x="898" y="330"/>
                    </a:lnTo>
                    <a:lnTo>
                      <a:pt x="923" y="318"/>
                    </a:lnTo>
                    <a:lnTo>
                      <a:pt x="933" y="311"/>
                    </a:lnTo>
                    <a:lnTo>
                      <a:pt x="943" y="305"/>
                    </a:lnTo>
                    <a:lnTo>
                      <a:pt x="953" y="298"/>
                    </a:lnTo>
                    <a:lnTo>
                      <a:pt x="960" y="290"/>
                    </a:lnTo>
                    <a:lnTo>
                      <a:pt x="968" y="284"/>
                    </a:lnTo>
                    <a:lnTo>
                      <a:pt x="975" y="276"/>
                    </a:lnTo>
                    <a:lnTo>
                      <a:pt x="982" y="268"/>
                    </a:lnTo>
                    <a:lnTo>
                      <a:pt x="986" y="262"/>
                    </a:lnTo>
                    <a:lnTo>
                      <a:pt x="986" y="750"/>
                    </a:lnTo>
                    <a:lnTo>
                      <a:pt x="976" y="761"/>
                    </a:lnTo>
                    <a:lnTo>
                      <a:pt x="964" y="772"/>
                    </a:lnTo>
                    <a:lnTo>
                      <a:pt x="949" y="784"/>
                    </a:lnTo>
                    <a:lnTo>
                      <a:pt x="932" y="797"/>
                    </a:lnTo>
                    <a:lnTo>
                      <a:pt x="913" y="809"/>
                    </a:lnTo>
                    <a:lnTo>
                      <a:pt x="890" y="823"/>
                    </a:lnTo>
                    <a:lnTo>
                      <a:pt x="865" y="835"/>
                    </a:lnTo>
                    <a:lnTo>
                      <a:pt x="838" y="847"/>
                    </a:lnTo>
                    <a:lnTo>
                      <a:pt x="805" y="858"/>
                    </a:lnTo>
                    <a:lnTo>
                      <a:pt x="771" y="869"/>
                    </a:lnTo>
                    <a:lnTo>
                      <a:pt x="733" y="879"/>
                    </a:lnTo>
                    <a:lnTo>
                      <a:pt x="693" y="887"/>
                    </a:lnTo>
                    <a:lnTo>
                      <a:pt x="670" y="890"/>
                    </a:lnTo>
                    <a:lnTo>
                      <a:pt x="647" y="894"/>
                    </a:lnTo>
                    <a:lnTo>
                      <a:pt x="624" y="896"/>
                    </a:lnTo>
                    <a:lnTo>
                      <a:pt x="598" y="899"/>
                    </a:lnTo>
                    <a:lnTo>
                      <a:pt x="573" y="900"/>
                    </a:lnTo>
                    <a:lnTo>
                      <a:pt x="546" y="901"/>
                    </a:lnTo>
                    <a:lnTo>
                      <a:pt x="519" y="902"/>
                    </a:lnTo>
                    <a:lnTo>
                      <a:pt x="490" y="902"/>
                    </a:lnTo>
                    <a:lnTo>
                      <a:pt x="435" y="901"/>
                    </a:lnTo>
                    <a:lnTo>
                      <a:pt x="384" y="898"/>
                    </a:lnTo>
                    <a:lnTo>
                      <a:pt x="336" y="892"/>
                    </a:lnTo>
                    <a:lnTo>
                      <a:pt x="293" y="886"/>
                    </a:lnTo>
                    <a:lnTo>
                      <a:pt x="252" y="878"/>
                    </a:lnTo>
                    <a:lnTo>
                      <a:pt x="215" y="868"/>
                    </a:lnTo>
                    <a:lnTo>
                      <a:pt x="182" y="858"/>
                    </a:lnTo>
                    <a:lnTo>
                      <a:pt x="151" y="847"/>
                    </a:lnTo>
                    <a:lnTo>
                      <a:pt x="123" y="835"/>
                    </a:lnTo>
                    <a:lnTo>
                      <a:pt x="99" y="823"/>
                    </a:lnTo>
                    <a:lnTo>
                      <a:pt x="76" y="809"/>
                    </a:lnTo>
                    <a:lnTo>
                      <a:pt x="57" y="797"/>
                    </a:lnTo>
                    <a:lnTo>
                      <a:pt x="39" y="785"/>
                    </a:lnTo>
                    <a:lnTo>
                      <a:pt x="25" y="773"/>
                    </a:lnTo>
                    <a:lnTo>
                      <a:pt x="12" y="761"/>
                    </a:lnTo>
                    <a:lnTo>
                      <a:pt x="0" y="750"/>
                    </a:lnTo>
                    <a:close/>
                  </a:path>
                </a:pathLst>
              </a:custGeom>
              <a:solidFill>
                <a:schemeClr val="tx2"/>
              </a:solidFill>
              <a:ln w="6350">
                <a:solidFill>
                  <a:srgbClr val="F3F3F5"/>
                </a:solidFill>
                <a:round/>
                <a:headEnd/>
                <a:tailEnd/>
              </a:ln>
            </p:spPr>
            <p:txBody>
              <a:bodyPr/>
              <a:lstStyle/>
              <a:p>
                <a:endParaRPr lang="en-US"/>
              </a:p>
            </p:txBody>
          </p:sp>
        </p:grpSp>
        <p:grpSp>
          <p:nvGrpSpPr>
            <p:cNvPr id="180267" name="Group 70"/>
            <p:cNvGrpSpPr>
              <a:grpSpLocks/>
            </p:cNvGrpSpPr>
            <p:nvPr/>
          </p:nvGrpSpPr>
          <p:grpSpPr bwMode="auto">
            <a:xfrm>
              <a:off x="3847" y="2588"/>
              <a:ext cx="400" cy="211"/>
              <a:chOff x="1140" y="3657"/>
              <a:chExt cx="191" cy="211"/>
            </a:xfrm>
          </p:grpSpPr>
          <p:sp>
            <p:nvSpPr>
              <p:cNvPr id="180268" name="AutoShape 71"/>
              <p:cNvSpPr>
                <a:spLocks noChangeArrowheads="1"/>
              </p:cNvSpPr>
              <p:nvPr/>
            </p:nvSpPr>
            <p:spPr bwMode="auto">
              <a:xfrm>
                <a:off x="1142" y="3659"/>
                <a:ext cx="188" cy="207"/>
              </a:xfrm>
              <a:prstGeom prst="can">
                <a:avLst>
                  <a:gd name="adj" fmla="val 32981"/>
                </a:avLst>
              </a:prstGeom>
              <a:solidFill>
                <a:schemeClr val="tx2"/>
              </a:solidFill>
              <a:ln w="9525">
                <a:noFill/>
                <a:round/>
                <a:headEnd/>
                <a:tailEnd/>
              </a:ln>
            </p:spPr>
            <p:txBody>
              <a:bodyPr wrap="none" anchor="ctr"/>
              <a:lstStyle/>
              <a:p>
                <a:endParaRPr lang="en-GB" i="0">
                  <a:ea typeface="MS PGothic" pitchFamily="34" charset="-128"/>
                </a:endParaRPr>
              </a:p>
            </p:txBody>
          </p:sp>
          <p:grpSp>
            <p:nvGrpSpPr>
              <p:cNvPr id="180269" name="Group 72"/>
              <p:cNvGrpSpPr>
                <a:grpSpLocks/>
              </p:cNvGrpSpPr>
              <p:nvPr/>
            </p:nvGrpSpPr>
            <p:grpSpPr bwMode="auto">
              <a:xfrm>
                <a:off x="1140" y="3657"/>
                <a:ext cx="191" cy="211"/>
                <a:chOff x="1060" y="3634"/>
                <a:chExt cx="209" cy="230"/>
              </a:xfrm>
            </p:grpSpPr>
            <p:sp>
              <p:nvSpPr>
                <p:cNvPr id="180270" name="Freeform 73"/>
                <p:cNvSpPr>
                  <a:spLocks noEditPoints="1"/>
                </p:cNvSpPr>
                <p:nvPr/>
              </p:nvSpPr>
              <p:spPr bwMode="auto">
                <a:xfrm>
                  <a:off x="1060" y="3634"/>
                  <a:ext cx="209" cy="230"/>
                </a:xfrm>
                <a:custGeom>
                  <a:avLst/>
                  <a:gdLst>
                    <a:gd name="T0" fmla="*/ 0 w 986"/>
                    <a:gd name="T1" fmla="*/ 0 h 1078"/>
                    <a:gd name="T2" fmla="*/ 0 w 986"/>
                    <a:gd name="T3" fmla="*/ 0 h 1078"/>
                    <a:gd name="T4" fmla="*/ 0 w 986"/>
                    <a:gd name="T5" fmla="*/ 0 h 1078"/>
                    <a:gd name="T6" fmla="*/ 0 w 986"/>
                    <a:gd name="T7" fmla="*/ 0 h 1078"/>
                    <a:gd name="T8" fmla="*/ 0 w 986"/>
                    <a:gd name="T9" fmla="*/ 0 h 1078"/>
                    <a:gd name="T10" fmla="*/ 0 w 986"/>
                    <a:gd name="T11" fmla="*/ 0 h 1078"/>
                    <a:gd name="T12" fmla="*/ 0 w 986"/>
                    <a:gd name="T13" fmla="*/ 0 h 1078"/>
                    <a:gd name="T14" fmla="*/ 0 w 986"/>
                    <a:gd name="T15" fmla="*/ 0 h 1078"/>
                    <a:gd name="T16" fmla="*/ 0 w 986"/>
                    <a:gd name="T17" fmla="*/ 0 h 1078"/>
                    <a:gd name="T18" fmla="*/ 0 w 986"/>
                    <a:gd name="T19" fmla="*/ 0 h 1078"/>
                    <a:gd name="T20" fmla="*/ 0 w 986"/>
                    <a:gd name="T21" fmla="*/ 0 h 1078"/>
                    <a:gd name="T22" fmla="*/ 0 w 986"/>
                    <a:gd name="T23" fmla="*/ 0 h 1078"/>
                    <a:gd name="T24" fmla="*/ 0 w 986"/>
                    <a:gd name="T25" fmla="*/ 0 h 1078"/>
                    <a:gd name="T26" fmla="*/ 0 w 986"/>
                    <a:gd name="T27" fmla="*/ 0 h 1078"/>
                    <a:gd name="T28" fmla="*/ 0 w 986"/>
                    <a:gd name="T29" fmla="*/ 0 h 1078"/>
                    <a:gd name="T30" fmla="*/ 0 w 986"/>
                    <a:gd name="T31" fmla="*/ 0 h 1078"/>
                    <a:gd name="T32" fmla="*/ 0 w 986"/>
                    <a:gd name="T33" fmla="*/ 0 h 1078"/>
                    <a:gd name="T34" fmla="*/ 0 w 986"/>
                    <a:gd name="T35" fmla="*/ 0 h 1078"/>
                    <a:gd name="T36" fmla="*/ 0 w 986"/>
                    <a:gd name="T37" fmla="*/ 0 h 1078"/>
                    <a:gd name="T38" fmla="*/ 0 w 986"/>
                    <a:gd name="T39" fmla="*/ 0 h 1078"/>
                    <a:gd name="T40" fmla="*/ 0 w 986"/>
                    <a:gd name="T41" fmla="*/ 0 h 1078"/>
                    <a:gd name="T42" fmla="*/ 0 w 986"/>
                    <a:gd name="T43" fmla="*/ 0 h 1078"/>
                    <a:gd name="T44" fmla="*/ 0 w 986"/>
                    <a:gd name="T45" fmla="*/ 0 h 1078"/>
                    <a:gd name="T46" fmla="*/ 0 w 986"/>
                    <a:gd name="T47" fmla="*/ 0 h 1078"/>
                    <a:gd name="T48" fmla="*/ 0 w 986"/>
                    <a:gd name="T49" fmla="*/ 0 h 1078"/>
                    <a:gd name="T50" fmla="*/ 0 w 986"/>
                    <a:gd name="T51" fmla="*/ 0 h 1078"/>
                    <a:gd name="T52" fmla="*/ 0 w 986"/>
                    <a:gd name="T53" fmla="*/ 0 h 1078"/>
                    <a:gd name="T54" fmla="*/ 0 w 986"/>
                    <a:gd name="T55" fmla="*/ 0 h 1078"/>
                    <a:gd name="T56" fmla="*/ 0 w 986"/>
                    <a:gd name="T57" fmla="*/ 0 h 1078"/>
                    <a:gd name="T58" fmla="*/ 0 w 986"/>
                    <a:gd name="T59" fmla="*/ 0 h 1078"/>
                    <a:gd name="T60" fmla="*/ 0 w 986"/>
                    <a:gd name="T61" fmla="*/ 0 h 1078"/>
                    <a:gd name="T62" fmla="*/ 0 w 986"/>
                    <a:gd name="T63" fmla="*/ 0 h 1078"/>
                    <a:gd name="T64" fmla="*/ 0 w 986"/>
                    <a:gd name="T65" fmla="*/ 0 h 1078"/>
                    <a:gd name="T66" fmla="*/ 0 w 986"/>
                    <a:gd name="T67" fmla="*/ 0 h 1078"/>
                    <a:gd name="T68" fmla="*/ 0 w 986"/>
                    <a:gd name="T69" fmla="*/ 0 h 1078"/>
                    <a:gd name="T70" fmla="*/ 0 w 986"/>
                    <a:gd name="T71" fmla="*/ 0 h 1078"/>
                    <a:gd name="T72" fmla="*/ 0 w 986"/>
                    <a:gd name="T73" fmla="*/ 0 h 1078"/>
                    <a:gd name="T74" fmla="*/ 0 w 986"/>
                    <a:gd name="T75" fmla="*/ 0 h 1078"/>
                    <a:gd name="T76" fmla="*/ 0 w 986"/>
                    <a:gd name="T77" fmla="*/ 0 h 1078"/>
                    <a:gd name="T78" fmla="*/ 0 w 986"/>
                    <a:gd name="T79" fmla="*/ 0 h 1078"/>
                    <a:gd name="T80" fmla="*/ 0 w 986"/>
                    <a:gd name="T81" fmla="*/ 0 h 1078"/>
                    <a:gd name="T82" fmla="*/ 0 w 986"/>
                    <a:gd name="T83" fmla="*/ 0 h 1078"/>
                    <a:gd name="T84" fmla="*/ 0 w 986"/>
                    <a:gd name="T85" fmla="*/ 0 h 1078"/>
                    <a:gd name="T86" fmla="*/ 0 w 986"/>
                    <a:gd name="T87" fmla="*/ 0 h 1078"/>
                    <a:gd name="T88" fmla="*/ 0 w 986"/>
                    <a:gd name="T89" fmla="*/ 0 h 1078"/>
                    <a:gd name="T90" fmla="*/ 0 w 986"/>
                    <a:gd name="T91" fmla="*/ 0 h 1078"/>
                    <a:gd name="T92" fmla="*/ 0 w 986"/>
                    <a:gd name="T93" fmla="*/ 0 h 1078"/>
                    <a:gd name="T94" fmla="*/ 0 w 986"/>
                    <a:gd name="T95" fmla="*/ 0 h 1078"/>
                    <a:gd name="T96" fmla="*/ 0 w 986"/>
                    <a:gd name="T97" fmla="*/ 0 h 1078"/>
                    <a:gd name="T98" fmla="*/ 0 w 986"/>
                    <a:gd name="T99" fmla="*/ 0 h 1078"/>
                    <a:gd name="T100" fmla="*/ 0 w 986"/>
                    <a:gd name="T101" fmla="*/ 0 h 1078"/>
                    <a:gd name="T102" fmla="*/ 0 w 986"/>
                    <a:gd name="T103" fmla="*/ 0 h 10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86"/>
                    <a:gd name="T157" fmla="*/ 0 h 1078"/>
                    <a:gd name="T158" fmla="*/ 986 w 986"/>
                    <a:gd name="T159" fmla="*/ 1078 h 107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86" h="1078">
                      <a:moveTo>
                        <a:pt x="986" y="901"/>
                      </a:moveTo>
                      <a:lnTo>
                        <a:pt x="986" y="911"/>
                      </a:lnTo>
                      <a:lnTo>
                        <a:pt x="984" y="920"/>
                      </a:lnTo>
                      <a:lnTo>
                        <a:pt x="980" y="929"/>
                      </a:lnTo>
                      <a:lnTo>
                        <a:pt x="976" y="938"/>
                      </a:lnTo>
                      <a:lnTo>
                        <a:pt x="970" y="946"/>
                      </a:lnTo>
                      <a:lnTo>
                        <a:pt x="964" y="954"/>
                      </a:lnTo>
                      <a:lnTo>
                        <a:pt x="956" y="962"/>
                      </a:lnTo>
                      <a:lnTo>
                        <a:pt x="947" y="971"/>
                      </a:lnTo>
                      <a:lnTo>
                        <a:pt x="937" y="979"/>
                      </a:lnTo>
                      <a:lnTo>
                        <a:pt x="926" y="987"/>
                      </a:lnTo>
                      <a:lnTo>
                        <a:pt x="915" y="993"/>
                      </a:lnTo>
                      <a:lnTo>
                        <a:pt x="902" y="1001"/>
                      </a:lnTo>
                      <a:lnTo>
                        <a:pt x="888" y="1008"/>
                      </a:lnTo>
                      <a:lnTo>
                        <a:pt x="873" y="1014"/>
                      </a:lnTo>
                      <a:lnTo>
                        <a:pt x="857" y="1021"/>
                      </a:lnTo>
                      <a:lnTo>
                        <a:pt x="842" y="1026"/>
                      </a:lnTo>
                      <a:lnTo>
                        <a:pt x="807" y="1039"/>
                      </a:lnTo>
                      <a:lnTo>
                        <a:pt x="769" y="1049"/>
                      </a:lnTo>
                      <a:lnTo>
                        <a:pt x="728" y="1057"/>
                      </a:lnTo>
                      <a:lnTo>
                        <a:pt x="685" y="1065"/>
                      </a:lnTo>
                      <a:lnTo>
                        <a:pt x="639" y="1071"/>
                      </a:lnTo>
                      <a:lnTo>
                        <a:pt x="593" y="1075"/>
                      </a:lnTo>
                      <a:lnTo>
                        <a:pt x="544" y="1077"/>
                      </a:lnTo>
                      <a:lnTo>
                        <a:pt x="493" y="1078"/>
                      </a:lnTo>
                      <a:lnTo>
                        <a:pt x="443" y="1077"/>
                      </a:lnTo>
                      <a:lnTo>
                        <a:pt x="395" y="1075"/>
                      </a:lnTo>
                      <a:lnTo>
                        <a:pt x="347" y="1071"/>
                      </a:lnTo>
                      <a:lnTo>
                        <a:pt x="302" y="1065"/>
                      </a:lnTo>
                      <a:lnTo>
                        <a:pt x="258" y="1057"/>
                      </a:lnTo>
                      <a:lnTo>
                        <a:pt x="219" y="1049"/>
                      </a:lnTo>
                      <a:lnTo>
                        <a:pt x="181" y="1039"/>
                      </a:lnTo>
                      <a:lnTo>
                        <a:pt x="146" y="1026"/>
                      </a:lnTo>
                      <a:lnTo>
                        <a:pt x="129" y="1021"/>
                      </a:lnTo>
                      <a:lnTo>
                        <a:pt x="113" y="1014"/>
                      </a:lnTo>
                      <a:lnTo>
                        <a:pt x="99" y="1008"/>
                      </a:lnTo>
                      <a:lnTo>
                        <a:pt x="86" y="1001"/>
                      </a:lnTo>
                      <a:lnTo>
                        <a:pt x="72" y="993"/>
                      </a:lnTo>
                      <a:lnTo>
                        <a:pt x="60" y="985"/>
                      </a:lnTo>
                      <a:lnTo>
                        <a:pt x="49" y="979"/>
                      </a:lnTo>
                      <a:lnTo>
                        <a:pt x="39" y="970"/>
                      </a:lnTo>
                      <a:lnTo>
                        <a:pt x="30" y="962"/>
                      </a:lnTo>
                      <a:lnTo>
                        <a:pt x="23" y="954"/>
                      </a:lnTo>
                      <a:lnTo>
                        <a:pt x="16" y="946"/>
                      </a:lnTo>
                      <a:lnTo>
                        <a:pt x="10" y="937"/>
                      </a:lnTo>
                      <a:lnTo>
                        <a:pt x="7" y="929"/>
                      </a:lnTo>
                      <a:lnTo>
                        <a:pt x="4" y="920"/>
                      </a:lnTo>
                      <a:lnTo>
                        <a:pt x="2" y="910"/>
                      </a:lnTo>
                      <a:lnTo>
                        <a:pt x="0" y="901"/>
                      </a:lnTo>
                      <a:lnTo>
                        <a:pt x="0" y="899"/>
                      </a:lnTo>
                      <a:lnTo>
                        <a:pt x="0" y="897"/>
                      </a:lnTo>
                      <a:lnTo>
                        <a:pt x="0" y="802"/>
                      </a:lnTo>
                      <a:lnTo>
                        <a:pt x="15" y="814"/>
                      </a:lnTo>
                      <a:lnTo>
                        <a:pt x="31" y="826"/>
                      </a:lnTo>
                      <a:lnTo>
                        <a:pt x="49" y="837"/>
                      </a:lnTo>
                      <a:lnTo>
                        <a:pt x="69" y="849"/>
                      </a:lnTo>
                      <a:lnTo>
                        <a:pt x="91" y="861"/>
                      </a:lnTo>
                      <a:lnTo>
                        <a:pt x="116" y="873"/>
                      </a:lnTo>
                      <a:lnTo>
                        <a:pt x="141" y="884"/>
                      </a:lnTo>
                      <a:lnTo>
                        <a:pt x="170" y="894"/>
                      </a:lnTo>
                      <a:lnTo>
                        <a:pt x="201" y="904"/>
                      </a:lnTo>
                      <a:lnTo>
                        <a:pt x="234" y="912"/>
                      </a:lnTo>
                      <a:lnTo>
                        <a:pt x="270" y="920"/>
                      </a:lnTo>
                      <a:lnTo>
                        <a:pt x="308" y="928"/>
                      </a:lnTo>
                      <a:lnTo>
                        <a:pt x="349" y="933"/>
                      </a:lnTo>
                      <a:lnTo>
                        <a:pt x="394" y="937"/>
                      </a:lnTo>
                      <a:lnTo>
                        <a:pt x="440" y="940"/>
                      </a:lnTo>
                      <a:lnTo>
                        <a:pt x="489" y="941"/>
                      </a:lnTo>
                      <a:lnTo>
                        <a:pt x="540" y="940"/>
                      </a:lnTo>
                      <a:lnTo>
                        <a:pt x="588" y="938"/>
                      </a:lnTo>
                      <a:lnTo>
                        <a:pt x="633" y="935"/>
                      </a:lnTo>
                      <a:lnTo>
                        <a:pt x="675" y="929"/>
                      </a:lnTo>
                      <a:lnTo>
                        <a:pt x="715" y="921"/>
                      </a:lnTo>
                      <a:lnTo>
                        <a:pt x="751" y="914"/>
                      </a:lnTo>
                      <a:lnTo>
                        <a:pt x="784" y="905"/>
                      </a:lnTo>
                      <a:lnTo>
                        <a:pt x="817" y="895"/>
                      </a:lnTo>
                      <a:lnTo>
                        <a:pt x="845" y="885"/>
                      </a:lnTo>
                      <a:lnTo>
                        <a:pt x="872" y="874"/>
                      </a:lnTo>
                      <a:lnTo>
                        <a:pt x="896" y="861"/>
                      </a:lnTo>
                      <a:lnTo>
                        <a:pt x="918" y="850"/>
                      </a:lnTo>
                      <a:lnTo>
                        <a:pt x="938" y="838"/>
                      </a:lnTo>
                      <a:lnTo>
                        <a:pt x="956" y="826"/>
                      </a:lnTo>
                      <a:lnTo>
                        <a:pt x="973" y="814"/>
                      </a:lnTo>
                      <a:lnTo>
                        <a:pt x="986" y="803"/>
                      </a:lnTo>
                      <a:lnTo>
                        <a:pt x="986" y="897"/>
                      </a:lnTo>
                      <a:lnTo>
                        <a:pt x="986" y="900"/>
                      </a:lnTo>
                      <a:lnTo>
                        <a:pt x="986" y="901"/>
                      </a:lnTo>
                      <a:close/>
                      <a:moveTo>
                        <a:pt x="493" y="0"/>
                      </a:moveTo>
                      <a:lnTo>
                        <a:pt x="544" y="2"/>
                      </a:lnTo>
                      <a:lnTo>
                        <a:pt x="593" y="4"/>
                      </a:lnTo>
                      <a:lnTo>
                        <a:pt x="639" y="8"/>
                      </a:lnTo>
                      <a:lnTo>
                        <a:pt x="685" y="14"/>
                      </a:lnTo>
                      <a:lnTo>
                        <a:pt x="728" y="21"/>
                      </a:lnTo>
                      <a:lnTo>
                        <a:pt x="769" y="30"/>
                      </a:lnTo>
                      <a:lnTo>
                        <a:pt x="807" y="40"/>
                      </a:lnTo>
                      <a:lnTo>
                        <a:pt x="841" y="52"/>
                      </a:lnTo>
                      <a:lnTo>
                        <a:pt x="857" y="58"/>
                      </a:lnTo>
                      <a:lnTo>
                        <a:pt x="873" y="65"/>
                      </a:lnTo>
                      <a:lnTo>
                        <a:pt x="887" y="71"/>
                      </a:lnTo>
                      <a:lnTo>
                        <a:pt x="902" y="78"/>
                      </a:lnTo>
                      <a:lnTo>
                        <a:pt x="914" y="86"/>
                      </a:lnTo>
                      <a:lnTo>
                        <a:pt x="926" y="93"/>
                      </a:lnTo>
                      <a:lnTo>
                        <a:pt x="937" y="101"/>
                      </a:lnTo>
                      <a:lnTo>
                        <a:pt x="947" y="109"/>
                      </a:lnTo>
                      <a:lnTo>
                        <a:pt x="956" y="117"/>
                      </a:lnTo>
                      <a:lnTo>
                        <a:pt x="964" y="124"/>
                      </a:lnTo>
                      <a:lnTo>
                        <a:pt x="970" y="133"/>
                      </a:lnTo>
                      <a:lnTo>
                        <a:pt x="976" y="142"/>
                      </a:lnTo>
                      <a:lnTo>
                        <a:pt x="980" y="150"/>
                      </a:lnTo>
                      <a:lnTo>
                        <a:pt x="984" y="159"/>
                      </a:lnTo>
                      <a:lnTo>
                        <a:pt x="985" y="169"/>
                      </a:lnTo>
                      <a:lnTo>
                        <a:pt x="986" y="178"/>
                      </a:lnTo>
                      <a:lnTo>
                        <a:pt x="985" y="186"/>
                      </a:lnTo>
                      <a:lnTo>
                        <a:pt x="984" y="195"/>
                      </a:lnTo>
                      <a:lnTo>
                        <a:pt x="980" y="204"/>
                      </a:lnTo>
                      <a:lnTo>
                        <a:pt x="976" y="213"/>
                      </a:lnTo>
                      <a:lnTo>
                        <a:pt x="970" y="222"/>
                      </a:lnTo>
                      <a:lnTo>
                        <a:pt x="964" y="230"/>
                      </a:lnTo>
                      <a:lnTo>
                        <a:pt x="956" y="238"/>
                      </a:lnTo>
                      <a:lnTo>
                        <a:pt x="947" y="246"/>
                      </a:lnTo>
                      <a:lnTo>
                        <a:pt x="937" y="254"/>
                      </a:lnTo>
                      <a:lnTo>
                        <a:pt x="926" y="262"/>
                      </a:lnTo>
                      <a:lnTo>
                        <a:pt x="914" y="269"/>
                      </a:lnTo>
                      <a:lnTo>
                        <a:pt x="902" y="276"/>
                      </a:lnTo>
                      <a:lnTo>
                        <a:pt x="887" y="283"/>
                      </a:lnTo>
                      <a:lnTo>
                        <a:pt x="873" y="289"/>
                      </a:lnTo>
                      <a:lnTo>
                        <a:pt x="857" y="296"/>
                      </a:lnTo>
                      <a:lnTo>
                        <a:pt x="841" y="303"/>
                      </a:lnTo>
                      <a:lnTo>
                        <a:pt x="807" y="314"/>
                      </a:lnTo>
                      <a:lnTo>
                        <a:pt x="769" y="324"/>
                      </a:lnTo>
                      <a:lnTo>
                        <a:pt x="728" y="332"/>
                      </a:lnTo>
                      <a:lnTo>
                        <a:pt x="685" y="340"/>
                      </a:lnTo>
                      <a:lnTo>
                        <a:pt x="639" y="346"/>
                      </a:lnTo>
                      <a:lnTo>
                        <a:pt x="593" y="350"/>
                      </a:lnTo>
                      <a:lnTo>
                        <a:pt x="544" y="353"/>
                      </a:lnTo>
                      <a:lnTo>
                        <a:pt x="493" y="355"/>
                      </a:lnTo>
                      <a:lnTo>
                        <a:pt x="443" y="353"/>
                      </a:lnTo>
                      <a:lnTo>
                        <a:pt x="395" y="350"/>
                      </a:lnTo>
                      <a:lnTo>
                        <a:pt x="347" y="346"/>
                      </a:lnTo>
                      <a:lnTo>
                        <a:pt x="302" y="340"/>
                      </a:lnTo>
                      <a:lnTo>
                        <a:pt x="258" y="332"/>
                      </a:lnTo>
                      <a:lnTo>
                        <a:pt x="219" y="324"/>
                      </a:lnTo>
                      <a:lnTo>
                        <a:pt x="181" y="314"/>
                      </a:lnTo>
                      <a:lnTo>
                        <a:pt x="146" y="303"/>
                      </a:lnTo>
                      <a:lnTo>
                        <a:pt x="129" y="296"/>
                      </a:lnTo>
                      <a:lnTo>
                        <a:pt x="113" y="289"/>
                      </a:lnTo>
                      <a:lnTo>
                        <a:pt x="99" y="283"/>
                      </a:lnTo>
                      <a:lnTo>
                        <a:pt x="86" y="276"/>
                      </a:lnTo>
                      <a:lnTo>
                        <a:pt x="72" y="269"/>
                      </a:lnTo>
                      <a:lnTo>
                        <a:pt x="60" y="262"/>
                      </a:lnTo>
                      <a:lnTo>
                        <a:pt x="49" y="254"/>
                      </a:lnTo>
                      <a:lnTo>
                        <a:pt x="39" y="246"/>
                      </a:lnTo>
                      <a:lnTo>
                        <a:pt x="30" y="238"/>
                      </a:lnTo>
                      <a:lnTo>
                        <a:pt x="23" y="230"/>
                      </a:lnTo>
                      <a:lnTo>
                        <a:pt x="16" y="222"/>
                      </a:lnTo>
                      <a:lnTo>
                        <a:pt x="10" y="213"/>
                      </a:lnTo>
                      <a:lnTo>
                        <a:pt x="7" y="204"/>
                      </a:lnTo>
                      <a:lnTo>
                        <a:pt x="4" y="195"/>
                      </a:lnTo>
                      <a:lnTo>
                        <a:pt x="2" y="186"/>
                      </a:lnTo>
                      <a:lnTo>
                        <a:pt x="0" y="178"/>
                      </a:lnTo>
                      <a:lnTo>
                        <a:pt x="2" y="169"/>
                      </a:lnTo>
                      <a:lnTo>
                        <a:pt x="4" y="159"/>
                      </a:lnTo>
                      <a:lnTo>
                        <a:pt x="7" y="150"/>
                      </a:lnTo>
                      <a:lnTo>
                        <a:pt x="10" y="142"/>
                      </a:lnTo>
                      <a:lnTo>
                        <a:pt x="16" y="133"/>
                      </a:lnTo>
                      <a:lnTo>
                        <a:pt x="23" y="124"/>
                      </a:lnTo>
                      <a:lnTo>
                        <a:pt x="30" y="117"/>
                      </a:lnTo>
                      <a:lnTo>
                        <a:pt x="39" y="109"/>
                      </a:lnTo>
                      <a:lnTo>
                        <a:pt x="49" y="101"/>
                      </a:lnTo>
                      <a:lnTo>
                        <a:pt x="60" y="93"/>
                      </a:lnTo>
                      <a:lnTo>
                        <a:pt x="72" y="86"/>
                      </a:lnTo>
                      <a:lnTo>
                        <a:pt x="86" y="78"/>
                      </a:lnTo>
                      <a:lnTo>
                        <a:pt x="99" y="71"/>
                      </a:lnTo>
                      <a:lnTo>
                        <a:pt x="113" y="65"/>
                      </a:lnTo>
                      <a:lnTo>
                        <a:pt x="129" y="58"/>
                      </a:lnTo>
                      <a:lnTo>
                        <a:pt x="146" y="52"/>
                      </a:lnTo>
                      <a:lnTo>
                        <a:pt x="181" y="40"/>
                      </a:lnTo>
                      <a:lnTo>
                        <a:pt x="219" y="30"/>
                      </a:lnTo>
                      <a:lnTo>
                        <a:pt x="258" y="21"/>
                      </a:lnTo>
                      <a:lnTo>
                        <a:pt x="302" y="14"/>
                      </a:lnTo>
                      <a:lnTo>
                        <a:pt x="347" y="8"/>
                      </a:lnTo>
                      <a:lnTo>
                        <a:pt x="395" y="4"/>
                      </a:lnTo>
                      <a:lnTo>
                        <a:pt x="443" y="2"/>
                      </a:lnTo>
                      <a:lnTo>
                        <a:pt x="493" y="0"/>
                      </a:lnTo>
                      <a:close/>
                      <a:moveTo>
                        <a:pt x="0" y="750"/>
                      </a:moveTo>
                      <a:lnTo>
                        <a:pt x="0" y="258"/>
                      </a:lnTo>
                      <a:lnTo>
                        <a:pt x="6" y="266"/>
                      </a:lnTo>
                      <a:lnTo>
                        <a:pt x="12" y="274"/>
                      </a:lnTo>
                      <a:lnTo>
                        <a:pt x="18" y="282"/>
                      </a:lnTo>
                      <a:lnTo>
                        <a:pt x="26" y="288"/>
                      </a:lnTo>
                      <a:lnTo>
                        <a:pt x="34" y="296"/>
                      </a:lnTo>
                      <a:lnTo>
                        <a:pt x="43" y="303"/>
                      </a:lnTo>
                      <a:lnTo>
                        <a:pt x="53" y="309"/>
                      </a:lnTo>
                      <a:lnTo>
                        <a:pt x="64" y="316"/>
                      </a:lnTo>
                      <a:lnTo>
                        <a:pt x="87" y="329"/>
                      </a:lnTo>
                      <a:lnTo>
                        <a:pt x="113" y="340"/>
                      </a:lnTo>
                      <a:lnTo>
                        <a:pt x="142" y="351"/>
                      </a:lnTo>
                      <a:lnTo>
                        <a:pt x="174" y="362"/>
                      </a:lnTo>
                      <a:lnTo>
                        <a:pt x="208" y="371"/>
                      </a:lnTo>
                      <a:lnTo>
                        <a:pt x="244" y="379"/>
                      </a:lnTo>
                      <a:lnTo>
                        <a:pt x="282" y="387"/>
                      </a:lnTo>
                      <a:lnTo>
                        <a:pt x="322" y="392"/>
                      </a:lnTo>
                      <a:lnTo>
                        <a:pt x="363" y="397"/>
                      </a:lnTo>
                      <a:lnTo>
                        <a:pt x="406" y="401"/>
                      </a:lnTo>
                      <a:lnTo>
                        <a:pt x="449" y="402"/>
                      </a:lnTo>
                      <a:lnTo>
                        <a:pt x="494" y="403"/>
                      </a:lnTo>
                      <a:lnTo>
                        <a:pt x="539" y="402"/>
                      </a:lnTo>
                      <a:lnTo>
                        <a:pt x="583" y="401"/>
                      </a:lnTo>
                      <a:lnTo>
                        <a:pt x="625" y="398"/>
                      </a:lnTo>
                      <a:lnTo>
                        <a:pt x="666" y="392"/>
                      </a:lnTo>
                      <a:lnTo>
                        <a:pt x="705" y="387"/>
                      </a:lnTo>
                      <a:lnTo>
                        <a:pt x="742" y="380"/>
                      </a:lnTo>
                      <a:lnTo>
                        <a:pt x="778" y="372"/>
                      </a:lnTo>
                      <a:lnTo>
                        <a:pt x="812" y="362"/>
                      </a:lnTo>
                      <a:lnTo>
                        <a:pt x="843" y="352"/>
                      </a:lnTo>
                      <a:lnTo>
                        <a:pt x="872" y="342"/>
                      </a:lnTo>
                      <a:lnTo>
                        <a:pt x="898" y="330"/>
                      </a:lnTo>
                      <a:lnTo>
                        <a:pt x="923" y="318"/>
                      </a:lnTo>
                      <a:lnTo>
                        <a:pt x="933" y="311"/>
                      </a:lnTo>
                      <a:lnTo>
                        <a:pt x="943" y="305"/>
                      </a:lnTo>
                      <a:lnTo>
                        <a:pt x="953" y="298"/>
                      </a:lnTo>
                      <a:lnTo>
                        <a:pt x="960" y="290"/>
                      </a:lnTo>
                      <a:lnTo>
                        <a:pt x="968" y="284"/>
                      </a:lnTo>
                      <a:lnTo>
                        <a:pt x="975" y="276"/>
                      </a:lnTo>
                      <a:lnTo>
                        <a:pt x="982" y="268"/>
                      </a:lnTo>
                      <a:lnTo>
                        <a:pt x="986" y="262"/>
                      </a:lnTo>
                      <a:lnTo>
                        <a:pt x="986" y="750"/>
                      </a:lnTo>
                      <a:lnTo>
                        <a:pt x="976" y="761"/>
                      </a:lnTo>
                      <a:lnTo>
                        <a:pt x="964" y="772"/>
                      </a:lnTo>
                      <a:lnTo>
                        <a:pt x="949" y="784"/>
                      </a:lnTo>
                      <a:lnTo>
                        <a:pt x="932" y="797"/>
                      </a:lnTo>
                      <a:lnTo>
                        <a:pt x="913" y="809"/>
                      </a:lnTo>
                      <a:lnTo>
                        <a:pt x="890" y="823"/>
                      </a:lnTo>
                      <a:lnTo>
                        <a:pt x="865" y="835"/>
                      </a:lnTo>
                      <a:lnTo>
                        <a:pt x="838" y="847"/>
                      </a:lnTo>
                      <a:lnTo>
                        <a:pt x="805" y="858"/>
                      </a:lnTo>
                      <a:lnTo>
                        <a:pt x="771" y="869"/>
                      </a:lnTo>
                      <a:lnTo>
                        <a:pt x="733" y="879"/>
                      </a:lnTo>
                      <a:lnTo>
                        <a:pt x="693" y="887"/>
                      </a:lnTo>
                      <a:lnTo>
                        <a:pt x="670" y="890"/>
                      </a:lnTo>
                      <a:lnTo>
                        <a:pt x="647" y="894"/>
                      </a:lnTo>
                      <a:lnTo>
                        <a:pt x="624" y="896"/>
                      </a:lnTo>
                      <a:lnTo>
                        <a:pt x="598" y="899"/>
                      </a:lnTo>
                      <a:lnTo>
                        <a:pt x="573" y="900"/>
                      </a:lnTo>
                      <a:lnTo>
                        <a:pt x="546" y="901"/>
                      </a:lnTo>
                      <a:lnTo>
                        <a:pt x="519" y="902"/>
                      </a:lnTo>
                      <a:lnTo>
                        <a:pt x="490" y="902"/>
                      </a:lnTo>
                      <a:lnTo>
                        <a:pt x="435" y="901"/>
                      </a:lnTo>
                      <a:lnTo>
                        <a:pt x="384" y="898"/>
                      </a:lnTo>
                      <a:lnTo>
                        <a:pt x="336" y="892"/>
                      </a:lnTo>
                      <a:lnTo>
                        <a:pt x="293" y="886"/>
                      </a:lnTo>
                      <a:lnTo>
                        <a:pt x="252" y="878"/>
                      </a:lnTo>
                      <a:lnTo>
                        <a:pt x="215" y="868"/>
                      </a:lnTo>
                      <a:lnTo>
                        <a:pt x="182" y="858"/>
                      </a:lnTo>
                      <a:lnTo>
                        <a:pt x="151" y="847"/>
                      </a:lnTo>
                      <a:lnTo>
                        <a:pt x="123" y="835"/>
                      </a:lnTo>
                      <a:lnTo>
                        <a:pt x="99" y="823"/>
                      </a:lnTo>
                      <a:lnTo>
                        <a:pt x="76" y="809"/>
                      </a:lnTo>
                      <a:lnTo>
                        <a:pt x="57" y="797"/>
                      </a:lnTo>
                      <a:lnTo>
                        <a:pt x="39" y="785"/>
                      </a:lnTo>
                      <a:lnTo>
                        <a:pt x="25" y="773"/>
                      </a:lnTo>
                      <a:lnTo>
                        <a:pt x="12" y="761"/>
                      </a:lnTo>
                      <a:lnTo>
                        <a:pt x="0" y="750"/>
                      </a:lnTo>
                      <a:close/>
                    </a:path>
                  </a:pathLst>
                </a:custGeom>
                <a:solidFill>
                  <a:schemeClr val="tx2"/>
                </a:solidFill>
                <a:ln w="6350">
                  <a:solidFill>
                    <a:srgbClr val="F3F3F5"/>
                  </a:solidFill>
                  <a:round/>
                  <a:headEnd/>
                  <a:tailEnd/>
                </a:ln>
              </p:spPr>
              <p:txBody>
                <a:bodyPr/>
                <a:lstStyle/>
                <a:p>
                  <a:endParaRPr lang="en-US"/>
                </a:p>
              </p:txBody>
            </p:sp>
            <p:sp>
              <p:nvSpPr>
                <p:cNvPr id="180271" name="Freeform 74"/>
                <p:cNvSpPr>
                  <a:spLocks noEditPoints="1"/>
                </p:cNvSpPr>
                <p:nvPr/>
              </p:nvSpPr>
              <p:spPr bwMode="auto">
                <a:xfrm>
                  <a:off x="1125" y="3687"/>
                  <a:ext cx="82" cy="127"/>
                </a:xfrm>
                <a:custGeom>
                  <a:avLst/>
                  <a:gdLst>
                    <a:gd name="T0" fmla="*/ 0 w 3870"/>
                    <a:gd name="T1" fmla="*/ 0 h 5941"/>
                    <a:gd name="T2" fmla="*/ 0 w 3870"/>
                    <a:gd name="T3" fmla="*/ 0 h 5941"/>
                    <a:gd name="T4" fmla="*/ 0 w 3870"/>
                    <a:gd name="T5" fmla="*/ 0 h 5941"/>
                    <a:gd name="T6" fmla="*/ 0 w 3870"/>
                    <a:gd name="T7" fmla="*/ 0 h 5941"/>
                    <a:gd name="T8" fmla="*/ 0 w 3870"/>
                    <a:gd name="T9" fmla="*/ 0 h 5941"/>
                    <a:gd name="T10" fmla="*/ 0 w 3870"/>
                    <a:gd name="T11" fmla="*/ 0 h 5941"/>
                    <a:gd name="T12" fmla="*/ 0 w 3870"/>
                    <a:gd name="T13" fmla="*/ 0 h 5941"/>
                    <a:gd name="T14" fmla="*/ 0 w 3870"/>
                    <a:gd name="T15" fmla="*/ 0 h 5941"/>
                    <a:gd name="T16" fmla="*/ 0 w 3870"/>
                    <a:gd name="T17" fmla="*/ 0 h 5941"/>
                    <a:gd name="T18" fmla="*/ 0 w 3870"/>
                    <a:gd name="T19" fmla="*/ 0 h 5941"/>
                    <a:gd name="T20" fmla="*/ 0 w 3870"/>
                    <a:gd name="T21" fmla="*/ 0 h 5941"/>
                    <a:gd name="T22" fmla="*/ 0 w 3870"/>
                    <a:gd name="T23" fmla="*/ 0 h 5941"/>
                    <a:gd name="T24" fmla="*/ 0 w 3870"/>
                    <a:gd name="T25" fmla="*/ 0 h 5941"/>
                    <a:gd name="T26" fmla="*/ 0 w 3870"/>
                    <a:gd name="T27" fmla="*/ 0 h 5941"/>
                    <a:gd name="T28" fmla="*/ 0 w 3870"/>
                    <a:gd name="T29" fmla="*/ 0 h 5941"/>
                    <a:gd name="T30" fmla="*/ 0 w 3870"/>
                    <a:gd name="T31" fmla="*/ 0 h 5941"/>
                    <a:gd name="T32" fmla="*/ 0 w 3870"/>
                    <a:gd name="T33" fmla="*/ 0 h 5941"/>
                    <a:gd name="T34" fmla="*/ 0 w 3870"/>
                    <a:gd name="T35" fmla="*/ 0 h 5941"/>
                    <a:gd name="T36" fmla="*/ 0 w 3870"/>
                    <a:gd name="T37" fmla="*/ 0 h 5941"/>
                    <a:gd name="T38" fmla="*/ 0 w 3870"/>
                    <a:gd name="T39" fmla="*/ 0 h 5941"/>
                    <a:gd name="T40" fmla="*/ 0 w 3870"/>
                    <a:gd name="T41" fmla="*/ 0 h 5941"/>
                    <a:gd name="T42" fmla="*/ 0 w 3870"/>
                    <a:gd name="T43" fmla="*/ 0 h 5941"/>
                    <a:gd name="T44" fmla="*/ 0 w 3870"/>
                    <a:gd name="T45" fmla="*/ 0 h 5941"/>
                    <a:gd name="T46" fmla="*/ 0 w 3870"/>
                    <a:gd name="T47" fmla="*/ 0 h 5941"/>
                    <a:gd name="T48" fmla="*/ 0 w 3870"/>
                    <a:gd name="T49" fmla="*/ 0 h 5941"/>
                    <a:gd name="T50" fmla="*/ 0 w 3870"/>
                    <a:gd name="T51" fmla="*/ 0 h 5941"/>
                    <a:gd name="T52" fmla="*/ 0 w 3870"/>
                    <a:gd name="T53" fmla="*/ 0 h 5941"/>
                    <a:gd name="T54" fmla="*/ 0 w 3870"/>
                    <a:gd name="T55" fmla="*/ 0 h 5941"/>
                    <a:gd name="T56" fmla="*/ 0 w 3870"/>
                    <a:gd name="T57" fmla="*/ 0 h 5941"/>
                    <a:gd name="T58" fmla="*/ 0 w 3870"/>
                    <a:gd name="T59" fmla="*/ 0 h 5941"/>
                    <a:gd name="T60" fmla="*/ 0 w 3870"/>
                    <a:gd name="T61" fmla="*/ 0 h 5941"/>
                    <a:gd name="T62" fmla="*/ 0 w 3870"/>
                    <a:gd name="T63" fmla="*/ 0 h 5941"/>
                    <a:gd name="T64" fmla="*/ 0 w 3870"/>
                    <a:gd name="T65" fmla="*/ 0 h 5941"/>
                    <a:gd name="T66" fmla="*/ 0 w 3870"/>
                    <a:gd name="T67" fmla="*/ 0 h 5941"/>
                    <a:gd name="T68" fmla="*/ 0 w 3870"/>
                    <a:gd name="T69" fmla="*/ 0 h 5941"/>
                    <a:gd name="T70" fmla="*/ 0 w 3870"/>
                    <a:gd name="T71" fmla="*/ 0 h 5941"/>
                    <a:gd name="T72" fmla="*/ 0 w 3870"/>
                    <a:gd name="T73" fmla="*/ 0 h 5941"/>
                    <a:gd name="T74" fmla="*/ 0 w 3870"/>
                    <a:gd name="T75" fmla="*/ 0 h 5941"/>
                    <a:gd name="T76" fmla="*/ 0 w 3870"/>
                    <a:gd name="T77" fmla="*/ 0 h 5941"/>
                    <a:gd name="T78" fmla="*/ 0 w 3870"/>
                    <a:gd name="T79" fmla="*/ 0 h 5941"/>
                    <a:gd name="T80" fmla="*/ 0 w 3870"/>
                    <a:gd name="T81" fmla="*/ 0 h 5941"/>
                    <a:gd name="T82" fmla="*/ 0 w 3870"/>
                    <a:gd name="T83" fmla="*/ 0 h 5941"/>
                    <a:gd name="T84" fmla="*/ 0 w 3870"/>
                    <a:gd name="T85" fmla="*/ 0 h 5941"/>
                    <a:gd name="T86" fmla="*/ 0 w 3870"/>
                    <a:gd name="T87" fmla="*/ 0 h 5941"/>
                    <a:gd name="T88" fmla="*/ 0 w 3870"/>
                    <a:gd name="T89" fmla="*/ 0 h 59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870"/>
                    <a:gd name="T136" fmla="*/ 0 h 5941"/>
                    <a:gd name="T137" fmla="*/ 3870 w 3870"/>
                    <a:gd name="T138" fmla="*/ 5941 h 59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870" h="5941">
                      <a:moveTo>
                        <a:pt x="0" y="2587"/>
                      </a:moveTo>
                      <a:lnTo>
                        <a:pt x="1475" y="2587"/>
                      </a:lnTo>
                      <a:lnTo>
                        <a:pt x="1949" y="4095"/>
                      </a:lnTo>
                      <a:lnTo>
                        <a:pt x="2440" y="2596"/>
                      </a:lnTo>
                      <a:lnTo>
                        <a:pt x="3870" y="2596"/>
                      </a:lnTo>
                      <a:lnTo>
                        <a:pt x="3415" y="5941"/>
                      </a:lnTo>
                      <a:lnTo>
                        <a:pt x="455" y="5941"/>
                      </a:lnTo>
                      <a:lnTo>
                        <a:pt x="0" y="2587"/>
                      </a:lnTo>
                      <a:close/>
                      <a:moveTo>
                        <a:pt x="1935" y="0"/>
                      </a:moveTo>
                      <a:lnTo>
                        <a:pt x="1994" y="1"/>
                      </a:lnTo>
                      <a:lnTo>
                        <a:pt x="2053" y="6"/>
                      </a:lnTo>
                      <a:lnTo>
                        <a:pt x="2110" y="13"/>
                      </a:lnTo>
                      <a:lnTo>
                        <a:pt x="2166" y="23"/>
                      </a:lnTo>
                      <a:lnTo>
                        <a:pt x="2222" y="36"/>
                      </a:lnTo>
                      <a:lnTo>
                        <a:pt x="2277" y="52"/>
                      </a:lnTo>
                      <a:lnTo>
                        <a:pt x="2330" y="70"/>
                      </a:lnTo>
                      <a:lnTo>
                        <a:pt x="2382" y="91"/>
                      </a:lnTo>
                      <a:lnTo>
                        <a:pt x="2434" y="114"/>
                      </a:lnTo>
                      <a:lnTo>
                        <a:pt x="2484" y="139"/>
                      </a:lnTo>
                      <a:lnTo>
                        <a:pt x="2532" y="167"/>
                      </a:lnTo>
                      <a:lnTo>
                        <a:pt x="2579" y="198"/>
                      </a:lnTo>
                      <a:lnTo>
                        <a:pt x="2624" y="230"/>
                      </a:lnTo>
                      <a:lnTo>
                        <a:pt x="2667" y="263"/>
                      </a:lnTo>
                      <a:lnTo>
                        <a:pt x="2709" y="300"/>
                      </a:lnTo>
                      <a:lnTo>
                        <a:pt x="2750" y="338"/>
                      </a:lnTo>
                      <a:lnTo>
                        <a:pt x="2787" y="378"/>
                      </a:lnTo>
                      <a:lnTo>
                        <a:pt x="2824" y="420"/>
                      </a:lnTo>
                      <a:lnTo>
                        <a:pt x="2858" y="464"/>
                      </a:lnTo>
                      <a:lnTo>
                        <a:pt x="2891" y="508"/>
                      </a:lnTo>
                      <a:lnTo>
                        <a:pt x="2920" y="555"/>
                      </a:lnTo>
                      <a:lnTo>
                        <a:pt x="2948" y="604"/>
                      </a:lnTo>
                      <a:lnTo>
                        <a:pt x="2973" y="653"/>
                      </a:lnTo>
                      <a:lnTo>
                        <a:pt x="2997" y="705"/>
                      </a:lnTo>
                      <a:lnTo>
                        <a:pt x="3017" y="757"/>
                      </a:lnTo>
                      <a:lnTo>
                        <a:pt x="3036" y="810"/>
                      </a:lnTo>
                      <a:lnTo>
                        <a:pt x="3052" y="865"/>
                      </a:lnTo>
                      <a:lnTo>
                        <a:pt x="3064" y="920"/>
                      </a:lnTo>
                      <a:lnTo>
                        <a:pt x="3075" y="978"/>
                      </a:lnTo>
                      <a:lnTo>
                        <a:pt x="3082" y="1035"/>
                      </a:lnTo>
                      <a:lnTo>
                        <a:pt x="3086" y="1094"/>
                      </a:lnTo>
                      <a:lnTo>
                        <a:pt x="3088" y="1152"/>
                      </a:lnTo>
                      <a:lnTo>
                        <a:pt x="3086" y="1211"/>
                      </a:lnTo>
                      <a:lnTo>
                        <a:pt x="3082" y="1270"/>
                      </a:lnTo>
                      <a:lnTo>
                        <a:pt x="3075" y="1327"/>
                      </a:lnTo>
                      <a:lnTo>
                        <a:pt x="3064" y="1385"/>
                      </a:lnTo>
                      <a:lnTo>
                        <a:pt x="3052" y="1440"/>
                      </a:lnTo>
                      <a:lnTo>
                        <a:pt x="3036" y="1494"/>
                      </a:lnTo>
                      <a:lnTo>
                        <a:pt x="3017" y="1548"/>
                      </a:lnTo>
                      <a:lnTo>
                        <a:pt x="2997" y="1601"/>
                      </a:lnTo>
                      <a:lnTo>
                        <a:pt x="2973" y="1652"/>
                      </a:lnTo>
                      <a:lnTo>
                        <a:pt x="2948" y="1701"/>
                      </a:lnTo>
                      <a:lnTo>
                        <a:pt x="2920" y="1750"/>
                      </a:lnTo>
                      <a:lnTo>
                        <a:pt x="2891" y="1796"/>
                      </a:lnTo>
                      <a:lnTo>
                        <a:pt x="2858" y="1842"/>
                      </a:lnTo>
                      <a:lnTo>
                        <a:pt x="2824" y="1884"/>
                      </a:lnTo>
                      <a:lnTo>
                        <a:pt x="2787" y="1927"/>
                      </a:lnTo>
                      <a:lnTo>
                        <a:pt x="2750" y="1967"/>
                      </a:lnTo>
                      <a:lnTo>
                        <a:pt x="2709" y="2005"/>
                      </a:lnTo>
                      <a:lnTo>
                        <a:pt x="2667" y="2041"/>
                      </a:lnTo>
                      <a:lnTo>
                        <a:pt x="2624" y="2075"/>
                      </a:lnTo>
                      <a:lnTo>
                        <a:pt x="2579" y="2108"/>
                      </a:lnTo>
                      <a:lnTo>
                        <a:pt x="2532" y="2138"/>
                      </a:lnTo>
                      <a:lnTo>
                        <a:pt x="2484" y="2166"/>
                      </a:lnTo>
                      <a:lnTo>
                        <a:pt x="2434" y="2191"/>
                      </a:lnTo>
                      <a:lnTo>
                        <a:pt x="2382" y="2214"/>
                      </a:lnTo>
                      <a:lnTo>
                        <a:pt x="2330" y="2235"/>
                      </a:lnTo>
                      <a:lnTo>
                        <a:pt x="2277" y="2253"/>
                      </a:lnTo>
                      <a:lnTo>
                        <a:pt x="2222" y="2268"/>
                      </a:lnTo>
                      <a:lnTo>
                        <a:pt x="2166" y="2282"/>
                      </a:lnTo>
                      <a:lnTo>
                        <a:pt x="2110" y="2291"/>
                      </a:lnTo>
                      <a:lnTo>
                        <a:pt x="2053" y="2298"/>
                      </a:lnTo>
                      <a:lnTo>
                        <a:pt x="1994" y="2304"/>
                      </a:lnTo>
                      <a:lnTo>
                        <a:pt x="1935" y="2305"/>
                      </a:lnTo>
                      <a:lnTo>
                        <a:pt x="1875" y="2304"/>
                      </a:lnTo>
                      <a:lnTo>
                        <a:pt x="1817" y="2298"/>
                      </a:lnTo>
                      <a:lnTo>
                        <a:pt x="1759" y="2291"/>
                      </a:lnTo>
                      <a:lnTo>
                        <a:pt x="1703" y="2282"/>
                      </a:lnTo>
                      <a:lnTo>
                        <a:pt x="1646" y="2268"/>
                      </a:lnTo>
                      <a:lnTo>
                        <a:pt x="1592" y="2253"/>
                      </a:lnTo>
                      <a:lnTo>
                        <a:pt x="1539" y="2235"/>
                      </a:lnTo>
                      <a:lnTo>
                        <a:pt x="1487" y="2214"/>
                      </a:lnTo>
                      <a:lnTo>
                        <a:pt x="1436" y="2191"/>
                      </a:lnTo>
                      <a:lnTo>
                        <a:pt x="1385" y="2166"/>
                      </a:lnTo>
                      <a:lnTo>
                        <a:pt x="1337" y="2138"/>
                      </a:lnTo>
                      <a:lnTo>
                        <a:pt x="1290" y="2108"/>
                      </a:lnTo>
                      <a:lnTo>
                        <a:pt x="1245" y="2075"/>
                      </a:lnTo>
                      <a:lnTo>
                        <a:pt x="1202" y="2041"/>
                      </a:lnTo>
                      <a:lnTo>
                        <a:pt x="1160" y="2005"/>
                      </a:lnTo>
                      <a:lnTo>
                        <a:pt x="1119" y="1967"/>
                      </a:lnTo>
                      <a:lnTo>
                        <a:pt x="1082" y="1927"/>
                      </a:lnTo>
                      <a:lnTo>
                        <a:pt x="1045" y="1884"/>
                      </a:lnTo>
                      <a:lnTo>
                        <a:pt x="1011" y="1842"/>
                      </a:lnTo>
                      <a:lnTo>
                        <a:pt x="978" y="1796"/>
                      </a:lnTo>
                      <a:lnTo>
                        <a:pt x="948" y="1750"/>
                      </a:lnTo>
                      <a:lnTo>
                        <a:pt x="921" y="1701"/>
                      </a:lnTo>
                      <a:lnTo>
                        <a:pt x="895" y="1652"/>
                      </a:lnTo>
                      <a:lnTo>
                        <a:pt x="872" y="1601"/>
                      </a:lnTo>
                      <a:lnTo>
                        <a:pt x="851" y="1548"/>
                      </a:lnTo>
                      <a:lnTo>
                        <a:pt x="833" y="1494"/>
                      </a:lnTo>
                      <a:lnTo>
                        <a:pt x="817" y="1440"/>
                      </a:lnTo>
                      <a:lnTo>
                        <a:pt x="805" y="1385"/>
                      </a:lnTo>
                      <a:lnTo>
                        <a:pt x="794" y="1327"/>
                      </a:lnTo>
                      <a:lnTo>
                        <a:pt x="787" y="1270"/>
                      </a:lnTo>
                      <a:lnTo>
                        <a:pt x="782" y="1211"/>
                      </a:lnTo>
                      <a:lnTo>
                        <a:pt x="781" y="1152"/>
                      </a:lnTo>
                      <a:lnTo>
                        <a:pt x="782" y="1094"/>
                      </a:lnTo>
                      <a:lnTo>
                        <a:pt x="787" y="1035"/>
                      </a:lnTo>
                      <a:lnTo>
                        <a:pt x="794" y="978"/>
                      </a:lnTo>
                      <a:lnTo>
                        <a:pt x="805" y="920"/>
                      </a:lnTo>
                      <a:lnTo>
                        <a:pt x="817" y="865"/>
                      </a:lnTo>
                      <a:lnTo>
                        <a:pt x="833" y="810"/>
                      </a:lnTo>
                      <a:lnTo>
                        <a:pt x="851" y="757"/>
                      </a:lnTo>
                      <a:lnTo>
                        <a:pt x="872" y="705"/>
                      </a:lnTo>
                      <a:lnTo>
                        <a:pt x="895" y="653"/>
                      </a:lnTo>
                      <a:lnTo>
                        <a:pt x="921" y="604"/>
                      </a:lnTo>
                      <a:lnTo>
                        <a:pt x="948" y="555"/>
                      </a:lnTo>
                      <a:lnTo>
                        <a:pt x="978" y="508"/>
                      </a:lnTo>
                      <a:lnTo>
                        <a:pt x="1011" y="464"/>
                      </a:lnTo>
                      <a:lnTo>
                        <a:pt x="1045" y="420"/>
                      </a:lnTo>
                      <a:lnTo>
                        <a:pt x="1082" y="378"/>
                      </a:lnTo>
                      <a:lnTo>
                        <a:pt x="1119" y="338"/>
                      </a:lnTo>
                      <a:lnTo>
                        <a:pt x="1160" y="300"/>
                      </a:lnTo>
                      <a:lnTo>
                        <a:pt x="1202" y="263"/>
                      </a:lnTo>
                      <a:lnTo>
                        <a:pt x="1245" y="230"/>
                      </a:lnTo>
                      <a:lnTo>
                        <a:pt x="1290" y="198"/>
                      </a:lnTo>
                      <a:lnTo>
                        <a:pt x="1337" y="167"/>
                      </a:lnTo>
                      <a:lnTo>
                        <a:pt x="1385" y="139"/>
                      </a:lnTo>
                      <a:lnTo>
                        <a:pt x="1436" y="114"/>
                      </a:lnTo>
                      <a:lnTo>
                        <a:pt x="1487" y="91"/>
                      </a:lnTo>
                      <a:lnTo>
                        <a:pt x="1539" y="70"/>
                      </a:lnTo>
                      <a:lnTo>
                        <a:pt x="1592" y="52"/>
                      </a:lnTo>
                      <a:lnTo>
                        <a:pt x="1646" y="36"/>
                      </a:lnTo>
                      <a:lnTo>
                        <a:pt x="1703" y="23"/>
                      </a:lnTo>
                      <a:lnTo>
                        <a:pt x="1759" y="13"/>
                      </a:lnTo>
                      <a:lnTo>
                        <a:pt x="1817" y="6"/>
                      </a:lnTo>
                      <a:lnTo>
                        <a:pt x="1875" y="1"/>
                      </a:lnTo>
                      <a:lnTo>
                        <a:pt x="1935" y="0"/>
                      </a:lnTo>
                      <a:close/>
                    </a:path>
                  </a:pathLst>
                </a:custGeom>
                <a:solidFill>
                  <a:schemeClr val="bg1"/>
                </a:solidFill>
                <a:ln w="9525">
                  <a:noFill/>
                  <a:round/>
                  <a:headEnd/>
                  <a:tailEnd/>
                </a:ln>
              </p:spPr>
              <p:txBody>
                <a:bodyPr/>
                <a:lstStyle/>
                <a:p>
                  <a:endParaRPr lang="en-US"/>
                </a:p>
              </p:txBody>
            </p:sp>
          </p:grpSp>
        </p:grpSp>
      </p:grpSp>
      <p:pic>
        <p:nvPicPr>
          <p:cNvPr id="180254" name="Picture 60" descr="white-rec"/>
          <p:cNvPicPr>
            <a:picLocks noChangeAspect="1" noChangeArrowheads="1"/>
          </p:cNvPicPr>
          <p:nvPr/>
        </p:nvPicPr>
        <p:blipFill>
          <a:blip r:embed="rId4"/>
          <a:srcRect/>
          <a:stretch>
            <a:fillRect/>
          </a:stretch>
        </p:blipFill>
        <p:spPr bwMode="auto">
          <a:xfrm>
            <a:off x="4721225" y="4532313"/>
            <a:ext cx="3648075" cy="876300"/>
          </a:xfrm>
          <a:prstGeom prst="rect">
            <a:avLst/>
          </a:prstGeom>
          <a:noFill/>
          <a:ln w="9525">
            <a:noFill/>
            <a:miter lim="800000"/>
            <a:headEnd/>
            <a:tailEnd/>
          </a:ln>
        </p:spPr>
      </p:pic>
      <p:pic>
        <p:nvPicPr>
          <p:cNvPr id="180255" name="Picture 69" descr="rnd_rec_pur2"/>
          <p:cNvPicPr>
            <a:picLocks noChangeAspect="1" noChangeArrowheads="1"/>
          </p:cNvPicPr>
          <p:nvPr/>
        </p:nvPicPr>
        <p:blipFill>
          <a:blip r:embed="rId8"/>
          <a:srcRect/>
          <a:stretch>
            <a:fillRect/>
          </a:stretch>
        </p:blipFill>
        <p:spPr bwMode="auto">
          <a:xfrm>
            <a:off x="5202238" y="4978400"/>
            <a:ext cx="960437" cy="341313"/>
          </a:xfrm>
          <a:prstGeom prst="rect">
            <a:avLst/>
          </a:prstGeom>
          <a:noFill/>
          <a:ln w="9525">
            <a:noFill/>
            <a:miter lim="800000"/>
            <a:headEnd/>
            <a:tailEnd/>
          </a:ln>
        </p:spPr>
      </p:pic>
      <p:sp>
        <p:nvSpPr>
          <p:cNvPr id="180256" name="Text Box 81"/>
          <p:cNvSpPr txBox="1">
            <a:spLocks noChangeArrowheads="1"/>
          </p:cNvSpPr>
          <p:nvPr/>
        </p:nvSpPr>
        <p:spPr bwMode="auto">
          <a:xfrm>
            <a:off x="5102225" y="4500563"/>
            <a:ext cx="2946400" cy="274637"/>
          </a:xfrm>
          <a:prstGeom prst="rect">
            <a:avLst/>
          </a:prstGeom>
          <a:noFill/>
          <a:ln w="9525">
            <a:noFill/>
            <a:miter lim="800000"/>
            <a:headEnd/>
            <a:tailEnd/>
          </a:ln>
        </p:spPr>
        <p:txBody>
          <a:bodyPr>
            <a:spAutoFit/>
          </a:bodyPr>
          <a:lstStyle/>
          <a:p>
            <a:pPr algn="ctr">
              <a:spcBef>
                <a:spcPct val="50000"/>
              </a:spcBef>
            </a:pPr>
            <a:r>
              <a:rPr lang="en-US" sz="1200" b="1" i="0">
                <a:solidFill>
                  <a:srgbClr val="24496E"/>
                </a:solidFill>
                <a:ea typeface="MS PGothic" pitchFamily="34" charset="-128"/>
              </a:rPr>
              <a:t>Solutions Framework</a:t>
            </a:r>
          </a:p>
        </p:txBody>
      </p:sp>
      <p:pic>
        <p:nvPicPr>
          <p:cNvPr id="180257" name="Picture 69" descr="rnd_rec_pur2"/>
          <p:cNvPicPr>
            <a:picLocks noChangeAspect="1" noChangeArrowheads="1"/>
          </p:cNvPicPr>
          <p:nvPr/>
        </p:nvPicPr>
        <p:blipFill>
          <a:blip r:embed="rId8"/>
          <a:srcRect/>
          <a:stretch>
            <a:fillRect/>
          </a:stretch>
        </p:blipFill>
        <p:spPr bwMode="auto">
          <a:xfrm>
            <a:off x="5265738" y="4873625"/>
            <a:ext cx="960437" cy="341313"/>
          </a:xfrm>
          <a:prstGeom prst="rect">
            <a:avLst/>
          </a:prstGeom>
          <a:noFill/>
          <a:ln w="9525">
            <a:noFill/>
            <a:miter lim="800000"/>
            <a:headEnd/>
            <a:tailEnd/>
          </a:ln>
        </p:spPr>
      </p:pic>
      <p:pic>
        <p:nvPicPr>
          <p:cNvPr id="180258" name="Picture 69" descr="rnd_rec_pur2"/>
          <p:cNvPicPr>
            <a:picLocks noChangeAspect="1" noChangeArrowheads="1"/>
          </p:cNvPicPr>
          <p:nvPr/>
        </p:nvPicPr>
        <p:blipFill>
          <a:blip r:embed="rId8"/>
          <a:srcRect/>
          <a:stretch>
            <a:fillRect/>
          </a:stretch>
        </p:blipFill>
        <p:spPr bwMode="auto">
          <a:xfrm>
            <a:off x="5340350" y="4770438"/>
            <a:ext cx="958850" cy="341312"/>
          </a:xfrm>
          <a:prstGeom prst="rect">
            <a:avLst/>
          </a:prstGeom>
          <a:noFill/>
          <a:ln w="9525">
            <a:noFill/>
            <a:miter lim="800000"/>
            <a:headEnd/>
            <a:tailEnd/>
          </a:ln>
        </p:spPr>
      </p:pic>
      <p:sp>
        <p:nvSpPr>
          <p:cNvPr id="180259" name="Text Box 82"/>
          <p:cNvSpPr txBox="1">
            <a:spLocks noChangeArrowheads="1"/>
          </p:cNvSpPr>
          <p:nvPr/>
        </p:nvSpPr>
        <p:spPr bwMode="auto">
          <a:xfrm>
            <a:off x="5314950" y="4791075"/>
            <a:ext cx="1003300" cy="246063"/>
          </a:xfrm>
          <a:prstGeom prst="rect">
            <a:avLst/>
          </a:prstGeom>
          <a:noFill/>
          <a:ln w="9525">
            <a:noFill/>
            <a:miter lim="800000"/>
            <a:headEnd/>
            <a:tailEnd/>
          </a:ln>
        </p:spPr>
        <p:txBody>
          <a:bodyPr>
            <a:spAutoFit/>
          </a:bodyPr>
          <a:lstStyle/>
          <a:p>
            <a:pPr algn="ctr">
              <a:spcBef>
                <a:spcPct val="50000"/>
              </a:spcBef>
            </a:pPr>
            <a:r>
              <a:rPr lang="en-US" sz="1000" b="1" i="0">
                <a:ea typeface="MS PGothic" pitchFamily="34" charset="-128"/>
              </a:rPr>
              <a:t>Components</a:t>
            </a:r>
          </a:p>
        </p:txBody>
      </p:sp>
      <p:pic>
        <p:nvPicPr>
          <p:cNvPr id="180260" name="Picture 69" descr="rnd_rec_pur2"/>
          <p:cNvPicPr>
            <a:picLocks noChangeAspect="1" noChangeArrowheads="1"/>
          </p:cNvPicPr>
          <p:nvPr/>
        </p:nvPicPr>
        <p:blipFill>
          <a:blip r:embed="rId8"/>
          <a:srcRect/>
          <a:stretch>
            <a:fillRect/>
          </a:stretch>
        </p:blipFill>
        <p:spPr bwMode="auto">
          <a:xfrm>
            <a:off x="6838950" y="4984750"/>
            <a:ext cx="958850" cy="341313"/>
          </a:xfrm>
          <a:prstGeom prst="rect">
            <a:avLst/>
          </a:prstGeom>
          <a:noFill/>
          <a:ln w="9525">
            <a:noFill/>
            <a:miter lim="800000"/>
            <a:headEnd/>
            <a:tailEnd/>
          </a:ln>
        </p:spPr>
      </p:pic>
      <p:pic>
        <p:nvPicPr>
          <p:cNvPr id="180261" name="Picture 69" descr="rnd_rec_pur2"/>
          <p:cNvPicPr>
            <a:picLocks noChangeAspect="1" noChangeArrowheads="1"/>
          </p:cNvPicPr>
          <p:nvPr/>
        </p:nvPicPr>
        <p:blipFill>
          <a:blip r:embed="rId8"/>
          <a:srcRect/>
          <a:stretch>
            <a:fillRect/>
          </a:stretch>
        </p:blipFill>
        <p:spPr bwMode="auto">
          <a:xfrm>
            <a:off x="6900863" y="4881563"/>
            <a:ext cx="960437" cy="341312"/>
          </a:xfrm>
          <a:prstGeom prst="rect">
            <a:avLst/>
          </a:prstGeom>
          <a:noFill/>
          <a:ln w="9525">
            <a:noFill/>
            <a:miter lim="800000"/>
            <a:headEnd/>
            <a:tailEnd/>
          </a:ln>
        </p:spPr>
      </p:pic>
      <p:pic>
        <p:nvPicPr>
          <p:cNvPr id="180262" name="Picture 69" descr="rnd_rec_pur2"/>
          <p:cNvPicPr>
            <a:picLocks noChangeAspect="1" noChangeArrowheads="1"/>
          </p:cNvPicPr>
          <p:nvPr/>
        </p:nvPicPr>
        <p:blipFill>
          <a:blip r:embed="rId8"/>
          <a:srcRect/>
          <a:stretch>
            <a:fillRect/>
          </a:stretch>
        </p:blipFill>
        <p:spPr bwMode="auto">
          <a:xfrm>
            <a:off x="6975475" y="4776788"/>
            <a:ext cx="960438" cy="341312"/>
          </a:xfrm>
          <a:prstGeom prst="rect">
            <a:avLst/>
          </a:prstGeom>
          <a:noFill/>
          <a:ln w="9525">
            <a:noFill/>
            <a:miter lim="800000"/>
            <a:headEnd/>
            <a:tailEnd/>
          </a:ln>
        </p:spPr>
      </p:pic>
      <p:sp>
        <p:nvSpPr>
          <p:cNvPr id="180263" name="Text Box 82"/>
          <p:cNvSpPr txBox="1">
            <a:spLocks noChangeArrowheads="1"/>
          </p:cNvSpPr>
          <p:nvPr/>
        </p:nvSpPr>
        <p:spPr bwMode="auto">
          <a:xfrm>
            <a:off x="6950075" y="4799013"/>
            <a:ext cx="1003300" cy="246062"/>
          </a:xfrm>
          <a:prstGeom prst="rect">
            <a:avLst/>
          </a:prstGeom>
          <a:noFill/>
          <a:ln w="9525">
            <a:noFill/>
            <a:miter lim="800000"/>
            <a:headEnd/>
            <a:tailEnd/>
          </a:ln>
        </p:spPr>
        <p:txBody>
          <a:bodyPr>
            <a:spAutoFit/>
          </a:bodyPr>
          <a:lstStyle/>
          <a:p>
            <a:pPr algn="ctr">
              <a:spcBef>
                <a:spcPct val="50000"/>
              </a:spcBef>
            </a:pPr>
            <a:r>
              <a:rPr lang="en-US" sz="1000" b="1" i="0">
                <a:ea typeface="MS PGothic" pitchFamily="34" charset="-128"/>
              </a:rPr>
              <a:t>Blueprints</a:t>
            </a:r>
          </a:p>
        </p:txBody>
      </p:sp>
      <p:cxnSp>
        <p:nvCxnSpPr>
          <p:cNvPr id="180264" name="Straight Connector 57"/>
          <p:cNvCxnSpPr>
            <a:cxnSpLocks noChangeShapeType="1"/>
          </p:cNvCxnSpPr>
          <p:nvPr/>
        </p:nvCxnSpPr>
        <p:spPr bwMode="auto">
          <a:xfrm>
            <a:off x="6346825" y="5018088"/>
            <a:ext cx="457200" cy="0"/>
          </a:xfrm>
          <a:prstGeom prst="line">
            <a:avLst/>
          </a:prstGeom>
          <a:noFill/>
          <a:ln w="19050" algn="ctr">
            <a:solidFill>
              <a:schemeClr val="tx1"/>
            </a:solidFill>
            <a:round/>
            <a:headEnd/>
            <a:tailEnd type="triangle" w="med" len="med"/>
          </a:ln>
        </p:spPr>
      </p:cxn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3"/>
          <p:cNvSpPr>
            <a:spLocks noGrp="1"/>
          </p:cNvSpPr>
          <p:nvPr>
            <p:ph type="sldNum" sz="quarter" idx="12"/>
          </p:nvPr>
        </p:nvSpPr>
        <p:spPr/>
        <p:txBody>
          <a:bodyPr/>
          <a:lstStyle/>
          <a:p>
            <a:pPr>
              <a:defRPr/>
            </a:pPr>
            <a:fld id="{BD52A43C-97F8-4F51-A8FF-86C59B3C3F77}" type="slidenum">
              <a:rPr lang="en-ZA"/>
              <a:pPr>
                <a:defRPr/>
              </a:pPr>
              <a:t>31</a:t>
            </a:fld>
            <a:endParaRPr lang="en-ZA"/>
          </a:p>
        </p:txBody>
      </p:sp>
      <p:sp>
        <p:nvSpPr>
          <p:cNvPr id="182274" name="Slide Number Placeholder 1"/>
          <p:cNvSpPr txBox="1">
            <a:spLocks noGrp="1"/>
          </p:cNvSpPr>
          <p:nvPr/>
        </p:nvSpPr>
        <p:spPr bwMode="black">
          <a:xfrm>
            <a:off x="725488" y="6545263"/>
            <a:ext cx="836612" cy="320675"/>
          </a:xfrm>
          <a:prstGeom prst="rect">
            <a:avLst/>
          </a:prstGeom>
          <a:noFill/>
          <a:ln w="9525" algn="ctr">
            <a:noFill/>
            <a:miter lim="800000"/>
            <a:headEnd/>
            <a:tailEnd/>
          </a:ln>
        </p:spPr>
        <p:txBody>
          <a:bodyPr/>
          <a:lstStyle/>
          <a:p>
            <a:pPr>
              <a:spcBef>
                <a:spcPct val="50000"/>
              </a:spcBef>
            </a:pPr>
            <a:fld id="{B7B6BE27-0462-4C7E-8A66-2A07483F01B9}" type="slidenum">
              <a:rPr lang="en-US" altLang="en-US" sz="1000" i="0">
                <a:solidFill>
                  <a:schemeClr val="bg1"/>
                </a:solidFill>
              </a:rPr>
              <a:pPr>
                <a:spcBef>
                  <a:spcPct val="50000"/>
                </a:spcBef>
              </a:pPr>
              <a:t>31</a:t>
            </a:fld>
            <a:endParaRPr lang="en-US" altLang="en-US" sz="1000" i="0">
              <a:solidFill>
                <a:schemeClr val="bg1"/>
              </a:solidFill>
            </a:endParaRPr>
          </a:p>
        </p:txBody>
      </p:sp>
      <p:sp>
        <p:nvSpPr>
          <p:cNvPr id="182275" name="Rectangle 6"/>
          <p:cNvSpPr txBox="1">
            <a:spLocks noGrp="1" noChangeArrowheads="1"/>
          </p:cNvSpPr>
          <p:nvPr/>
        </p:nvSpPr>
        <p:spPr bwMode="black">
          <a:xfrm>
            <a:off x="182563" y="6537325"/>
            <a:ext cx="366712" cy="184150"/>
          </a:xfrm>
          <a:prstGeom prst="rect">
            <a:avLst/>
          </a:prstGeom>
          <a:noFill/>
          <a:ln w="9525">
            <a:noFill/>
            <a:miter lim="800000"/>
            <a:headEnd/>
            <a:tailEnd/>
          </a:ln>
        </p:spPr>
        <p:txBody>
          <a:bodyPr lIns="92075" tIns="46038" rIns="92075" bIns="46038"/>
          <a:lstStyle/>
          <a:p>
            <a:fld id="{49BDA270-C32D-4804-8785-0D5F34B08435}" type="slidenum">
              <a:rPr lang="en-US" sz="800" i="0">
                <a:ea typeface="SimSun" pitchFamily="2" charset="-122"/>
              </a:rPr>
              <a:pPr/>
              <a:t>31</a:t>
            </a:fld>
            <a:endParaRPr lang="en-US" sz="800" i="0">
              <a:ea typeface="SimSun" pitchFamily="2" charset="-122"/>
            </a:endParaRPr>
          </a:p>
        </p:txBody>
      </p:sp>
      <p:sp>
        <p:nvSpPr>
          <p:cNvPr id="182276" name="Rectangle 3"/>
          <p:cNvSpPr>
            <a:spLocks noGrp="1" noChangeArrowheads="1"/>
          </p:cNvSpPr>
          <p:nvPr>
            <p:ph type="title" idx="4294967295"/>
          </p:nvPr>
        </p:nvSpPr>
        <p:spPr>
          <a:xfrm>
            <a:off x="0" y="120650"/>
            <a:ext cx="9144000" cy="1050925"/>
          </a:xfrm>
        </p:spPr>
        <p:txBody>
          <a:bodyPr anchor="t">
            <a:spAutoFit/>
          </a:bodyPr>
          <a:lstStyle/>
          <a:p>
            <a:pPr eaLnBrk="1" hangingPunct="1">
              <a:lnSpc>
                <a:spcPct val="90000"/>
              </a:lnSpc>
            </a:pPr>
            <a:r>
              <a:rPr lang="en-US" sz="3500" smtClean="0"/>
              <a:t>IBM® InfoSphere™ MDM Server:</a:t>
            </a:r>
            <a:br>
              <a:rPr lang="en-US" sz="3500" smtClean="0"/>
            </a:br>
            <a:r>
              <a:rPr lang="en-US" sz="3500" smtClean="0"/>
              <a:t>Functional Capabilities</a:t>
            </a:r>
          </a:p>
        </p:txBody>
      </p:sp>
      <p:pic>
        <p:nvPicPr>
          <p:cNvPr id="182277" name="Picture 4" descr="MDM-server3"/>
          <p:cNvPicPr>
            <a:picLocks noChangeAspect="1" noChangeArrowheads="1"/>
          </p:cNvPicPr>
          <p:nvPr/>
        </p:nvPicPr>
        <p:blipFill>
          <a:blip r:embed="rId3"/>
          <a:srcRect/>
          <a:stretch>
            <a:fillRect/>
          </a:stretch>
        </p:blipFill>
        <p:spPr bwMode="auto">
          <a:xfrm>
            <a:off x="4794250" y="1906588"/>
            <a:ext cx="3349625" cy="3573462"/>
          </a:xfrm>
          <a:prstGeom prst="rect">
            <a:avLst/>
          </a:prstGeom>
          <a:noFill/>
          <a:ln w="9525">
            <a:noFill/>
            <a:miter lim="800000"/>
            <a:headEnd/>
            <a:tailEnd/>
          </a:ln>
        </p:spPr>
      </p:pic>
      <p:sp>
        <p:nvSpPr>
          <p:cNvPr id="182278" name="Rectangle 5"/>
          <p:cNvSpPr>
            <a:spLocks noChangeArrowheads="1"/>
          </p:cNvSpPr>
          <p:nvPr/>
        </p:nvSpPr>
        <p:spPr bwMode="auto">
          <a:xfrm>
            <a:off x="5957888" y="3824288"/>
            <a:ext cx="1146175" cy="260350"/>
          </a:xfrm>
          <a:prstGeom prst="rect">
            <a:avLst/>
          </a:prstGeom>
          <a:noFill/>
          <a:ln w="9525" algn="ctr">
            <a:noFill/>
            <a:miter lim="800000"/>
            <a:headEnd/>
            <a:tailEnd/>
          </a:ln>
        </p:spPr>
        <p:txBody>
          <a:bodyPr wrap="none">
            <a:spAutoFit/>
          </a:bodyPr>
          <a:lstStyle/>
          <a:p>
            <a:pPr marL="342900" indent="-342900" algn="ctr">
              <a:buClr>
                <a:schemeClr val="accent2"/>
              </a:buClr>
              <a:buFont typeface="Wingdings" pitchFamily="2" charset="2"/>
              <a:buNone/>
            </a:pPr>
            <a:r>
              <a:rPr lang="en-US" sz="1100" b="1" i="0">
                <a:solidFill>
                  <a:srgbClr val="003366"/>
                </a:solidFill>
                <a:ea typeface="MS PGothic" pitchFamily="34" charset="-128"/>
              </a:rPr>
              <a:t>MDM Domains</a:t>
            </a:r>
          </a:p>
        </p:txBody>
      </p:sp>
      <p:sp>
        <p:nvSpPr>
          <p:cNvPr id="182279" name="Rectangle 6"/>
          <p:cNvSpPr>
            <a:spLocks noChangeArrowheads="1"/>
          </p:cNvSpPr>
          <p:nvPr/>
        </p:nvSpPr>
        <p:spPr bwMode="auto">
          <a:xfrm>
            <a:off x="5800725" y="3006725"/>
            <a:ext cx="1419225" cy="260350"/>
          </a:xfrm>
          <a:prstGeom prst="rect">
            <a:avLst/>
          </a:prstGeom>
          <a:noFill/>
          <a:ln w="9525" algn="ctr">
            <a:noFill/>
            <a:miter lim="800000"/>
            <a:headEnd/>
            <a:tailEnd/>
          </a:ln>
        </p:spPr>
        <p:txBody>
          <a:bodyPr wrap="none">
            <a:spAutoFit/>
          </a:bodyPr>
          <a:lstStyle/>
          <a:p>
            <a:pPr marL="342900" indent="-342900" algn="ctr">
              <a:buClr>
                <a:schemeClr val="accent2"/>
              </a:buClr>
              <a:buFont typeface="Wingdings" pitchFamily="2" charset="2"/>
              <a:buNone/>
            </a:pPr>
            <a:r>
              <a:rPr lang="en-US" sz="1100" b="1" i="0">
                <a:solidFill>
                  <a:srgbClr val="003366"/>
                </a:solidFill>
                <a:ea typeface="MS PGothic" pitchFamily="34" charset="-128"/>
              </a:rPr>
              <a:t>Business Services</a:t>
            </a:r>
          </a:p>
        </p:txBody>
      </p:sp>
      <p:sp>
        <p:nvSpPr>
          <p:cNvPr id="182280" name="Rectangle 7"/>
          <p:cNvSpPr>
            <a:spLocks noChangeArrowheads="1"/>
          </p:cNvSpPr>
          <p:nvPr/>
        </p:nvSpPr>
        <p:spPr bwMode="auto">
          <a:xfrm>
            <a:off x="5319713" y="3635375"/>
            <a:ext cx="812800" cy="228600"/>
          </a:xfrm>
          <a:prstGeom prst="rect">
            <a:avLst/>
          </a:prstGeom>
          <a:noFill/>
          <a:ln w="9525" algn="ctr">
            <a:noFill/>
            <a:miter lim="800000"/>
            <a:headEnd/>
            <a:tailEnd/>
          </a:ln>
        </p:spPr>
        <p:txBody>
          <a:bodyPr>
            <a:spAutoFit/>
          </a:bodyPr>
          <a:lstStyle/>
          <a:p>
            <a:pPr marL="342900" indent="-342900" algn="ctr">
              <a:buClr>
                <a:schemeClr val="accent2"/>
              </a:buClr>
              <a:buFont typeface="Wingdings" pitchFamily="2" charset="2"/>
              <a:buNone/>
            </a:pPr>
            <a:r>
              <a:rPr lang="en-US" sz="900" b="1" i="0">
                <a:ea typeface="MS PGothic" pitchFamily="34" charset="-128"/>
              </a:rPr>
              <a:t>Pre-built</a:t>
            </a:r>
          </a:p>
        </p:txBody>
      </p:sp>
      <p:sp>
        <p:nvSpPr>
          <p:cNvPr id="182281" name="Rectangle 8"/>
          <p:cNvSpPr>
            <a:spLocks noChangeArrowheads="1"/>
          </p:cNvSpPr>
          <p:nvPr/>
        </p:nvSpPr>
        <p:spPr bwMode="auto">
          <a:xfrm>
            <a:off x="6837363" y="3635375"/>
            <a:ext cx="927100" cy="228600"/>
          </a:xfrm>
          <a:prstGeom prst="rect">
            <a:avLst/>
          </a:prstGeom>
          <a:noFill/>
          <a:ln w="9525" algn="ctr">
            <a:noFill/>
            <a:miter lim="800000"/>
            <a:headEnd/>
            <a:tailEnd/>
          </a:ln>
        </p:spPr>
        <p:txBody>
          <a:bodyPr wrap="none">
            <a:spAutoFit/>
          </a:bodyPr>
          <a:lstStyle/>
          <a:p>
            <a:pPr marL="342900" indent="-342900" algn="ctr">
              <a:buClr>
                <a:schemeClr val="accent2"/>
              </a:buClr>
              <a:buFont typeface="Wingdings" pitchFamily="2" charset="2"/>
              <a:buNone/>
            </a:pPr>
            <a:r>
              <a:rPr lang="en-US" sz="900" b="1" i="0">
                <a:ea typeface="MS PGothic" pitchFamily="34" charset="-128"/>
              </a:rPr>
              <a:t>Customizable</a:t>
            </a:r>
          </a:p>
        </p:txBody>
      </p:sp>
      <p:sp>
        <p:nvSpPr>
          <p:cNvPr id="182282" name="Rectangle 9"/>
          <p:cNvSpPr>
            <a:spLocks noChangeArrowheads="1"/>
          </p:cNvSpPr>
          <p:nvPr/>
        </p:nvSpPr>
        <p:spPr bwMode="auto">
          <a:xfrm>
            <a:off x="5619750" y="2211388"/>
            <a:ext cx="1724025" cy="260350"/>
          </a:xfrm>
          <a:prstGeom prst="rect">
            <a:avLst/>
          </a:prstGeom>
          <a:noFill/>
          <a:ln w="9525" algn="ctr">
            <a:noFill/>
            <a:miter lim="800000"/>
            <a:headEnd/>
            <a:tailEnd/>
          </a:ln>
        </p:spPr>
        <p:txBody>
          <a:bodyPr>
            <a:spAutoFit/>
          </a:bodyPr>
          <a:lstStyle/>
          <a:p>
            <a:pPr marL="342900" indent="-342900" algn="ctr">
              <a:buClr>
                <a:schemeClr val="accent2"/>
              </a:buClr>
              <a:buFont typeface="Wingdings" pitchFamily="2" charset="2"/>
              <a:buNone/>
            </a:pPr>
            <a:r>
              <a:rPr lang="en-US" sz="1100" b="1" i="0">
                <a:solidFill>
                  <a:srgbClr val="003366"/>
                </a:solidFill>
                <a:ea typeface="MS PGothic" pitchFamily="34" charset="-128"/>
              </a:rPr>
              <a:t>Data Stewardship</a:t>
            </a:r>
          </a:p>
        </p:txBody>
      </p:sp>
      <p:sp>
        <p:nvSpPr>
          <p:cNvPr id="182283" name="Rectangle 10"/>
          <p:cNvSpPr>
            <a:spLocks noChangeArrowheads="1"/>
          </p:cNvSpPr>
          <p:nvPr/>
        </p:nvSpPr>
        <p:spPr bwMode="auto">
          <a:xfrm>
            <a:off x="5132388" y="4260850"/>
            <a:ext cx="601662" cy="244475"/>
          </a:xfrm>
          <a:prstGeom prst="rect">
            <a:avLst/>
          </a:prstGeom>
          <a:noFill/>
          <a:ln w="9525" algn="ctr">
            <a:noFill/>
            <a:miter lim="800000"/>
            <a:headEnd/>
            <a:tailEnd/>
          </a:ln>
        </p:spPr>
        <p:txBody>
          <a:bodyPr>
            <a:spAutoFit/>
          </a:bodyPr>
          <a:lstStyle/>
          <a:p>
            <a:pPr marL="342900" indent="-342900" algn="ctr">
              <a:buClr>
                <a:schemeClr val="accent2"/>
              </a:buClr>
              <a:buFont typeface="Wingdings" pitchFamily="2" charset="2"/>
              <a:buNone/>
            </a:pPr>
            <a:r>
              <a:rPr lang="en-US" sz="1000" b="1" i="0">
                <a:solidFill>
                  <a:schemeClr val="bg1"/>
                </a:solidFill>
                <a:ea typeface="MS PGothic" pitchFamily="34" charset="-128"/>
              </a:rPr>
              <a:t>Party</a:t>
            </a:r>
          </a:p>
        </p:txBody>
      </p:sp>
      <p:sp>
        <p:nvSpPr>
          <p:cNvPr id="182284" name="Rectangle 11"/>
          <p:cNvSpPr>
            <a:spLocks noChangeArrowheads="1"/>
          </p:cNvSpPr>
          <p:nvPr/>
        </p:nvSpPr>
        <p:spPr bwMode="auto">
          <a:xfrm>
            <a:off x="5748338" y="4260850"/>
            <a:ext cx="752475" cy="244475"/>
          </a:xfrm>
          <a:prstGeom prst="rect">
            <a:avLst/>
          </a:prstGeom>
          <a:noFill/>
          <a:ln w="9525" algn="ctr">
            <a:noFill/>
            <a:miter lim="800000"/>
            <a:headEnd/>
            <a:tailEnd/>
          </a:ln>
        </p:spPr>
        <p:txBody>
          <a:bodyPr>
            <a:spAutoFit/>
          </a:bodyPr>
          <a:lstStyle/>
          <a:p>
            <a:pPr marL="342900" indent="-342900" algn="ctr">
              <a:buClr>
                <a:schemeClr val="accent2"/>
              </a:buClr>
              <a:buFont typeface="Wingdings" pitchFamily="2" charset="2"/>
              <a:buNone/>
            </a:pPr>
            <a:r>
              <a:rPr lang="en-US" sz="1000" b="1" i="0">
                <a:solidFill>
                  <a:schemeClr val="bg1"/>
                </a:solidFill>
                <a:ea typeface="MS PGothic" pitchFamily="34" charset="-128"/>
              </a:rPr>
              <a:t>Account</a:t>
            </a:r>
          </a:p>
        </p:txBody>
      </p:sp>
      <p:sp>
        <p:nvSpPr>
          <p:cNvPr id="182285" name="Rectangle 12"/>
          <p:cNvSpPr>
            <a:spLocks noChangeArrowheads="1"/>
          </p:cNvSpPr>
          <p:nvPr/>
        </p:nvSpPr>
        <p:spPr bwMode="auto">
          <a:xfrm>
            <a:off x="6437313" y="4260850"/>
            <a:ext cx="752475" cy="244475"/>
          </a:xfrm>
          <a:prstGeom prst="rect">
            <a:avLst/>
          </a:prstGeom>
          <a:noFill/>
          <a:ln w="9525" algn="ctr">
            <a:noFill/>
            <a:miter lim="800000"/>
            <a:headEnd/>
            <a:tailEnd/>
          </a:ln>
        </p:spPr>
        <p:txBody>
          <a:bodyPr>
            <a:spAutoFit/>
          </a:bodyPr>
          <a:lstStyle/>
          <a:p>
            <a:pPr marL="342900" indent="-342900" algn="ctr">
              <a:buClr>
                <a:schemeClr val="accent2"/>
              </a:buClr>
              <a:buFont typeface="Wingdings" pitchFamily="2" charset="2"/>
              <a:buNone/>
            </a:pPr>
            <a:r>
              <a:rPr lang="en-US" sz="1000" b="1" i="0">
                <a:solidFill>
                  <a:schemeClr val="bg1"/>
                </a:solidFill>
                <a:ea typeface="MS PGothic" pitchFamily="34" charset="-128"/>
              </a:rPr>
              <a:t>Product</a:t>
            </a:r>
          </a:p>
        </p:txBody>
      </p:sp>
      <p:sp>
        <p:nvSpPr>
          <p:cNvPr id="182286" name="Rectangle 13"/>
          <p:cNvSpPr>
            <a:spLocks noChangeArrowheads="1"/>
          </p:cNvSpPr>
          <p:nvPr/>
        </p:nvSpPr>
        <p:spPr bwMode="auto">
          <a:xfrm>
            <a:off x="7092950" y="4260850"/>
            <a:ext cx="827088" cy="244475"/>
          </a:xfrm>
          <a:prstGeom prst="rect">
            <a:avLst/>
          </a:prstGeom>
          <a:noFill/>
          <a:ln w="9525" algn="ctr">
            <a:noFill/>
            <a:miter lim="800000"/>
            <a:headEnd/>
            <a:tailEnd/>
          </a:ln>
        </p:spPr>
        <p:txBody>
          <a:bodyPr>
            <a:spAutoFit/>
          </a:bodyPr>
          <a:lstStyle/>
          <a:p>
            <a:pPr marL="342900" indent="-342900" algn="ctr">
              <a:buClr>
                <a:schemeClr val="accent2"/>
              </a:buClr>
              <a:buFont typeface="Wingdings" pitchFamily="2" charset="2"/>
              <a:buNone/>
            </a:pPr>
            <a:r>
              <a:rPr lang="en-US" sz="1000" b="1" i="0">
                <a:solidFill>
                  <a:schemeClr val="bg1"/>
                </a:solidFill>
                <a:ea typeface="MS PGothic" pitchFamily="34" charset="-128"/>
              </a:rPr>
              <a:t>Custom</a:t>
            </a:r>
          </a:p>
        </p:txBody>
      </p:sp>
      <p:sp>
        <p:nvSpPr>
          <p:cNvPr id="182287" name="Rectangle 14"/>
          <p:cNvSpPr>
            <a:spLocks noChangeArrowheads="1"/>
          </p:cNvSpPr>
          <p:nvPr/>
        </p:nvSpPr>
        <p:spPr bwMode="auto">
          <a:xfrm>
            <a:off x="5986463" y="4630738"/>
            <a:ext cx="904875" cy="260350"/>
          </a:xfrm>
          <a:prstGeom prst="rect">
            <a:avLst/>
          </a:prstGeom>
          <a:noFill/>
          <a:ln w="9525" algn="ctr">
            <a:noFill/>
            <a:miter lim="800000"/>
            <a:headEnd/>
            <a:tailEnd/>
          </a:ln>
        </p:spPr>
        <p:txBody>
          <a:bodyPr wrap="none">
            <a:spAutoFit/>
          </a:bodyPr>
          <a:lstStyle/>
          <a:p>
            <a:pPr marL="342900" indent="-342900" algn="ctr">
              <a:buClr>
                <a:schemeClr val="accent2"/>
              </a:buClr>
              <a:buFont typeface="Wingdings" pitchFamily="2" charset="2"/>
              <a:buNone/>
            </a:pPr>
            <a:r>
              <a:rPr lang="en-US" sz="1100" b="1" i="0">
                <a:solidFill>
                  <a:srgbClr val="003366"/>
                </a:solidFill>
                <a:ea typeface="MS PGothic" pitchFamily="34" charset="-128"/>
              </a:rPr>
              <a:t>Integration</a:t>
            </a:r>
          </a:p>
        </p:txBody>
      </p:sp>
      <p:pic>
        <p:nvPicPr>
          <p:cNvPr id="182288" name="Picture 15" descr="rnd_rec_blu2"/>
          <p:cNvPicPr>
            <a:picLocks noChangeAspect="1" noChangeArrowheads="1"/>
          </p:cNvPicPr>
          <p:nvPr/>
        </p:nvPicPr>
        <p:blipFill>
          <a:blip r:embed="rId4"/>
          <a:srcRect/>
          <a:stretch>
            <a:fillRect/>
          </a:stretch>
        </p:blipFill>
        <p:spPr bwMode="auto">
          <a:xfrm>
            <a:off x="5094288" y="4889500"/>
            <a:ext cx="900112" cy="269875"/>
          </a:xfrm>
          <a:prstGeom prst="rect">
            <a:avLst/>
          </a:prstGeom>
          <a:noFill/>
          <a:ln w="9525">
            <a:noFill/>
            <a:miter lim="800000"/>
            <a:headEnd/>
            <a:tailEnd/>
          </a:ln>
        </p:spPr>
      </p:pic>
      <p:pic>
        <p:nvPicPr>
          <p:cNvPr id="182289" name="Picture 16" descr="rnd_rec_blu2"/>
          <p:cNvPicPr>
            <a:picLocks noChangeAspect="1" noChangeArrowheads="1"/>
          </p:cNvPicPr>
          <p:nvPr/>
        </p:nvPicPr>
        <p:blipFill>
          <a:blip r:embed="rId4"/>
          <a:srcRect/>
          <a:stretch>
            <a:fillRect/>
          </a:stretch>
        </p:blipFill>
        <p:spPr bwMode="auto">
          <a:xfrm>
            <a:off x="6035675" y="4889500"/>
            <a:ext cx="900113" cy="269875"/>
          </a:xfrm>
          <a:prstGeom prst="rect">
            <a:avLst/>
          </a:prstGeom>
          <a:noFill/>
          <a:ln w="9525">
            <a:noFill/>
            <a:miter lim="800000"/>
            <a:headEnd/>
            <a:tailEnd/>
          </a:ln>
        </p:spPr>
      </p:pic>
      <p:pic>
        <p:nvPicPr>
          <p:cNvPr id="182290" name="Picture 17" descr="rnd_rec_blu2"/>
          <p:cNvPicPr>
            <a:picLocks noChangeAspect="1" noChangeArrowheads="1"/>
          </p:cNvPicPr>
          <p:nvPr/>
        </p:nvPicPr>
        <p:blipFill>
          <a:blip r:embed="rId4"/>
          <a:srcRect/>
          <a:stretch>
            <a:fillRect/>
          </a:stretch>
        </p:blipFill>
        <p:spPr bwMode="auto">
          <a:xfrm>
            <a:off x="6973888" y="4889500"/>
            <a:ext cx="901700" cy="269875"/>
          </a:xfrm>
          <a:prstGeom prst="rect">
            <a:avLst/>
          </a:prstGeom>
          <a:noFill/>
          <a:ln w="9525">
            <a:noFill/>
            <a:miter lim="800000"/>
            <a:headEnd/>
            <a:tailEnd/>
          </a:ln>
        </p:spPr>
      </p:pic>
      <p:sp>
        <p:nvSpPr>
          <p:cNvPr id="182291" name="Text Box 18"/>
          <p:cNvSpPr txBox="1">
            <a:spLocks noChangeArrowheads="1"/>
          </p:cNvSpPr>
          <p:nvPr/>
        </p:nvSpPr>
        <p:spPr bwMode="auto">
          <a:xfrm>
            <a:off x="5232400" y="4900613"/>
            <a:ext cx="615950" cy="228600"/>
          </a:xfrm>
          <a:prstGeom prst="rect">
            <a:avLst/>
          </a:prstGeom>
          <a:noFill/>
          <a:ln w="9525" algn="ctr">
            <a:noFill/>
            <a:miter lim="800000"/>
            <a:headEnd/>
            <a:tailEnd/>
          </a:ln>
        </p:spPr>
        <p:txBody>
          <a:bodyPr wrap="none">
            <a:spAutoFit/>
          </a:bodyPr>
          <a:lstStyle/>
          <a:p>
            <a:pPr marL="342900" indent="-342900" algn="ctr">
              <a:buClr>
                <a:schemeClr val="accent2"/>
              </a:buClr>
              <a:buFont typeface="Wingdings" pitchFamily="2" charset="2"/>
              <a:buNone/>
            </a:pPr>
            <a:r>
              <a:rPr lang="en-US" sz="900" b="1" i="0">
                <a:ea typeface="MS PGothic" pitchFamily="34" charset="-128"/>
              </a:rPr>
              <a:t>Content</a:t>
            </a:r>
          </a:p>
        </p:txBody>
      </p:sp>
      <p:sp>
        <p:nvSpPr>
          <p:cNvPr id="182292" name="Text Box 19"/>
          <p:cNvSpPr txBox="1">
            <a:spLocks noChangeArrowheads="1"/>
          </p:cNvSpPr>
          <p:nvPr/>
        </p:nvSpPr>
        <p:spPr bwMode="auto">
          <a:xfrm>
            <a:off x="6272213" y="4899025"/>
            <a:ext cx="431800" cy="228600"/>
          </a:xfrm>
          <a:prstGeom prst="rect">
            <a:avLst/>
          </a:prstGeom>
          <a:noFill/>
          <a:ln w="9525" algn="ctr">
            <a:noFill/>
            <a:miter lim="800000"/>
            <a:headEnd/>
            <a:tailEnd/>
          </a:ln>
        </p:spPr>
        <p:txBody>
          <a:bodyPr wrap="none">
            <a:spAutoFit/>
          </a:bodyPr>
          <a:lstStyle/>
          <a:p>
            <a:pPr marL="342900" indent="-342900" algn="ctr">
              <a:buClr>
                <a:schemeClr val="accent2"/>
              </a:buClr>
              <a:buFont typeface="Wingdings" pitchFamily="2" charset="2"/>
              <a:buNone/>
            </a:pPr>
            <a:r>
              <a:rPr lang="en-US" sz="900" b="1" i="0">
                <a:ea typeface="MS PGothic" pitchFamily="34" charset="-128"/>
              </a:rPr>
              <a:t>Data</a:t>
            </a:r>
          </a:p>
        </p:txBody>
      </p:sp>
      <p:sp>
        <p:nvSpPr>
          <p:cNvPr id="182293" name="Text Box 20"/>
          <p:cNvSpPr txBox="1">
            <a:spLocks noChangeArrowheads="1"/>
          </p:cNvSpPr>
          <p:nvPr/>
        </p:nvSpPr>
        <p:spPr bwMode="auto">
          <a:xfrm>
            <a:off x="7010400" y="4895850"/>
            <a:ext cx="827088" cy="228600"/>
          </a:xfrm>
          <a:prstGeom prst="rect">
            <a:avLst/>
          </a:prstGeom>
          <a:noFill/>
          <a:ln w="9525" algn="ctr">
            <a:noFill/>
            <a:miter lim="800000"/>
            <a:headEnd/>
            <a:tailEnd/>
          </a:ln>
        </p:spPr>
        <p:txBody>
          <a:bodyPr>
            <a:spAutoFit/>
          </a:bodyPr>
          <a:lstStyle/>
          <a:p>
            <a:pPr marL="342900" indent="-342900" algn="ctr">
              <a:buClr>
                <a:schemeClr val="accent2"/>
              </a:buClr>
              <a:buFont typeface="Wingdings" pitchFamily="2" charset="2"/>
              <a:buNone/>
            </a:pPr>
            <a:r>
              <a:rPr lang="en-US" sz="900" b="1" i="0">
                <a:ea typeface="MS PGothic" pitchFamily="34" charset="-128"/>
              </a:rPr>
              <a:t>Analytics</a:t>
            </a:r>
          </a:p>
        </p:txBody>
      </p:sp>
      <p:sp>
        <p:nvSpPr>
          <p:cNvPr id="182294" name="Rectangle 21"/>
          <p:cNvSpPr>
            <a:spLocks noChangeArrowheads="1"/>
          </p:cNvSpPr>
          <p:nvPr/>
        </p:nvSpPr>
        <p:spPr bwMode="auto">
          <a:xfrm>
            <a:off x="4870450" y="1947863"/>
            <a:ext cx="3194050" cy="290512"/>
          </a:xfrm>
          <a:prstGeom prst="rect">
            <a:avLst/>
          </a:prstGeom>
          <a:noFill/>
          <a:ln w="9525" algn="ctr">
            <a:noFill/>
            <a:miter lim="800000"/>
            <a:headEnd/>
            <a:tailEnd/>
          </a:ln>
        </p:spPr>
        <p:txBody>
          <a:bodyPr>
            <a:spAutoFit/>
          </a:bodyPr>
          <a:lstStyle/>
          <a:p>
            <a:pPr marL="342900" indent="-342900" algn="ctr">
              <a:buClr>
                <a:schemeClr val="accent2"/>
              </a:buClr>
              <a:buFont typeface="Wingdings" pitchFamily="2" charset="2"/>
              <a:buNone/>
            </a:pPr>
            <a:r>
              <a:rPr lang="en-US" sz="1300" b="1" i="0">
                <a:solidFill>
                  <a:schemeClr val="bg1"/>
                </a:solidFill>
                <a:ea typeface="MS PGothic" pitchFamily="34" charset="-128"/>
              </a:rPr>
              <a:t>IBM</a:t>
            </a:r>
            <a:r>
              <a:rPr lang="en-US" sz="1300" b="1" i="0" baseline="30000">
                <a:solidFill>
                  <a:schemeClr val="bg1"/>
                </a:solidFill>
                <a:ea typeface="MS PGothic" pitchFamily="34" charset="-128"/>
              </a:rPr>
              <a:t>®</a:t>
            </a:r>
            <a:r>
              <a:rPr lang="en-US" sz="1300" b="1" i="0">
                <a:solidFill>
                  <a:schemeClr val="bg1"/>
                </a:solidFill>
                <a:ea typeface="MS PGothic" pitchFamily="34" charset="-128"/>
              </a:rPr>
              <a:t> InfoSphere™ MDM Server</a:t>
            </a:r>
          </a:p>
        </p:txBody>
      </p:sp>
      <p:sp>
        <p:nvSpPr>
          <p:cNvPr id="182295" name="Rectangle 2"/>
          <p:cNvSpPr>
            <a:spLocks noChangeArrowheads="1"/>
          </p:cNvSpPr>
          <p:nvPr/>
        </p:nvSpPr>
        <p:spPr bwMode="auto">
          <a:xfrm>
            <a:off x="187325" y="1363663"/>
            <a:ext cx="4581525" cy="5022850"/>
          </a:xfrm>
          <a:prstGeom prst="rect">
            <a:avLst/>
          </a:prstGeom>
          <a:noFill/>
          <a:ln w="9525">
            <a:noFill/>
            <a:miter lim="800000"/>
            <a:headEnd/>
            <a:tailEnd/>
          </a:ln>
        </p:spPr>
        <p:txBody>
          <a:bodyPr/>
          <a:lstStyle/>
          <a:p>
            <a:pPr marL="176213" indent="-176213">
              <a:lnSpc>
                <a:spcPct val="80000"/>
              </a:lnSpc>
              <a:spcBef>
                <a:spcPct val="35000"/>
              </a:spcBef>
              <a:buClr>
                <a:schemeClr val="tx1"/>
              </a:buClr>
              <a:buFont typeface="Arial" charset="0"/>
              <a:buChar char="•"/>
            </a:pPr>
            <a:r>
              <a:rPr lang="en-US" sz="1700" i="0"/>
              <a:t>Business Services</a:t>
            </a:r>
          </a:p>
          <a:p>
            <a:pPr marL="436563" lvl="1" indent="-146050">
              <a:lnSpc>
                <a:spcPct val="80000"/>
              </a:lnSpc>
              <a:spcBef>
                <a:spcPct val="35000"/>
              </a:spcBef>
              <a:buClr>
                <a:schemeClr val="tx1"/>
              </a:buClr>
              <a:buFont typeface="Arial" charset="0"/>
              <a:buChar char="–"/>
            </a:pPr>
            <a:r>
              <a:rPr lang="en-US" sz="1500" i="0"/>
              <a:t>Enables business process to easily leverage master data</a:t>
            </a:r>
          </a:p>
          <a:p>
            <a:pPr marL="436563" lvl="1" indent="-146050">
              <a:lnSpc>
                <a:spcPct val="80000"/>
              </a:lnSpc>
              <a:spcBef>
                <a:spcPct val="35000"/>
              </a:spcBef>
              <a:buClr>
                <a:schemeClr val="tx1"/>
              </a:buClr>
              <a:buFont typeface="Arial" charset="0"/>
              <a:buChar char="–"/>
            </a:pPr>
            <a:r>
              <a:rPr lang="en-US" sz="1500" i="0"/>
              <a:t>Speed time-to-value, reduce subsequent</a:t>
            </a:r>
            <a:br>
              <a:rPr lang="en-US" sz="1500" i="0"/>
            </a:br>
            <a:r>
              <a:rPr lang="en-US" sz="1500" i="0"/>
              <a:t>phase investment</a:t>
            </a:r>
          </a:p>
          <a:p>
            <a:pPr marL="176213" indent="-176213">
              <a:lnSpc>
                <a:spcPct val="80000"/>
              </a:lnSpc>
              <a:spcBef>
                <a:spcPct val="35000"/>
              </a:spcBef>
              <a:buClr>
                <a:schemeClr val="tx1"/>
              </a:buClr>
              <a:buFont typeface="Arial" charset="0"/>
              <a:buChar char="•"/>
            </a:pPr>
            <a:r>
              <a:rPr lang="en-US" sz="1700" i="0"/>
              <a:t>Functionality</a:t>
            </a:r>
          </a:p>
          <a:p>
            <a:pPr marL="436563" lvl="1" indent="-146050">
              <a:lnSpc>
                <a:spcPct val="80000"/>
              </a:lnSpc>
              <a:spcBef>
                <a:spcPct val="35000"/>
              </a:spcBef>
              <a:buClr>
                <a:schemeClr val="tx1"/>
              </a:buClr>
              <a:buFont typeface="Arial" charset="0"/>
              <a:buChar char="–"/>
            </a:pPr>
            <a:r>
              <a:rPr lang="en-US" sz="1500" i="0"/>
              <a:t>Stewardship:  Data Quality, Stewardship,</a:t>
            </a:r>
            <a:br>
              <a:rPr lang="en-US" sz="1500" i="0"/>
            </a:br>
            <a:r>
              <a:rPr lang="en-US" sz="1500" i="0"/>
              <a:t>&amp; User Interfaces</a:t>
            </a:r>
          </a:p>
          <a:p>
            <a:pPr marL="436563" lvl="1" indent="-146050">
              <a:lnSpc>
                <a:spcPct val="80000"/>
              </a:lnSpc>
              <a:spcBef>
                <a:spcPct val="35000"/>
              </a:spcBef>
              <a:buClr>
                <a:schemeClr val="tx1"/>
              </a:buClr>
              <a:buFont typeface="Arial" charset="0"/>
              <a:buChar char="–"/>
            </a:pPr>
            <a:r>
              <a:rPr lang="en-US" sz="1500" i="0"/>
              <a:t>Events:  Event Management</a:t>
            </a:r>
            <a:br>
              <a:rPr lang="en-US" sz="1500" i="0"/>
            </a:br>
            <a:r>
              <a:rPr lang="en-US" sz="1500" i="0"/>
              <a:t>&amp; Business Rules</a:t>
            </a:r>
          </a:p>
          <a:p>
            <a:pPr marL="436563" lvl="1" indent="-146050">
              <a:lnSpc>
                <a:spcPct val="80000"/>
              </a:lnSpc>
              <a:spcBef>
                <a:spcPct val="35000"/>
              </a:spcBef>
              <a:buClr>
                <a:schemeClr val="tx1"/>
              </a:buClr>
              <a:buFont typeface="Arial" charset="0"/>
              <a:buChar char="–"/>
            </a:pPr>
            <a:r>
              <a:rPr lang="en-US" sz="1500" i="0"/>
              <a:t>Security &amp; Entitlement:  ROV</a:t>
            </a:r>
          </a:p>
          <a:p>
            <a:pPr marL="176213" indent="-176213">
              <a:lnSpc>
                <a:spcPct val="80000"/>
              </a:lnSpc>
              <a:spcBef>
                <a:spcPct val="35000"/>
              </a:spcBef>
              <a:buClr>
                <a:schemeClr val="tx1"/>
              </a:buClr>
              <a:buFont typeface="Arial" charset="0"/>
              <a:buChar char="•"/>
            </a:pPr>
            <a:r>
              <a:rPr lang="en-US" sz="1700" i="0"/>
              <a:t>Multi-domain</a:t>
            </a:r>
          </a:p>
          <a:p>
            <a:pPr marL="436563" lvl="1" indent="-146050">
              <a:lnSpc>
                <a:spcPct val="80000"/>
              </a:lnSpc>
              <a:spcBef>
                <a:spcPct val="35000"/>
              </a:spcBef>
              <a:buClr>
                <a:schemeClr val="tx1"/>
              </a:buClr>
              <a:buFont typeface="Arial" charset="0"/>
              <a:buChar char="–"/>
            </a:pPr>
            <a:r>
              <a:rPr lang="en-US" sz="1500" i="0"/>
              <a:t>Extensible data model supporting domains including Party, Product, Account &amp; Location</a:t>
            </a:r>
          </a:p>
          <a:p>
            <a:pPr marL="436563" lvl="1" indent="-146050">
              <a:lnSpc>
                <a:spcPct val="80000"/>
              </a:lnSpc>
              <a:spcBef>
                <a:spcPct val="35000"/>
              </a:spcBef>
              <a:buClr>
                <a:schemeClr val="tx1"/>
              </a:buClr>
              <a:buFont typeface="Arial" charset="0"/>
              <a:buChar char="–"/>
            </a:pPr>
            <a:r>
              <a:rPr lang="en-US" sz="1500" i="0"/>
              <a:t>Relationships between domains</a:t>
            </a:r>
          </a:p>
          <a:p>
            <a:pPr marL="176213" indent="-176213">
              <a:lnSpc>
                <a:spcPct val="80000"/>
              </a:lnSpc>
              <a:spcBef>
                <a:spcPct val="35000"/>
              </a:spcBef>
              <a:buClr>
                <a:schemeClr val="tx1"/>
              </a:buClr>
              <a:buFont typeface="Arial" charset="0"/>
              <a:buChar char="•"/>
            </a:pPr>
            <a:r>
              <a:rPr lang="en-US" sz="1700" i="0"/>
              <a:t>MDM Workbench</a:t>
            </a:r>
          </a:p>
          <a:p>
            <a:pPr marL="436563" lvl="1" indent="-146050">
              <a:lnSpc>
                <a:spcPct val="80000"/>
              </a:lnSpc>
              <a:spcBef>
                <a:spcPct val="35000"/>
              </a:spcBef>
              <a:buClr>
                <a:schemeClr val="tx1"/>
              </a:buClr>
              <a:buFont typeface="Arial" charset="0"/>
              <a:buChar char="–"/>
            </a:pPr>
            <a:r>
              <a:rPr lang="en-US" sz="1500" i="0"/>
              <a:t>Tooling for easy extensions to data</a:t>
            </a:r>
            <a:br>
              <a:rPr lang="en-US" sz="1500" i="0"/>
            </a:br>
            <a:r>
              <a:rPr lang="en-US" sz="1500" i="0"/>
              <a:t>and UI generation</a:t>
            </a:r>
          </a:p>
          <a:p>
            <a:pPr marL="176213" indent="-176213">
              <a:lnSpc>
                <a:spcPct val="80000"/>
              </a:lnSpc>
              <a:spcBef>
                <a:spcPct val="35000"/>
              </a:spcBef>
              <a:buClr>
                <a:schemeClr val="tx1"/>
              </a:buClr>
              <a:buFont typeface="Arial" charset="0"/>
              <a:buChar char="•"/>
            </a:pPr>
            <a:r>
              <a:rPr lang="en-US" sz="1700" i="0"/>
              <a:t>Robust Data Integration</a:t>
            </a:r>
          </a:p>
          <a:p>
            <a:pPr marL="436563" lvl="1" indent="-146050">
              <a:lnSpc>
                <a:spcPct val="80000"/>
              </a:lnSpc>
              <a:spcBef>
                <a:spcPct val="35000"/>
              </a:spcBef>
              <a:buClr>
                <a:schemeClr val="tx1"/>
              </a:buClr>
              <a:buFont typeface="Arial" charset="0"/>
              <a:buChar char="–"/>
            </a:pPr>
            <a:r>
              <a:rPr lang="en-US" sz="1500" i="0"/>
              <a:t>Pre-built Data Integration &amp; Quality</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3"/>
          <p:cNvSpPr>
            <a:spLocks noGrp="1"/>
          </p:cNvSpPr>
          <p:nvPr>
            <p:ph type="sldNum" sz="quarter" idx="12"/>
          </p:nvPr>
        </p:nvSpPr>
        <p:spPr/>
        <p:txBody>
          <a:bodyPr/>
          <a:lstStyle/>
          <a:p>
            <a:pPr>
              <a:defRPr/>
            </a:pPr>
            <a:fld id="{5DEBBB3F-4F9A-441E-8A55-B0735E2F9BD6}" type="slidenum">
              <a:rPr lang="en-ZA"/>
              <a:pPr>
                <a:defRPr/>
              </a:pPr>
              <a:t>32</a:t>
            </a:fld>
            <a:endParaRPr lang="en-ZA"/>
          </a:p>
        </p:txBody>
      </p:sp>
      <p:sp>
        <p:nvSpPr>
          <p:cNvPr id="184322" name="Slide Number Placeholder 1"/>
          <p:cNvSpPr txBox="1">
            <a:spLocks noGrp="1"/>
          </p:cNvSpPr>
          <p:nvPr/>
        </p:nvSpPr>
        <p:spPr bwMode="black">
          <a:xfrm>
            <a:off x="725488" y="6545263"/>
            <a:ext cx="836612" cy="320675"/>
          </a:xfrm>
          <a:prstGeom prst="rect">
            <a:avLst/>
          </a:prstGeom>
          <a:noFill/>
          <a:ln w="9525" algn="ctr">
            <a:noFill/>
            <a:miter lim="800000"/>
            <a:headEnd/>
            <a:tailEnd/>
          </a:ln>
        </p:spPr>
        <p:txBody>
          <a:bodyPr/>
          <a:lstStyle/>
          <a:p>
            <a:pPr>
              <a:spcBef>
                <a:spcPct val="50000"/>
              </a:spcBef>
            </a:pPr>
            <a:fld id="{C76D5866-F01D-41C6-9337-D8915B2BDA86}" type="slidenum">
              <a:rPr lang="en-US" altLang="en-US" sz="1000" i="0">
                <a:solidFill>
                  <a:schemeClr val="bg1"/>
                </a:solidFill>
              </a:rPr>
              <a:pPr>
                <a:spcBef>
                  <a:spcPct val="50000"/>
                </a:spcBef>
              </a:pPr>
              <a:t>32</a:t>
            </a:fld>
            <a:endParaRPr lang="en-US" altLang="en-US" sz="1000" i="0">
              <a:solidFill>
                <a:schemeClr val="bg1"/>
              </a:solidFill>
            </a:endParaRPr>
          </a:p>
        </p:txBody>
      </p:sp>
      <p:sp>
        <p:nvSpPr>
          <p:cNvPr id="184323" name="Rectangle 6"/>
          <p:cNvSpPr txBox="1">
            <a:spLocks noGrp="1" noChangeArrowheads="1"/>
          </p:cNvSpPr>
          <p:nvPr/>
        </p:nvSpPr>
        <p:spPr bwMode="black">
          <a:xfrm>
            <a:off x="182563" y="6537325"/>
            <a:ext cx="366712" cy="184150"/>
          </a:xfrm>
          <a:prstGeom prst="rect">
            <a:avLst/>
          </a:prstGeom>
          <a:noFill/>
          <a:ln w="9525">
            <a:noFill/>
            <a:miter lim="800000"/>
            <a:headEnd/>
            <a:tailEnd/>
          </a:ln>
        </p:spPr>
        <p:txBody>
          <a:bodyPr lIns="92075" tIns="46038" rIns="92075" bIns="46038"/>
          <a:lstStyle/>
          <a:p>
            <a:fld id="{ABB5EA05-1148-4A40-93C3-21D80AE58ED4}" type="slidenum">
              <a:rPr lang="en-US" sz="800" i="0">
                <a:ea typeface="SimSun" pitchFamily="2" charset="-122"/>
              </a:rPr>
              <a:pPr/>
              <a:t>32</a:t>
            </a:fld>
            <a:endParaRPr lang="en-US" sz="800" i="0">
              <a:ea typeface="SimSun" pitchFamily="2" charset="-122"/>
            </a:endParaRPr>
          </a:p>
        </p:txBody>
      </p:sp>
      <p:sp>
        <p:nvSpPr>
          <p:cNvPr id="184324" name="Rectangle 3"/>
          <p:cNvSpPr>
            <a:spLocks noGrp="1" noChangeArrowheads="1"/>
          </p:cNvSpPr>
          <p:nvPr>
            <p:ph type="title" idx="4294967295"/>
          </p:nvPr>
        </p:nvSpPr>
        <p:spPr>
          <a:xfrm>
            <a:off x="0" y="128588"/>
            <a:ext cx="9144000" cy="1050925"/>
          </a:xfrm>
        </p:spPr>
        <p:txBody>
          <a:bodyPr anchor="t">
            <a:spAutoFit/>
          </a:bodyPr>
          <a:lstStyle/>
          <a:p>
            <a:pPr eaLnBrk="1" hangingPunct="1">
              <a:lnSpc>
                <a:spcPct val="90000"/>
              </a:lnSpc>
            </a:pPr>
            <a:r>
              <a:rPr lang="en-US" sz="3500" smtClean="0"/>
              <a:t>IBM® InfoSphere™ MDM Server (for PIM):</a:t>
            </a:r>
            <a:br>
              <a:rPr lang="en-US" sz="3500" smtClean="0"/>
            </a:br>
            <a:r>
              <a:rPr lang="en-US" sz="3500" smtClean="0"/>
              <a:t>Functional Capabilities </a:t>
            </a:r>
          </a:p>
        </p:txBody>
      </p:sp>
      <p:pic>
        <p:nvPicPr>
          <p:cNvPr id="184325" name="Picture 18" descr="base"/>
          <p:cNvPicPr>
            <a:picLocks noChangeAspect="1" noChangeArrowheads="1"/>
          </p:cNvPicPr>
          <p:nvPr/>
        </p:nvPicPr>
        <p:blipFill>
          <a:blip r:embed="rId3"/>
          <a:srcRect/>
          <a:stretch>
            <a:fillRect/>
          </a:stretch>
        </p:blipFill>
        <p:spPr bwMode="auto">
          <a:xfrm>
            <a:off x="4454525" y="1943100"/>
            <a:ext cx="4060825" cy="3635375"/>
          </a:xfrm>
          <a:prstGeom prst="rect">
            <a:avLst/>
          </a:prstGeom>
          <a:noFill/>
          <a:ln w="9525">
            <a:noFill/>
            <a:miter lim="800000"/>
            <a:headEnd/>
            <a:tailEnd/>
          </a:ln>
        </p:spPr>
      </p:pic>
      <p:pic>
        <p:nvPicPr>
          <p:cNvPr id="184326" name="Picture 19" descr="white-rec"/>
          <p:cNvPicPr>
            <a:picLocks noChangeAspect="1" noChangeArrowheads="1"/>
          </p:cNvPicPr>
          <p:nvPr/>
        </p:nvPicPr>
        <p:blipFill>
          <a:blip r:embed="rId4"/>
          <a:srcRect/>
          <a:stretch>
            <a:fillRect/>
          </a:stretch>
        </p:blipFill>
        <p:spPr bwMode="auto">
          <a:xfrm>
            <a:off x="4683125" y="2324100"/>
            <a:ext cx="3648075" cy="1009650"/>
          </a:xfrm>
          <a:prstGeom prst="rect">
            <a:avLst/>
          </a:prstGeom>
          <a:noFill/>
          <a:ln w="9525">
            <a:noFill/>
            <a:miter lim="800000"/>
            <a:headEnd/>
            <a:tailEnd/>
          </a:ln>
        </p:spPr>
      </p:pic>
      <p:pic>
        <p:nvPicPr>
          <p:cNvPr id="184327" name="Picture 20" descr="white-rec"/>
          <p:cNvPicPr>
            <a:picLocks noChangeAspect="1" noChangeArrowheads="1"/>
          </p:cNvPicPr>
          <p:nvPr/>
        </p:nvPicPr>
        <p:blipFill>
          <a:blip r:embed="rId4"/>
          <a:srcRect/>
          <a:stretch>
            <a:fillRect/>
          </a:stretch>
        </p:blipFill>
        <p:spPr bwMode="auto">
          <a:xfrm>
            <a:off x="4683125" y="3314700"/>
            <a:ext cx="3648075" cy="1009650"/>
          </a:xfrm>
          <a:prstGeom prst="rect">
            <a:avLst/>
          </a:prstGeom>
          <a:noFill/>
          <a:ln w="9525">
            <a:noFill/>
            <a:miter lim="800000"/>
            <a:headEnd/>
            <a:tailEnd/>
          </a:ln>
        </p:spPr>
      </p:pic>
      <p:pic>
        <p:nvPicPr>
          <p:cNvPr id="184328" name="Picture 21" descr="white-rec"/>
          <p:cNvPicPr>
            <a:picLocks noChangeAspect="1" noChangeArrowheads="1"/>
          </p:cNvPicPr>
          <p:nvPr/>
        </p:nvPicPr>
        <p:blipFill>
          <a:blip r:embed="rId4"/>
          <a:srcRect/>
          <a:stretch>
            <a:fillRect/>
          </a:stretch>
        </p:blipFill>
        <p:spPr bwMode="auto">
          <a:xfrm>
            <a:off x="4683125" y="4305300"/>
            <a:ext cx="3648075" cy="990600"/>
          </a:xfrm>
          <a:prstGeom prst="rect">
            <a:avLst/>
          </a:prstGeom>
          <a:noFill/>
          <a:ln w="9525">
            <a:noFill/>
            <a:miter lim="800000"/>
            <a:headEnd/>
            <a:tailEnd/>
          </a:ln>
        </p:spPr>
      </p:pic>
      <p:pic>
        <p:nvPicPr>
          <p:cNvPr id="184329" name="Picture 22" descr="DB"/>
          <p:cNvPicPr>
            <a:picLocks noChangeAspect="1" noChangeArrowheads="1"/>
          </p:cNvPicPr>
          <p:nvPr/>
        </p:nvPicPr>
        <p:blipFill>
          <a:blip r:embed="rId5"/>
          <a:srcRect/>
          <a:stretch>
            <a:fillRect/>
          </a:stretch>
        </p:blipFill>
        <p:spPr bwMode="auto">
          <a:xfrm>
            <a:off x="4832350" y="4540250"/>
            <a:ext cx="841375" cy="679450"/>
          </a:xfrm>
          <a:prstGeom prst="rect">
            <a:avLst/>
          </a:prstGeom>
          <a:noFill/>
          <a:ln w="9525">
            <a:noFill/>
            <a:miter lim="800000"/>
            <a:headEnd/>
            <a:tailEnd/>
          </a:ln>
        </p:spPr>
      </p:pic>
      <p:pic>
        <p:nvPicPr>
          <p:cNvPr id="184330" name="Picture 23" descr="DB"/>
          <p:cNvPicPr>
            <a:picLocks noChangeAspect="1" noChangeArrowheads="1"/>
          </p:cNvPicPr>
          <p:nvPr/>
        </p:nvPicPr>
        <p:blipFill>
          <a:blip r:embed="rId5"/>
          <a:srcRect/>
          <a:stretch>
            <a:fillRect/>
          </a:stretch>
        </p:blipFill>
        <p:spPr bwMode="auto">
          <a:xfrm>
            <a:off x="5673725" y="4540250"/>
            <a:ext cx="841375" cy="679450"/>
          </a:xfrm>
          <a:prstGeom prst="rect">
            <a:avLst/>
          </a:prstGeom>
          <a:noFill/>
          <a:ln w="9525">
            <a:noFill/>
            <a:miter lim="800000"/>
            <a:headEnd/>
            <a:tailEnd/>
          </a:ln>
        </p:spPr>
      </p:pic>
      <p:pic>
        <p:nvPicPr>
          <p:cNvPr id="184331" name="Picture 24" descr="DB"/>
          <p:cNvPicPr>
            <a:picLocks noChangeAspect="1" noChangeArrowheads="1"/>
          </p:cNvPicPr>
          <p:nvPr/>
        </p:nvPicPr>
        <p:blipFill>
          <a:blip r:embed="rId5"/>
          <a:srcRect/>
          <a:stretch>
            <a:fillRect/>
          </a:stretch>
        </p:blipFill>
        <p:spPr bwMode="auto">
          <a:xfrm>
            <a:off x="6511925" y="4540250"/>
            <a:ext cx="841375" cy="679450"/>
          </a:xfrm>
          <a:prstGeom prst="rect">
            <a:avLst/>
          </a:prstGeom>
          <a:noFill/>
          <a:ln w="9525">
            <a:noFill/>
            <a:miter lim="800000"/>
            <a:headEnd/>
            <a:tailEnd/>
          </a:ln>
        </p:spPr>
      </p:pic>
      <p:pic>
        <p:nvPicPr>
          <p:cNvPr id="184332" name="Picture 25" descr="DB"/>
          <p:cNvPicPr>
            <a:picLocks noChangeAspect="1" noChangeArrowheads="1"/>
          </p:cNvPicPr>
          <p:nvPr/>
        </p:nvPicPr>
        <p:blipFill>
          <a:blip r:embed="rId5"/>
          <a:srcRect/>
          <a:stretch>
            <a:fillRect/>
          </a:stretch>
        </p:blipFill>
        <p:spPr bwMode="auto">
          <a:xfrm>
            <a:off x="7353300" y="4540250"/>
            <a:ext cx="841375" cy="679450"/>
          </a:xfrm>
          <a:prstGeom prst="rect">
            <a:avLst/>
          </a:prstGeom>
          <a:noFill/>
          <a:ln w="9525">
            <a:noFill/>
            <a:miter lim="800000"/>
            <a:headEnd/>
            <a:tailEnd/>
          </a:ln>
        </p:spPr>
      </p:pic>
      <p:sp>
        <p:nvSpPr>
          <p:cNvPr id="184333" name="Text Box 26"/>
          <p:cNvSpPr txBox="1">
            <a:spLocks noChangeArrowheads="1"/>
          </p:cNvSpPr>
          <p:nvPr/>
        </p:nvSpPr>
        <p:spPr bwMode="auto">
          <a:xfrm>
            <a:off x="4570413" y="1995488"/>
            <a:ext cx="3827462" cy="274637"/>
          </a:xfrm>
          <a:prstGeom prst="rect">
            <a:avLst/>
          </a:prstGeom>
          <a:noFill/>
          <a:ln w="9525">
            <a:noFill/>
            <a:miter lim="800000"/>
            <a:headEnd/>
            <a:tailEnd/>
          </a:ln>
        </p:spPr>
        <p:txBody>
          <a:bodyPr>
            <a:spAutoFit/>
          </a:bodyPr>
          <a:lstStyle/>
          <a:p>
            <a:pPr algn="ctr">
              <a:spcBef>
                <a:spcPct val="50000"/>
              </a:spcBef>
            </a:pPr>
            <a:r>
              <a:rPr lang="en-US" sz="1200" b="1" i="0">
                <a:solidFill>
                  <a:schemeClr val="bg1"/>
                </a:solidFill>
                <a:ea typeface="MS PGothic" pitchFamily="34" charset="-128"/>
              </a:rPr>
              <a:t>IBM® InfoSphere™ MDM Server (for PIM)</a:t>
            </a:r>
          </a:p>
        </p:txBody>
      </p:sp>
      <p:sp>
        <p:nvSpPr>
          <p:cNvPr id="184334" name="Text Box 27"/>
          <p:cNvSpPr txBox="1">
            <a:spLocks noChangeArrowheads="1"/>
          </p:cNvSpPr>
          <p:nvPr/>
        </p:nvSpPr>
        <p:spPr bwMode="auto">
          <a:xfrm>
            <a:off x="4856163" y="4837113"/>
            <a:ext cx="722312" cy="244475"/>
          </a:xfrm>
          <a:prstGeom prst="rect">
            <a:avLst/>
          </a:prstGeom>
          <a:noFill/>
          <a:ln w="9525">
            <a:noFill/>
            <a:miter lim="800000"/>
            <a:headEnd/>
            <a:tailEnd/>
          </a:ln>
        </p:spPr>
        <p:txBody>
          <a:bodyPr>
            <a:spAutoFit/>
          </a:bodyPr>
          <a:lstStyle/>
          <a:p>
            <a:pPr algn="ctr">
              <a:spcBef>
                <a:spcPct val="50000"/>
              </a:spcBef>
            </a:pPr>
            <a:r>
              <a:rPr lang="en-US" sz="1000" b="1" i="0">
                <a:solidFill>
                  <a:schemeClr val="bg1"/>
                </a:solidFill>
                <a:ea typeface="MS PGothic" pitchFamily="34" charset="-128"/>
              </a:rPr>
              <a:t>Product</a:t>
            </a:r>
          </a:p>
        </p:txBody>
      </p:sp>
      <p:sp>
        <p:nvSpPr>
          <p:cNvPr id="184335" name="Text Box 28"/>
          <p:cNvSpPr txBox="1">
            <a:spLocks noChangeArrowheads="1"/>
          </p:cNvSpPr>
          <p:nvPr/>
        </p:nvSpPr>
        <p:spPr bwMode="auto">
          <a:xfrm>
            <a:off x="5705475" y="4835525"/>
            <a:ext cx="722313" cy="244475"/>
          </a:xfrm>
          <a:prstGeom prst="rect">
            <a:avLst/>
          </a:prstGeom>
          <a:noFill/>
          <a:ln w="9525">
            <a:noFill/>
            <a:miter lim="800000"/>
            <a:headEnd/>
            <a:tailEnd/>
          </a:ln>
        </p:spPr>
        <p:txBody>
          <a:bodyPr>
            <a:spAutoFit/>
          </a:bodyPr>
          <a:lstStyle/>
          <a:p>
            <a:pPr algn="ctr">
              <a:spcBef>
                <a:spcPct val="50000"/>
              </a:spcBef>
            </a:pPr>
            <a:r>
              <a:rPr lang="en-US" sz="1000" b="1" i="0">
                <a:solidFill>
                  <a:schemeClr val="bg1"/>
                </a:solidFill>
                <a:ea typeface="MS PGothic" pitchFamily="34" charset="-128"/>
              </a:rPr>
              <a:t>Location</a:t>
            </a:r>
          </a:p>
        </p:txBody>
      </p:sp>
      <p:sp>
        <p:nvSpPr>
          <p:cNvPr id="184336" name="Text Box 29"/>
          <p:cNvSpPr txBox="1">
            <a:spLocks noChangeArrowheads="1"/>
          </p:cNvSpPr>
          <p:nvPr/>
        </p:nvSpPr>
        <p:spPr bwMode="auto">
          <a:xfrm>
            <a:off x="6529388" y="4826000"/>
            <a:ext cx="722312" cy="244475"/>
          </a:xfrm>
          <a:prstGeom prst="rect">
            <a:avLst/>
          </a:prstGeom>
          <a:noFill/>
          <a:ln w="9525">
            <a:noFill/>
            <a:miter lim="800000"/>
            <a:headEnd/>
            <a:tailEnd/>
          </a:ln>
        </p:spPr>
        <p:txBody>
          <a:bodyPr>
            <a:spAutoFit/>
          </a:bodyPr>
          <a:lstStyle/>
          <a:p>
            <a:pPr algn="ctr">
              <a:spcBef>
                <a:spcPct val="50000"/>
              </a:spcBef>
            </a:pPr>
            <a:r>
              <a:rPr lang="en-US" sz="1000" b="1" i="0">
                <a:solidFill>
                  <a:schemeClr val="bg1"/>
                </a:solidFill>
                <a:ea typeface="MS PGothic" pitchFamily="34" charset="-128"/>
              </a:rPr>
              <a:t>Supplier</a:t>
            </a:r>
          </a:p>
        </p:txBody>
      </p:sp>
      <p:sp>
        <p:nvSpPr>
          <p:cNvPr id="184337" name="Text Box 30"/>
          <p:cNvSpPr txBox="1">
            <a:spLocks noChangeArrowheads="1"/>
          </p:cNvSpPr>
          <p:nvPr/>
        </p:nvSpPr>
        <p:spPr bwMode="auto">
          <a:xfrm>
            <a:off x="7402513" y="4824413"/>
            <a:ext cx="722312" cy="244475"/>
          </a:xfrm>
          <a:prstGeom prst="rect">
            <a:avLst/>
          </a:prstGeom>
          <a:noFill/>
          <a:ln w="9525">
            <a:noFill/>
            <a:miter lim="800000"/>
            <a:headEnd/>
            <a:tailEnd/>
          </a:ln>
        </p:spPr>
        <p:txBody>
          <a:bodyPr>
            <a:spAutoFit/>
          </a:bodyPr>
          <a:lstStyle/>
          <a:p>
            <a:pPr algn="ctr">
              <a:spcBef>
                <a:spcPct val="50000"/>
              </a:spcBef>
            </a:pPr>
            <a:r>
              <a:rPr lang="en-US" sz="1000" b="1">
                <a:solidFill>
                  <a:schemeClr val="bg1"/>
                </a:solidFill>
                <a:ea typeface="MS PGothic" pitchFamily="34" charset="-128"/>
              </a:rPr>
              <a:t>Others</a:t>
            </a:r>
          </a:p>
        </p:txBody>
      </p:sp>
      <p:sp>
        <p:nvSpPr>
          <p:cNvPr id="184338" name="Text Box 31"/>
          <p:cNvSpPr txBox="1">
            <a:spLocks noChangeArrowheads="1"/>
          </p:cNvSpPr>
          <p:nvPr/>
        </p:nvSpPr>
        <p:spPr bwMode="auto">
          <a:xfrm>
            <a:off x="5013325" y="2316163"/>
            <a:ext cx="2946400" cy="274637"/>
          </a:xfrm>
          <a:prstGeom prst="rect">
            <a:avLst/>
          </a:prstGeom>
          <a:noFill/>
          <a:ln w="9525">
            <a:noFill/>
            <a:miter lim="800000"/>
            <a:headEnd/>
            <a:tailEnd/>
          </a:ln>
        </p:spPr>
        <p:txBody>
          <a:bodyPr>
            <a:spAutoFit/>
          </a:bodyPr>
          <a:lstStyle/>
          <a:p>
            <a:pPr algn="ctr">
              <a:spcBef>
                <a:spcPct val="50000"/>
              </a:spcBef>
            </a:pPr>
            <a:r>
              <a:rPr lang="en-US" sz="1200" b="1" i="0">
                <a:solidFill>
                  <a:srgbClr val="24496E"/>
                </a:solidFill>
                <a:ea typeface="MS PGothic" pitchFamily="34" charset="-128"/>
              </a:rPr>
              <a:t>Collaborative Authoring</a:t>
            </a:r>
          </a:p>
        </p:txBody>
      </p:sp>
      <p:sp>
        <p:nvSpPr>
          <p:cNvPr id="184339" name="Text Box 32"/>
          <p:cNvSpPr txBox="1">
            <a:spLocks noChangeArrowheads="1"/>
          </p:cNvSpPr>
          <p:nvPr/>
        </p:nvSpPr>
        <p:spPr bwMode="auto">
          <a:xfrm>
            <a:off x="5064125" y="3321050"/>
            <a:ext cx="2946400" cy="274638"/>
          </a:xfrm>
          <a:prstGeom prst="rect">
            <a:avLst/>
          </a:prstGeom>
          <a:noFill/>
          <a:ln w="9525">
            <a:noFill/>
            <a:miter lim="800000"/>
            <a:headEnd/>
            <a:tailEnd/>
          </a:ln>
        </p:spPr>
        <p:txBody>
          <a:bodyPr>
            <a:spAutoFit/>
          </a:bodyPr>
          <a:lstStyle/>
          <a:p>
            <a:pPr algn="ctr">
              <a:spcBef>
                <a:spcPct val="50000"/>
              </a:spcBef>
            </a:pPr>
            <a:r>
              <a:rPr lang="en-US" sz="1200" b="1" i="0">
                <a:solidFill>
                  <a:srgbClr val="24496E"/>
                </a:solidFill>
                <a:ea typeface="MS PGothic" pitchFamily="34" charset="-128"/>
              </a:rPr>
              <a:t>Business Process workflow</a:t>
            </a:r>
          </a:p>
        </p:txBody>
      </p:sp>
      <p:sp>
        <p:nvSpPr>
          <p:cNvPr id="184340" name="Text Box 33"/>
          <p:cNvSpPr txBox="1">
            <a:spLocks noChangeArrowheads="1"/>
          </p:cNvSpPr>
          <p:nvPr/>
        </p:nvSpPr>
        <p:spPr bwMode="auto">
          <a:xfrm>
            <a:off x="5064125" y="4305300"/>
            <a:ext cx="2946400" cy="274638"/>
          </a:xfrm>
          <a:prstGeom prst="rect">
            <a:avLst/>
          </a:prstGeom>
          <a:noFill/>
          <a:ln w="9525">
            <a:noFill/>
            <a:miter lim="800000"/>
            <a:headEnd/>
            <a:tailEnd/>
          </a:ln>
        </p:spPr>
        <p:txBody>
          <a:bodyPr>
            <a:spAutoFit/>
          </a:bodyPr>
          <a:lstStyle/>
          <a:p>
            <a:pPr algn="ctr">
              <a:spcBef>
                <a:spcPct val="50000"/>
              </a:spcBef>
            </a:pPr>
            <a:r>
              <a:rPr lang="en-US" sz="1200" b="1" i="0">
                <a:solidFill>
                  <a:srgbClr val="24496E"/>
                </a:solidFill>
                <a:ea typeface="MS PGothic" pitchFamily="34" charset="-128"/>
              </a:rPr>
              <a:t>MDM Custom-Built Domains</a:t>
            </a:r>
          </a:p>
        </p:txBody>
      </p:sp>
      <p:sp>
        <p:nvSpPr>
          <p:cNvPr id="184341" name="Text Box 34"/>
          <p:cNvSpPr txBox="1">
            <a:spLocks noChangeArrowheads="1"/>
          </p:cNvSpPr>
          <p:nvPr/>
        </p:nvSpPr>
        <p:spPr bwMode="auto">
          <a:xfrm>
            <a:off x="4800600" y="4073525"/>
            <a:ext cx="838200" cy="244475"/>
          </a:xfrm>
          <a:prstGeom prst="rect">
            <a:avLst/>
          </a:prstGeom>
          <a:noFill/>
          <a:ln w="9525">
            <a:noFill/>
            <a:miter lim="800000"/>
            <a:headEnd/>
            <a:tailEnd/>
          </a:ln>
        </p:spPr>
        <p:txBody>
          <a:bodyPr>
            <a:spAutoFit/>
          </a:bodyPr>
          <a:lstStyle/>
          <a:p>
            <a:pPr algn="ctr">
              <a:spcBef>
                <a:spcPct val="50000"/>
              </a:spcBef>
            </a:pPr>
            <a:r>
              <a:rPr lang="en-US" sz="1000" b="1" i="0">
                <a:ea typeface="MS PGothic" pitchFamily="34" charset="-128"/>
              </a:rPr>
              <a:t>NPI</a:t>
            </a:r>
          </a:p>
        </p:txBody>
      </p:sp>
      <p:sp>
        <p:nvSpPr>
          <p:cNvPr id="184342" name="Text Box 35"/>
          <p:cNvSpPr txBox="1">
            <a:spLocks noChangeArrowheads="1"/>
          </p:cNvSpPr>
          <p:nvPr/>
        </p:nvSpPr>
        <p:spPr bwMode="auto">
          <a:xfrm>
            <a:off x="5505450" y="4071938"/>
            <a:ext cx="1084263" cy="244475"/>
          </a:xfrm>
          <a:prstGeom prst="rect">
            <a:avLst/>
          </a:prstGeom>
          <a:noFill/>
          <a:ln w="9525">
            <a:noFill/>
            <a:miter lim="800000"/>
            <a:headEnd/>
            <a:tailEnd/>
          </a:ln>
        </p:spPr>
        <p:txBody>
          <a:bodyPr>
            <a:spAutoFit/>
          </a:bodyPr>
          <a:lstStyle/>
          <a:p>
            <a:pPr algn="ctr">
              <a:spcBef>
                <a:spcPct val="50000"/>
              </a:spcBef>
            </a:pPr>
            <a:r>
              <a:rPr lang="en-US" sz="1000" b="1" i="0">
                <a:ea typeface="MS PGothic" pitchFamily="34" charset="-128"/>
              </a:rPr>
              <a:t>Catalog Mgt</a:t>
            </a:r>
          </a:p>
        </p:txBody>
      </p:sp>
      <p:sp>
        <p:nvSpPr>
          <p:cNvPr id="184343" name="Text Box 36"/>
          <p:cNvSpPr txBox="1">
            <a:spLocks noChangeArrowheads="1"/>
          </p:cNvSpPr>
          <p:nvPr/>
        </p:nvSpPr>
        <p:spPr bwMode="auto">
          <a:xfrm>
            <a:off x="7142163" y="4070350"/>
            <a:ext cx="1216025" cy="244475"/>
          </a:xfrm>
          <a:prstGeom prst="rect">
            <a:avLst/>
          </a:prstGeom>
          <a:noFill/>
          <a:ln w="9525">
            <a:noFill/>
            <a:miter lim="800000"/>
            <a:headEnd/>
            <a:tailEnd/>
          </a:ln>
        </p:spPr>
        <p:txBody>
          <a:bodyPr>
            <a:spAutoFit/>
          </a:bodyPr>
          <a:lstStyle/>
          <a:p>
            <a:pPr algn="ctr">
              <a:spcBef>
                <a:spcPct val="50000"/>
              </a:spcBef>
            </a:pPr>
            <a:r>
              <a:rPr lang="en-US" sz="1000" b="1" i="0">
                <a:ea typeface="MS PGothic" pitchFamily="34" charset="-128"/>
              </a:rPr>
              <a:t>Multi-Commerce</a:t>
            </a:r>
          </a:p>
        </p:txBody>
      </p:sp>
      <p:pic>
        <p:nvPicPr>
          <p:cNvPr id="184344" name="Picture 37" descr="authoring"/>
          <p:cNvPicPr>
            <a:picLocks noChangeAspect="1" noChangeArrowheads="1"/>
          </p:cNvPicPr>
          <p:nvPr/>
        </p:nvPicPr>
        <p:blipFill>
          <a:blip r:embed="rId6"/>
          <a:srcRect/>
          <a:stretch>
            <a:fillRect/>
          </a:stretch>
        </p:blipFill>
        <p:spPr bwMode="auto">
          <a:xfrm>
            <a:off x="4737100" y="2540000"/>
            <a:ext cx="3529013" cy="765175"/>
          </a:xfrm>
          <a:prstGeom prst="rect">
            <a:avLst/>
          </a:prstGeom>
          <a:noFill/>
          <a:ln w="9525">
            <a:noFill/>
            <a:miter lim="800000"/>
            <a:headEnd/>
            <a:tailEnd/>
          </a:ln>
        </p:spPr>
      </p:pic>
      <p:pic>
        <p:nvPicPr>
          <p:cNvPr id="184345" name="Picture 38" descr="catalog-book"/>
          <p:cNvPicPr>
            <a:picLocks noChangeAspect="1" noChangeArrowheads="1"/>
          </p:cNvPicPr>
          <p:nvPr/>
        </p:nvPicPr>
        <p:blipFill>
          <a:blip r:embed="rId7"/>
          <a:srcRect/>
          <a:stretch>
            <a:fillRect/>
          </a:stretch>
        </p:blipFill>
        <p:spPr bwMode="auto">
          <a:xfrm>
            <a:off x="5776913" y="3556000"/>
            <a:ext cx="568325" cy="568325"/>
          </a:xfrm>
          <a:prstGeom prst="rect">
            <a:avLst/>
          </a:prstGeom>
          <a:noFill/>
          <a:ln w="9525">
            <a:noFill/>
            <a:miter lim="800000"/>
            <a:headEnd/>
            <a:tailEnd/>
          </a:ln>
        </p:spPr>
      </p:pic>
      <p:pic>
        <p:nvPicPr>
          <p:cNvPr id="184346" name="Picture 39" descr="phone"/>
          <p:cNvPicPr>
            <a:picLocks noChangeAspect="1" noChangeArrowheads="1"/>
          </p:cNvPicPr>
          <p:nvPr/>
        </p:nvPicPr>
        <p:blipFill>
          <a:blip r:embed="rId8"/>
          <a:srcRect/>
          <a:stretch>
            <a:fillRect/>
          </a:stretch>
        </p:blipFill>
        <p:spPr bwMode="auto">
          <a:xfrm>
            <a:off x="4916488" y="3549650"/>
            <a:ext cx="638175" cy="568325"/>
          </a:xfrm>
          <a:prstGeom prst="rect">
            <a:avLst/>
          </a:prstGeom>
          <a:noFill/>
          <a:ln w="9525">
            <a:noFill/>
            <a:miter lim="800000"/>
            <a:headEnd/>
            <a:tailEnd/>
          </a:ln>
        </p:spPr>
      </p:pic>
      <p:pic>
        <p:nvPicPr>
          <p:cNvPr id="184347" name="Picture 40" descr="cashier"/>
          <p:cNvPicPr>
            <a:picLocks noChangeAspect="1" noChangeArrowheads="1"/>
          </p:cNvPicPr>
          <p:nvPr/>
        </p:nvPicPr>
        <p:blipFill>
          <a:blip r:embed="rId9"/>
          <a:srcRect/>
          <a:stretch>
            <a:fillRect/>
          </a:stretch>
        </p:blipFill>
        <p:spPr bwMode="auto">
          <a:xfrm>
            <a:off x="7450138" y="3586163"/>
            <a:ext cx="628650" cy="523875"/>
          </a:xfrm>
          <a:prstGeom prst="rect">
            <a:avLst/>
          </a:prstGeom>
          <a:noFill/>
          <a:ln w="9525">
            <a:noFill/>
            <a:miter lim="800000"/>
            <a:headEnd/>
            <a:tailEnd/>
          </a:ln>
        </p:spPr>
      </p:pic>
      <p:pic>
        <p:nvPicPr>
          <p:cNvPr id="184348" name="Picture 41" descr="icon_synd"/>
          <p:cNvPicPr>
            <a:picLocks noChangeAspect="1" noChangeArrowheads="1"/>
          </p:cNvPicPr>
          <p:nvPr/>
        </p:nvPicPr>
        <p:blipFill>
          <a:blip r:embed="rId10"/>
          <a:srcRect/>
          <a:stretch>
            <a:fillRect/>
          </a:stretch>
        </p:blipFill>
        <p:spPr bwMode="auto">
          <a:xfrm>
            <a:off x="6600825" y="3602038"/>
            <a:ext cx="485775" cy="485775"/>
          </a:xfrm>
          <a:prstGeom prst="rect">
            <a:avLst/>
          </a:prstGeom>
          <a:noFill/>
          <a:ln w="9525">
            <a:noFill/>
            <a:miter lim="800000"/>
            <a:headEnd/>
            <a:tailEnd/>
          </a:ln>
        </p:spPr>
      </p:pic>
      <p:sp>
        <p:nvSpPr>
          <p:cNvPr id="184349" name="Text Box 42"/>
          <p:cNvSpPr txBox="1">
            <a:spLocks noChangeArrowheads="1"/>
          </p:cNvSpPr>
          <p:nvPr/>
        </p:nvSpPr>
        <p:spPr bwMode="auto">
          <a:xfrm>
            <a:off x="6415088" y="4071938"/>
            <a:ext cx="838200" cy="244475"/>
          </a:xfrm>
          <a:prstGeom prst="rect">
            <a:avLst/>
          </a:prstGeom>
          <a:noFill/>
          <a:ln w="9525">
            <a:noFill/>
            <a:miter lim="800000"/>
            <a:headEnd/>
            <a:tailEnd/>
          </a:ln>
        </p:spPr>
        <p:txBody>
          <a:bodyPr>
            <a:spAutoFit/>
          </a:bodyPr>
          <a:lstStyle/>
          <a:p>
            <a:pPr algn="ctr">
              <a:spcBef>
                <a:spcPct val="50000"/>
              </a:spcBef>
            </a:pPr>
            <a:r>
              <a:rPr lang="en-US" sz="1000" b="1" i="0">
                <a:ea typeface="MS PGothic" pitchFamily="34" charset="-128"/>
              </a:rPr>
              <a:t>GDS</a:t>
            </a:r>
          </a:p>
        </p:txBody>
      </p:sp>
      <p:sp>
        <p:nvSpPr>
          <p:cNvPr id="184350" name="Rectangle 2"/>
          <p:cNvSpPr>
            <a:spLocks noChangeArrowheads="1"/>
          </p:cNvSpPr>
          <p:nvPr/>
        </p:nvSpPr>
        <p:spPr bwMode="auto">
          <a:xfrm>
            <a:off x="165100" y="1474788"/>
            <a:ext cx="4217988" cy="4933950"/>
          </a:xfrm>
          <a:prstGeom prst="rect">
            <a:avLst/>
          </a:prstGeom>
          <a:noFill/>
          <a:ln w="9525">
            <a:noFill/>
            <a:miter lim="800000"/>
            <a:headEnd/>
            <a:tailEnd/>
          </a:ln>
        </p:spPr>
        <p:txBody>
          <a:bodyPr/>
          <a:lstStyle/>
          <a:p>
            <a:pPr marL="160338" indent="-160338">
              <a:lnSpc>
                <a:spcPct val="80000"/>
              </a:lnSpc>
              <a:spcBef>
                <a:spcPct val="35000"/>
              </a:spcBef>
              <a:buClr>
                <a:schemeClr val="tx1"/>
              </a:buClr>
              <a:buFont typeface="Arial" charset="0"/>
              <a:buChar char="•"/>
            </a:pPr>
            <a:r>
              <a:rPr lang="en-US" i="0"/>
              <a:t>Collaborative Business Processes</a:t>
            </a:r>
          </a:p>
          <a:p>
            <a:pPr marL="461963" lvl="1" indent="-177800">
              <a:lnSpc>
                <a:spcPct val="80000"/>
              </a:lnSpc>
              <a:spcBef>
                <a:spcPct val="35000"/>
              </a:spcBef>
              <a:buClr>
                <a:schemeClr val="tx1"/>
              </a:buClr>
              <a:buFont typeface="Arial" charset="0"/>
              <a:buChar char="–"/>
            </a:pPr>
            <a:r>
              <a:rPr lang="en-US" sz="1600" i="0"/>
              <a:t>Workflows for Collaborative Tasks</a:t>
            </a:r>
          </a:p>
          <a:p>
            <a:pPr marL="160338" indent="-160338">
              <a:lnSpc>
                <a:spcPct val="80000"/>
              </a:lnSpc>
              <a:spcBef>
                <a:spcPct val="35000"/>
              </a:spcBef>
              <a:buClr>
                <a:schemeClr val="tx1"/>
              </a:buClr>
              <a:buFont typeface="Arial" charset="0"/>
              <a:buChar char="•"/>
            </a:pPr>
            <a:r>
              <a:rPr lang="en-US" i="0"/>
              <a:t>Extendable Authoring UI</a:t>
            </a:r>
          </a:p>
          <a:p>
            <a:pPr marL="461963" lvl="1" indent="-177800">
              <a:lnSpc>
                <a:spcPct val="80000"/>
              </a:lnSpc>
              <a:spcBef>
                <a:spcPct val="35000"/>
              </a:spcBef>
              <a:buClr>
                <a:schemeClr val="tx1"/>
              </a:buClr>
              <a:buFont typeface="Arial" charset="0"/>
              <a:buChar char="–"/>
            </a:pPr>
            <a:r>
              <a:rPr lang="en-US" sz="1600" i="0"/>
              <a:t>Business User Interface for Authoring and Search</a:t>
            </a:r>
          </a:p>
          <a:p>
            <a:pPr marL="160338" indent="-160338">
              <a:lnSpc>
                <a:spcPct val="80000"/>
              </a:lnSpc>
              <a:spcBef>
                <a:spcPct val="35000"/>
              </a:spcBef>
              <a:buClr>
                <a:schemeClr val="tx1"/>
              </a:buClr>
              <a:buFont typeface="Arial" charset="0"/>
              <a:buChar char="•"/>
            </a:pPr>
            <a:r>
              <a:rPr lang="en-US" i="0"/>
              <a:t>Flexible Data Model</a:t>
            </a:r>
          </a:p>
          <a:p>
            <a:pPr marL="461963" lvl="1" indent="-177800">
              <a:lnSpc>
                <a:spcPct val="80000"/>
              </a:lnSpc>
              <a:spcBef>
                <a:spcPct val="35000"/>
              </a:spcBef>
              <a:buClr>
                <a:schemeClr val="tx1"/>
              </a:buClr>
              <a:buFont typeface="Arial" charset="0"/>
              <a:buChar char="–"/>
            </a:pPr>
            <a:r>
              <a:rPr lang="en-US" sz="1600" i="0"/>
              <a:t>Product Catalogs, Category Hierarchies, Attributes, Relationships</a:t>
            </a:r>
          </a:p>
          <a:p>
            <a:pPr marL="160338" indent="-160338">
              <a:lnSpc>
                <a:spcPct val="80000"/>
              </a:lnSpc>
              <a:spcBef>
                <a:spcPct val="35000"/>
              </a:spcBef>
              <a:buClr>
                <a:schemeClr val="tx1"/>
              </a:buClr>
              <a:buFont typeface="Arial" charset="0"/>
              <a:buChar char="•"/>
            </a:pPr>
            <a:r>
              <a:rPr lang="en-US" i="0"/>
              <a:t>Data Synchronization</a:t>
            </a:r>
          </a:p>
          <a:p>
            <a:pPr marL="461963" lvl="1" indent="-177800">
              <a:lnSpc>
                <a:spcPct val="80000"/>
              </a:lnSpc>
              <a:spcBef>
                <a:spcPct val="35000"/>
              </a:spcBef>
              <a:buClr>
                <a:schemeClr val="tx1"/>
              </a:buClr>
              <a:buFont typeface="Arial" charset="0"/>
              <a:buChar char="–"/>
            </a:pPr>
            <a:r>
              <a:rPr lang="en-US" sz="1600" i="0"/>
              <a:t>Imports and Exports with Deltas</a:t>
            </a:r>
            <a:br>
              <a:rPr lang="en-US" sz="1600" i="0"/>
            </a:br>
            <a:r>
              <a:rPr lang="en-US" sz="1600" i="0"/>
              <a:t>and Versioning</a:t>
            </a:r>
          </a:p>
          <a:p>
            <a:pPr marL="461963" lvl="1" indent="-177800">
              <a:lnSpc>
                <a:spcPct val="80000"/>
              </a:lnSpc>
              <a:spcBef>
                <a:spcPct val="35000"/>
              </a:spcBef>
              <a:buClr>
                <a:schemeClr val="tx1"/>
              </a:buClr>
              <a:buFont typeface="Arial" charset="0"/>
              <a:buChar char="–"/>
            </a:pPr>
            <a:r>
              <a:rPr lang="en-US" sz="1600" i="0"/>
              <a:t>Job Scheduler</a:t>
            </a:r>
            <a:r>
              <a:rPr lang="en-US" i="0"/>
              <a:t> </a:t>
            </a:r>
          </a:p>
          <a:p>
            <a:pPr marL="160338" indent="-160338">
              <a:lnSpc>
                <a:spcPct val="80000"/>
              </a:lnSpc>
              <a:spcBef>
                <a:spcPct val="35000"/>
              </a:spcBef>
              <a:buClr>
                <a:schemeClr val="tx1"/>
              </a:buClr>
              <a:buFont typeface="Arial" charset="0"/>
              <a:buChar char="•"/>
            </a:pPr>
            <a:r>
              <a:rPr lang="en-US" i="0"/>
              <a:t>User and Role Security</a:t>
            </a:r>
          </a:p>
          <a:p>
            <a:pPr marL="461963" lvl="1" indent="-177800">
              <a:lnSpc>
                <a:spcPct val="80000"/>
              </a:lnSpc>
              <a:spcBef>
                <a:spcPct val="35000"/>
              </a:spcBef>
              <a:buClr>
                <a:schemeClr val="tx1"/>
              </a:buClr>
              <a:buFont typeface="Arial" charset="0"/>
              <a:buChar char="–"/>
            </a:pPr>
            <a:r>
              <a:rPr lang="en-US" sz="1600" i="0"/>
              <a:t>Granular Access privileges to enforce complete and accurate data</a:t>
            </a:r>
          </a:p>
          <a:p>
            <a:pPr marL="461963" lvl="1" indent="-177800">
              <a:lnSpc>
                <a:spcPct val="80000"/>
              </a:lnSpc>
              <a:spcBef>
                <a:spcPct val="35000"/>
              </a:spcBef>
              <a:buClr>
                <a:schemeClr val="tx1"/>
              </a:buClr>
              <a:buFont typeface="Arial" charset="0"/>
              <a:buChar char="–"/>
            </a:pPr>
            <a:r>
              <a:rPr lang="en-US" sz="1600" i="0"/>
              <a:t>User and Role Security</a:t>
            </a:r>
          </a:p>
          <a:p>
            <a:pPr marL="461963" lvl="1" indent="-177800">
              <a:lnSpc>
                <a:spcPct val="80000"/>
              </a:lnSpc>
              <a:spcBef>
                <a:spcPct val="35000"/>
              </a:spcBef>
              <a:buClr>
                <a:schemeClr val="tx1"/>
              </a:buClr>
              <a:buFont typeface="Arial" charset="0"/>
              <a:buChar char="–"/>
            </a:pPr>
            <a:r>
              <a:rPr lang="en-US" sz="1600" i="0"/>
              <a:t>Attribute Level Security</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048F359E-20F3-40EC-84D5-E1842F07841C}" type="slidenum">
              <a:rPr lang="en-ZA" sz="1200" i="0">
                <a:latin typeface="+mn-lt"/>
                <a:cs typeface="+mn-cs"/>
              </a:rPr>
              <a:pPr algn="r" fontAlgn="auto">
                <a:spcBef>
                  <a:spcPts val="0"/>
                </a:spcBef>
                <a:spcAft>
                  <a:spcPts val="0"/>
                </a:spcAft>
                <a:defRPr/>
              </a:pPr>
              <a:t>4</a:t>
            </a:fld>
            <a:endParaRPr lang="en-ZA" sz="1200" i="0">
              <a:latin typeface="+mn-lt"/>
              <a:cs typeface="+mn-cs"/>
            </a:endParaRPr>
          </a:p>
        </p:txBody>
      </p:sp>
      <p:sp>
        <p:nvSpPr>
          <p:cNvPr id="35842" name="Rectangle 8"/>
          <p:cNvSpPr>
            <a:spLocks noChangeArrowheads="1"/>
          </p:cNvSpPr>
          <p:nvPr/>
        </p:nvSpPr>
        <p:spPr bwMode="auto">
          <a:xfrm>
            <a:off x="0" y="209550"/>
            <a:ext cx="9144000" cy="946150"/>
          </a:xfrm>
          <a:prstGeom prst="rect">
            <a:avLst/>
          </a:prstGeom>
          <a:noFill/>
          <a:ln w="9525" algn="ctr">
            <a:noFill/>
            <a:miter lim="800000"/>
            <a:headEnd/>
            <a:tailEnd/>
          </a:ln>
        </p:spPr>
        <p:txBody>
          <a:bodyPr>
            <a:spAutoFit/>
          </a:bodyPr>
          <a:lstStyle/>
          <a:p>
            <a:pPr algn="ctr">
              <a:lnSpc>
                <a:spcPct val="80000"/>
              </a:lnSpc>
            </a:pPr>
            <a:r>
              <a:rPr lang="en-US" sz="3500" i="0">
                <a:latin typeface="Calibri" pitchFamily="34" charset="0"/>
                <a:ea typeface="MS PGothic" pitchFamily="34" charset="-128"/>
              </a:rPr>
              <a:t>But, How Do We Leverage Information</a:t>
            </a:r>
            <a:br>
              <a:rPr lang="en-US" sz="3500" i="0">
                <a:latin typeface="Calibri" pitchFamily="34" charset="0"/>
                <a:ea typeface="MS PGothic" pitchFamily="34" charset="-128"/>
              </a:rPr>
            </a:br>
            <a:r>
              <a:rPr lang="en-US" sz="3500" i="0">
                <a:latin typeface="Calibri" pitchFamily="34" charset="0"/>
                <a:ea typeface="MS PGothic" pitchFamily="34" charset="-128"/>
              </a:rPr>
              <a:t>for Smarter Business Outcomes?</a:t>
            </a:r>
          </a:p>
        </p:txBody>
      </p:sp>
      <p:sp>
        <p:nvSpPr>
          <p:cNvPr id="846859" name="AutoShape 11"/>
          <p:cNvSpPr>
            <a:spLocks noChangeArrowheads="1"/>
          </p:cNvSpPr>
          <p:nvPr/>
        </p:nvSpPr>
        <p:spPr bwMode="auto">
          <a:xfrm>
            <a:off x="6643688" y="3114675"/>
            <a:ext cx="2371725" cy="1309688"/>
          </a:xfrm>
          <a:prstGeom prst="roundRect">
            <a:avLst>
              <a:gd name="adj" fmla="val 16667"/>
            </a:avLst>
          </a:prstGeom>
          <a:noFill/>
          <a:ln w="9525" algn="ctr">
            <a:noFill/>
            <a:round/>
            <a:headEnd/>
            <a:tailEnd/>
          </a:ln>
        </p:spPr>
        <p:txBody>
          <a:bodyPr>
            <a:spAutoFit/>
          </a:bodyPr>
          <a:lstStyle/>
          <a:p>
            <a:pPr algn="ctr">
              <a:tabLst>
                <a:tab pos="7597775" algn="r"/>
              </a:tabLst>
            </a:pPr>
            <a:r>
              <a:rPr lang="en-US" b="1" i="0"/>
              <a:t>47% of users </a:t>
            </a:r>
          </a:p>
          <a:p>
            <a:pPr algn="ctr">
              <a:tabLst>
                <a:tab pos="7597775" algn="r"/>
              </a:tabLst>
            </a:pPr>
            <a:r>
              <a:rPr lang="en-US" b="1" i="0"/>
              <a:t>don’t have confidence in their information</a:t>
            </a:r>
          </a:p>
        </p:txBody>
      </p:sp>
      <p:sp>
        <p:nvSpPr>
          <p:cNvPr id="846860" name="60% CEO Quote"/>
          <p:cNvSpPr>
            <a:spLocks noChangeArrowheads="1"/>
          </p:cNvSpPr>
          <p:nvPr/>
        </p:nvSpPr>
        <p:spPr bwMode="auto">
          <a:xfrm>
            <a:off x="34925" y="3019425"/>
            <a:ext cx="2462213" cy="1500188"/>
          </a:xfrm>
          <a:prstGeom prst="roundRect">
            <a:avLst>
              <a:gd name="adj" fmla="val 16667"/>
            </a:avLst>
          </a:prstGeom>
          <a:noFill/>
          <a:ln w="9525" algn="ctr">
            <a:noFill/>
            <a:round/>
            <a:headEnd/>
            <a:tailEnd/>
          </a:ln>
        </p:spPr>
        <p:txBody>
          <a:bodyPr/>
          <a:lstStyle/>
          <a:p>
            <a:pPr algn="ctr">
              <a:tabLst>
                <a:tab pos="7597775" algn="r"/>
              </a:tabLst>
            </a:pPr>
            <a:r>
              <a:rPr lang="en-US" b="1" i="0"/>
              <a:t>59% of managers miss information valuable to their jobs because they can't find it</a:t>
            </a:r>
            <a:endParaRPr lang="en-AU" b="1" i="0"/>
          </a:p>
        </p:txBody>
      </p:sp>
      <p:sp>
        <p:nvSpPr>
          <p:cNvPr id="2" name="AutoShape 11"/>
          <p:cNvSpPr>
            <a:spLocks noChangeArrowheads="1"/>
          </p:cNvSpPr>
          <p:nvPr/>
        </p:nvSpPr>
        <p:spPr bwMode="auto">
          <a:xfrm>
            <a:off x="3108325" y="1660525"/>
            <a:ext cx="2903538" cy="1004888"/>
          </a:xfrm>
          <a:prstGeom prst="roundRect">
            <a:avLst>
              <a:gd name="adj" fmla="val 16667"/>
            </a:avLst>
          </a:prstGeom>
          <a:noFill/>
          <a:ln w="9525" algn="ctr">
            <a:noFill/>
            <a:round/>
            <a:headEnd/>
            <a:tailEnd/>
          </a:ln>
        </p:spPr>
        <p:txBody>
          <a:bodyPr>
            <a:spAutoFit/>
          </a:bodyPr>
          <a:lstStyle/>
          <a:p>
            <a:pPr algn="ctr">
              <a:tabLst>
                <a:tab pos="7597775" algn="r"/>
              </a:tabLst>
            </a:pPr>
            <a:r>
              <a:rPr lang="en-US" b="1" i="0"/>
              <a:t>42% of managers use wrong information at least once a week</a:t>
            </a:r>
          </a:p>
        </p:txBody>
      </p:sp>
      <p:pic>
        <p:nvPicPr>
          <p:cNvPr id="35846" name="Picture 6" descr="fold"/>
          <p:cNvPicPr>
            <a:picLocks noChangeAspect="1" noChangeArrowheads="1"/>
          </p:cNvPicPr>
          <p:nvPr/>
        </p:nvPicPr>
        <p:blipFill>
          <a:blip r:embed="rId3"/>
          <a:srcRect/>
          <a:stretch>
            <a:fillRect/>
          </a:stretch>
        </p:blipFill>
        <p:spPr bwMode="auto">
          <a:xfrm rot="259975">
            <a:off x="2268538" y="2392363"/>
            <a:ext cx="4824412" cy="3540125"/>
          </a:xfrm>
          <a:prstGeom prst="rect">
            <a:avLst/>
          </a:prstGeom>
          <a:noFill/>
          <a:ln w="9525">
            <a:noFill/>
            <a:miter lim="800000"/>
            <a:headEnd/>
            <a:tailEnd/>
          </a:ln>
        </p:spPr>
      </p:pic>
      <p:sp>
        <p:nvSpPr>
          <p:cNvPr id="562183" name="Rectangle 12"/>
          <p:cNvSpPr>
            <a:spLocks noChangeArrowheads="1"/>
          </p:cNvSpPr>
          <p:nvPr/>
        </p:nvSpPr>
        <p:spPr bwMode="auto">
          <a:xfrm>
            <a:off x="84138" y="6403975"/>
            <a:ext cx="4448175" cy="228600"/>
          </a:xfrm>
          <a:prstGeom prst="rect">
            <a:avLst/>
          </a:prstGeom>
          <a:noFill/>
          <a:ln w="9525">
            <a:noFill/>
            <a:miter lim="800000"/>
            <a:headEnd/>
            <a:tailEnd/>
          </a:ln>
        </p:spPr>
        <p:txBody>
          <a:bodyPr wrap="none">
            <a:spAutoFit/>
          </a:bodyPr>
          <a:lstStyle/>
          <a:p>
            <a:pPr>
              <a:lnSpc>
                <a:spcPct val="90000"/>
              </a:lnSpc>
              <a:buClr>
                <a:srgbClr val="7889FB"/>
              </a:buClr>
            </a:pPr>
            <a:r>
              <a:rPr lang="en-US" sz="1000">
                <a:solidFill>
                  <a:srgbClr val="333333"/>
                </a:solidFill>
              </a:rPr>
              <a:t>Sources:  </a:t>
            </a:r>
            <a:r>
              <a:rPr lang="en-US" sz="1000">
                <a:solidFill>
                  <a:srgbClr val="333333"/>
                </a:solidFill>
                <a:hlinkClick r:id="rId4"/>
              </a:rPr>
              <a:t>Accenture Survey, January 2007</a:t>
            </a:r>
            <a:r>
              <a:rPr lang="en-US" sz="1000">
                <a:solidFill>
                  <a:srgbClr val="333333"/>
                </a:solidFill>
              </a:rPr>
              <a:t>,  </a:t>
            </a:r>
            <a:r>
              <a:rPr lang="en-US" sz="1000">
                <a:solidFill>
                  <a:srgbClr val="333333"/>
                </a:solidFill>
                <a:hlinkClick r:id="rId5"/>
              </a:rPr>
              <a:t>AIIM Survey,  July/August 2007</a:t>
            </a:r>
            <a:endParaRPr lang="en-AU" sz="1000" b="1">
              <a:solidFill>
                <a:srgbClr val="333333"/>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46860"/>
                                        </p:tgtEl>
                                        <p:attrNameLst>
                                          <p:attrName>style.visibility</p:attrName>
                                        </p:attrNameLst>
                                      </p:cBhvr>
                                      <p:to>
                                        <p:strVal val="visible"/>
                                      </p:to>
                                    </p:set>
                                    <p:animEffect transition="in" filter="fade">
                                      <p:cBhvr>
                                        <p:cTn id="7" dur="2000"/>
                                        <p:tgtEl>
                                          <p:spTgt spid="84686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46859"/>
                                        </p:tgtEl>
                                        <p:attrNameLst>
                                          <p:attrName>style.visibility</p:attrName>
                                        </p:attrNameLst>
                                      </p:cBhvr>
                                      <p:to>
                                        <p:strVal val="visible"/>
                                      </p:to>
                                    </p:set>
                                    <p:animEffect transition="in" filter="fade">
                                      <p:cBhvr>
                                        <p:cTn id="10" dur="2000"/>
                                        <p:tgtEl>
                                          <p:spTgt spid="84685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000"/>
                                        <p:tgtEl>
                                          <p:spTgt spid="2"/>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5621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6859" grpId="0"/>
      <p:bldP spid="846860" grpId="0"/>
      <p:bldP spid="2" grpId="0"/>
      <p:bldP spid="56218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3"/>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CB8BE099-8FB1-43F4-9837-118C05948899}" type="slidenum">
              <a:rPr lang="en-ZA" sz="1200" i="0">
                <a:latin typeface="+mn-lt"/>
                <a:cs typeface="+mn-cs"/>
              </a:rPr>
              <a:pPr algn="r" fontAlgn="auto">
                <a:spcBef>
                  <a:spcPts val="0"/>
                </a:spcBef>
                <a:spcAft>
                  <a:spcPts val="0"/>
                </a:spcAft>
                <a:defRPr/>
              </a:pPr>
              <a:t>5</a:t>
            </a:fld>
            <a:endParaRPr lang="en-ZA" sz="1200" i="0">
              <a:latin typeface="+mn-lt"/>
              <a:cs typeface="+mn-cs"/>
            </a:endParaRPr>
          </a:p>
        </p:txBody>
      </p:sp>
      <p:pic>
        <p:nvPicPr>
          <p:cNvPr id="37890" name="Picture 2" descr="complexity"/>
          <p:cNvPicPr>
            <a:picLocks noChangeAspect="1" noChangeArrowheads="1"/>
          </p:cNvPicPr>
          <p:nvPr/>
        </p:nvPicPr>
        <p:blipFill>
          <a:blip r:embed="rId3"/>
          <a:srcRect/>
          <a:stretch>
            <a:fillRect/>
          </a:stretch>
        </p:blipFill>
        <p:spPr bwMode="auto">
          <a:xfrm>
            <a:off x="1257300" y="4316413"/>
            <a:ext cx="6667500" cy="1627187"/>
          </a:xfrm>
          <a:prstGeom prst="rect">
            <a:avLst/>
          </a:prstGeom>
          <a:noFill/>
          <a:ln w="9525">
            <a:noFill/>
            <a:miter lim="800000"/>
            <a:headEnd/>
            <a:tailEnd/>
          </a:ln>
        </p:spPr>
      </p:pic>
      <p:sp>
        <p:nvSpPr>
          <p:cNvPr id="290819" name="Freeform 3"/>
          <p:cNvSpPr>
            <a:spLocks/>
          </p:cNvSpPr>
          <p:nvPr/>
        </p:nvSpPr>
        <p:spPr bwMode="auto">
          <a:xfrm>
            <a:off x="1687513" y="3357563"/>
            <a:ext cx="5689600" cy="1223962"/>
          </a:xfrm>
          <a:custGeom>
            <a:avLst/>
            <a:gdLst>
              <a:gd name="T0" fmla="*/ 2147483647 w 3584"/>
              <a:gd name="T1" fmla="*/ 2147483647 h 771"/>
              <a:gd name="T2" fmla="*/ 0 w 3584"/>
              <a:gd name="T3" fmla="*/ 0 h 771"/>
              <a:gd name="T4" fmla="*/ 2147483647 w 3584"/>
              <a:gd name="T5" fmla="*/ 0 h 771"/>
              <a:gd name="T6" fmla="*/ 2147483647 w 3584"/>
              <a:gd name="T7" fmla="*/ 2147483647 h 771"/>
              <a:gd name="T8" fmla="*/ 2147483647 w 3584"/>
              <a:gd name="T9" fmla="*/ 2147483647 h 771"/>
              <a:gd name="T10" fmla="*/ 0 60000 65536"/>
              <a:gd name="T11" fmla="*/ 0 60000 65536"/>
              <a:gd name="T12" fmla="*/ 0 60000 65536"/>
              <a:gd name="T13" fmla="*/ 0 60000 65536"/>
              <a:gd name="T14" fmla="*/ 0 60000 65536"/>
              <a:gd name="T15" fmla="*/ 0 w 3584"/>
              <a:gd name="T16" fmla="*/ 0 h 771"/>
              <a:gd name="T17" fmla="*/ 3584 w 3584"/>
              <a:gd name="T18" fmla="*/ 771 h 771"/>
            </a:gdLst>
            <a:ahLst/>
            <a:cxnLst>
              <a:cxn ang="T10">
                <a:pos x="T0" y="T1"/>
              </a:cxn>
              <a:cxn ang="T11">
                <a:pos x="T2" y="T3"/>
              </a:cxn>
              <a:cxn ang="T12">
                <a:pos x="T4" y="T5"/>
              </a:cxn>
              <a:cxn ang="T13">
                <a:pos x="T6" y="T7"/>
              </a:cxn>
              <a:cxn ang="T14">
                <a:pos x="T8" y="T9"/>
              </a:cxn>
            </a:cxnLst>
            <a:rect l="T15" t="T16" r="T17" b="T18"/>
            <a:pathLst>
              <a:path w="3584" h="771">
                <a:moveTo>
                  <a:pt x="862" y="771"/>
                </a:moveTo>
                <a:lnTo>
                  <a:pt x="0" y="0"/>
                </a:lnTo>
                <a:lnTo>
                  <a:pt x="3584" y="0"/>
                </a:lnTo>
                <a:lnTo>
                  <a:pt x="2813" y="771"/>
                </a:lnTo>
                <a:lnTo>
                  <a:pt x="862" y="771"/>
                </a:lnTo>
                <a:close/>
              </a:path>
            </a:pathLst>
          </a:custGeom>
          <a:gradFill rotWithShape="1">
            <a:gsLst>
              <a:gs pos="0">
                <a:srgbClr val="475E76"/>
              </a:gs>
              <a:gs pos="100000">
                <a:srgbClr val="99CCFF">
                  <a:alpha val="17000"/>
                </a:srgbClr>
              </a:gs>
            </a:gsLst>
            <a:lin ang="5400000" scaled="1"/>
          </a:gradFill>
          <a:ln w="9525">
            <a:noFill/>
            <a:round/>
            <a:headEnd/>
            <a:tailEnd/>
          </a:ln>
        </p:spPr>
        <p:txBody>
          <a:bodyPr/>
          <a:lstStyle/>
          <a:p>
            <a:endParaRPr lang="en-US"/>
          </a:p>
        </p:txBody>
      </p:sp>
      <p:sp>
        <p:nvSpPr>
          <p:cNvPr id="37892" name="Rectangle 4"/>
          <p:cNvSpPr>
            <a:spLocks noChangeArrowheads="1"/>
          </p:cNvSpPr>
          <p:nvPr/>
        </p:nvSpPr>
        <p:spPr bwMode="auto">
          <a:xfrm>
            <a:off x="0" y="217488"/>
            <a:ext cx="9144000" cy="946150"/>
          </a:xfrm>
          <a:prstGeom prst="rect">
            <a:avLst/>
          </a:prstGeom>
          <a:noFill/>
          <a:ln w="9525" algn="ctr">
            <a:noFill/>
            <a:miter lim="800000"/>
            <a:headEnd/>
            <a:tailEnd/>
          </a:ln>
        </p:spPr>
        <p:txBody>
          <a:bodyPr>
            <a:spAutoFit/>
          </a:bodyPr>
          <a:lstStyle/>
          <a:p>
            <a:pPr algn="ctr">
              <a:lnSpc>
                <a:spcPct val="80000"/>
              </a:lnSpc>
            </a:pPr>
            <a:r>
              <a:rPr lang="en-US" sz="3500" i="0">
                <a:latin typeface="Calibri" pitchFamily="34" charset="0"/>
                <a:ea typeface="MS PGothic" pitchFamily="34" charset="-128"/>
              </a:rPr>
              <a:t>Think Differently to Drive Smarter</a:t>
            </a:r>
            <a:br>
              <a:rPr lang="en-US" sz="3500" i="0">
                <a:latin typeface="Calibri" pitchFamily="34" charset="0"/>
                <a:ea typeface="MS PGothic" pitchFamily="34" charset="-128"/>
              </a:rPr>
            </a:br>
            <a:r>
              <a:rPr lang="en-US" sz="3500" i="0">
                <a:latin typeface="Calibri" pitchFamily="34" charset="0"/>
                <a:ea typeface="MS PGothic" pitchFamily="34" charset="-128"/>
              </a:rPr>
              <a:t>Business Outcomes</a:t>
            </a:r>
          </a:p>
        </p:txBody>
      </p:sp>
      <p:sp>
        <p:nvSpPr>
          <p:cNvPr id="25" name="Oval 24"/>
          <p:cNvSpPr/>
          <p:nvPr/>
        </p:nvSpPr>
        <p:spPr bwMode="auto">
          <a:xfrm>
            <a:off x="2527141" y="4631002"/>
            <a:ext cx="1760561" cy="655092"/>
          </a:xfrm>
          <a:prstGeom prst="ellipse">
            <a:avLst/>
          </a:prstGeom>
          <a:solidFill>
            <a:schemeClr val="bg1">
              <a:alpha val="50000"/>
            </a:schemeClr>
          </a:solidFill>
          <a:ln w="9525" cap="flat" cmpd="sng" algn="ctr">
            <a:solidFill>
              <a:srgbClr val="16AF4B"/>
            </a:solidFill>
            <a:prstDash val="solid"/>
            <a:round/>
            <a:headEnd type="none" w="med" len="med"/>
            <a:tailEnd type="none" w="med" len="med"/>
          </a:ln>
          <a:effectLst>
            <a:softEdge rad="63500"/>
          </a:effectLst>
        </p:spPr>
        <p:txBody>
          <a:bodyPr lIns="91387" tIns="45693" rIns="91387" bIns="45693"/>
          <a:lstStyle/>
          <a:p>
            <a:pPr eaLnBrk="0" hangingPunct="0">
              <a:defRPr/>
            </a:pPr>
            <a:endParaRPr lang="en-GB" i="0">
              <a:solidFill>
                <a:schemeClr val="bg1"/>
              </a:solidFill>
              <a:latin typeface="Times" pitchFamily="18" charset="0"/>
              <a:ea typeface="MS PGothic" pitchFamily="34" charset="-128"/>
            </a:endParaRPr>
          </a:p>
        </p:txBody>
      </p:sp>
      <p:sp>
        <p:nvSpPr>
          <p:cNvPr id="2" name="Oval 24"/>
          <p:cNvSpPr/>
          <p:nvPr/>
        </p:nvSpPr>
        <p:spPr bwMode="auto">
          <a:xfrm>
            <a:off x="4836711" y="4632968"/>
            <a:ext cx="1760561" cy="655092"/>
          </a:xfrm>
          <a:prstGeom prst="ellipse">
            <a:avLst/>
          </a:prstGeom>
          <a:solidFill>
            <a:schemeClr val="bg1">
              <a:alpha val="50000"/>
            </a:schemeClr>
          </a:solidFill>
          <a:ln w="9525" cap="flat" cmpd="sng" algn="ctr">
            <a:solidFill>
              <a:srgbClr val="16AF4B"/>
            </a:solidFill>
            <a:prstDash val="solid"/>
            <a:round/>
            <a:headEnd type="none" w="med" len="med"/>
            <a:tailEnd type="none" w="med" len="med"/>
          </a:ln>
          <a:effectLst>
            <a:softEdge rad="63500"/>
          </a:effectLst>
        </p:spPr>
        <p:txBody>
          <a:bodyPr lIns="91387" tIns="45693" rIns="91387" bIns="45693"/>
          <a:lstStyle/>
          <a:p>
            <a:pPr eaLnBrk="0" hangingPunct="0">
              <a:defRPr/>
            </a:pPr>
            <a:endParaRPr lang="en-GB" i="0">
              <a:solidFill>
                <a:schemeClr val="bg1"/>
              </a:solidFill>
              <a:latin typeface="Times" pitchFamily="18" charset="0"/>
              <a:ea typeface="MS PGothic" pitchFamily="34" charset="-128"/>
            </a:endParaRPr>
          </a:p>
        </p:txBody>
      </p:sp>
      <p:sp>
        <p:nvSpPr>
          <p:cNvPr id="26" name="Oval 25"/>
          <p:cNvSpPr/>
          <p:nvPr/>
        </p:nvSpPr>
        <p:spPr bwMode="auto">
          <a:xfrm>
            <a:off x="3634885" y="5165539"/>
            <a:ext cx="1760561" cy="655092"/>
          </a:xfrm>
          <a:prstGeom prst="ellipse">
            <a:avLst/>
          </a:prstGeom>
          <a:solidFill>
            <a:schemeClr val="bg1">
              <a:alpha val="50000"/>
            </a:schemeClr>
          </a:solidFill>
          <a:ln w="9525" cap="flat" cmpd="sng" algn="ctr">
            <a:solidFill>
              <a:srgbClr val="16AF4B"/>
            </a:solidFill>
            <a:prstDash val="solid"/>
            <a:round/>
            <a:headEnd type="none" w="med" len="med"/>
            <a:tailEnd type="none" w="med" len="med"/>
          </a:ln>
          <a:effectLst>
            <a:softEdge rad="63500"/>
          </a:effectLst>
        </p:spPr>
        <p:txBody>
          <a:bodyPr lIns="91387" tIns="45693" rIns="91387" bIns="45693"/>
          <a:lstStyle/>
          <a:p>
            <a:pPr eaLnBrk="0" hangingPunct="0">
              <a:defRPr/>
            </a:pPr>
            <a:endParaRPr lang="en-GB" i="0">
              <a:solidFill>
                <a:schemeClr val="bg1"/>
              </a:solidFill>
              <a:latin typeface="Times" pitchFamily="18" charset="0"/>
              <a:ea typeface="MS PGothic" pitchFamily="34" charset="-128"/>
            </a:endParaRPr>
          </a:p>
        </p:txBody>
      </p:sp>
      <p:sp>
        <p:nvSpPr>
          <p:cNvPr id="29" name="TextBox 23"/>
          <p:cNvSpPr txBox="1">
            <a:spLocks noChangeArrowheads="1"/>
          </p:cNvSpPr>
          <p:nvPr/>
        </p:nvSpPr>
        <p:spPr bwMode="auto">
          <a:xfrm>
            <a:off x="2753648" y="4647157"/>
            <a:ext cx="1293944" cy="615553"/>
          </a:xfrm>
          <a:prstGeom prst="roundRect">
            <a:avLst>
              <a:gd name="adj" fmla="val 0"/>
            </a:avLst>
          </a:prstGeom>
          <a:noFill/>
          <a:ln w="9525">
            <a:noFill/>
            <a:miter lim="800000"/>
            <a:headEnd/>
            <a:tailEnd/>
          </a:ln>
          <a:effectLst>
            <a:softEdge rad="127000"/>
          </a:effectLst>
        </p:spPr>
        <p:txBody>
          <a:bodyPr wrap="none" lIns="91387" tIns="45693" rIns="91387" bIns="45693" anchor="ctr">
            <a:spAutoFit/>
          </a:bodyPr>
          <a:lstStyle/>
          <a:p>
            <a:pPr algn="ctr" eaLnBrk="0" hangingPunct="0">
              <a:lnSpc>
                <a:spcPct val="85000"/>
              </a:lnSpc>
              <a:defRPr/>
            </a:pPr>
            <a:r>
              <a:rPr lang="en-US" sz="1600" b="1" i="0">
                <a:latin typeface="Arial Narrow" pitchFamily="34" charset="0"/>
                <a:ea typeface="MS PGothic" pitchFamily="34" charset="-128"/>
              </a:rPr>
              <a:t>Call Center</a:t>
            </a:r>
            <a:br>
              <a:rPr lang="en-US" sz="1600" b="1" i="0">
                <a:latin typeface="Arial Narrow" pitchFamily="34" charset="0"/>
                <a:ea typeface="MS PGothic" pitchFamily="34" charset="-128"/>
              </a:rPr>
            </a:br>
            <a:r>
              <a:rPr lang="en-US" sz="1600" b="1" i="0">
                <a:latin typeface="Arial Narrow" pitchFamily="34" charset="0"/>
                <a:ea typeface="MS PGothic" pitchFamily="34" charset="-128"/>
              </a:rPr>
              <a:t>Operations</a:t>
            </a:r>
          </a:p>
        </p:txBody>
      </p:sp>
      <p:sp>
        <p:nvSpPr>
          <p:cNvPr id="30" name="TextBox 23"/>
          <p:cNvSpPr txBox="1">
            <a:spLocks noChangeArrowheads="1"/>
          </p:cNvSpPr>
          <p:nvPr/>
        </p:nvSpPr>
        <p:spPr bwMode="auto">
          <a:xfrm>
            <a:off x="4647758" y="4522138"/>
            <a:ext cx="2173374" cy="902295"/>
          </a:xfrm>
          <a:prstGeom prst="roundRect">
            <a:avLst>
              <a:gd name="adj" fmla="val 50000"/>
            </a:avLst>
          </a:prstGeom>
          <a:noFill/>
          <a:ln w="9525">
            <a:noFill/>
            <a:miter lim="800000"/>
            <a:headEnd/>
            <a:tailEnd/>
          </a:ln>
          <a:effectLst>
            <a:softEdge rad="317500"/>
          </a:effectLst>
        </p:spPr>
        <p:txBody>
          <a:bodyPr wrap="none" lIns="91387" tIns="45693" rIns="91387" bIns="45693" anchor="ctr">
            <a:spAutoFit/>
          </a:bodyPr>
          <a:lstStyle/>
          <a:p>
            <a:pPr algn="ctr" eaLnBrk="0" hangingPunct="0">
              <a:lnSpc>
                <a:spcPct val="85000"/>
              </a:lnSpc>
              <a:defRPr/>
            </a:pPr>
            <a:r>
              <a:rPr lang="en-US" sz="1600" b="1" i="0">
                <a:latin typeface="Arial Narrow" pitchFamily="34" charset="0"/>
                <a:ea typeface="MS PGothic" pitchFamily="34" charset="-128"/>
              </a:rPr>
              <a:t>Human Resource</a:t>
            </a:r>
          </a:p>
          <a:p>
            <a:pPr algn="ctr" eaLnBrk="0" hangingPunct="0">
              <a:lnSpc>
                <a:spcPct val="85000"/>
              </a:lnSpc>
              <a:defRPr/>
            </a:pPr>
            <a:r>
              <a:rPr lang="en-US" sz="1600" b="1" i="0">
                <a:latin typeface="Arial Narrow" pitchFamily="34" charset="0"/>
                <a:ea typeface="MS PGothic" pitchFamily="34" charset="-128"/>
              </a:rPr>
              <a:t>Management</a:t>
            </a:r>
          </a:p>
        </p:txBody>
      </p:sp>
      <p:sp>
        <p:nvSpPr>
          <p:cNvPr id="28" name="TextBox 23"/>
          <p:cNvSpPr txBox="1">
            <a:spLocks noChangeArrowheads="1"/>
          </p:cNvSpPr>
          <p:nvPr/>
        </p:nvSpPr>
        <p:spPr bwMode="auto">
          <a:xfrm>
            <a:off x="3795779" y="5070074"/>
            <a:ext cx="1456323" cy="865508"/>
          </a:xfrm>
          <a:prstGeom prst="roundRect">
            <a:avLst>
              <a:gd name="adj" fmla="val 50000"/>
            </a:avLst>
          </a:prstGeom>
          <a:noFill/>
          <a:ln w="9525">
            <a:noFill/>
            <a:miter lim="800000"/>
            <a:headEnd/>
            <a:tailEnd/>
          </a:ln>
          <a:effectLst>
            <a:softEdge rad="317500"/>
          </a:effectLst>
        </p:spPr>
        <p:txBody>
          <a:bodyPr wrap="none" lIns="91387" tIns="45693" rIns="91387" bIns="45693" anchor="ctr">
            <a:spAutoFit/>
          </a:bodyPr>
          <a:lstStyle/>
          <a:p>
            <a:pPr algn="ctr" eaLnBrk="0" hangingPunct="0">
              <a:lnSpc>
                <a:spcPct val="85000"/>
              </a:lnSpc>
              <a:defRPr/>
            </a:pPr>
            <a:r>
              <a:rPr lang="en-US" sz="1600" b="1" i="0">
                <a:latin typeface="Arial Narrow" pitchFamily="34" charset="0"/>
                <a:ea typeface="MS PGothic" pitchFamily="34" charset="-128"/>
              </a:rPr>
              <a:t>ERP &amp;</a:t>
            </a:r>
          </a:p>
          <a:p>
            <a:pPr algn="ctr" eaLnBrk="0" hangingPunct="0">
              <a:lnSpc>
                <a:spcPct val="85000"/>
              </a:lnSpc>
              <a:defRPr/>
            </a:pPr>
            <a:r>
              <a:rPr lang="en-US" sz="1600" b="1" i="0">
                <a:latin typeface="Arial Narrow" pitchFamily="34" charset="0"/>
                <a:ea typeface="MS PGothic" pitchFamily="34" charset="-128"/>
              </a:rPr>
              <a:t>Financials</a:t>
            </a:r>
          </a:p>
        </p:txBody>
      </p:sp>
      <p:sp>
        <p:nvSpPr>
          <p:cNvPr id="37911" name="TextBox 13"/>
          <p:cNvSpPr txBox="1">
            <a:spLocks noChangeArrowheads="1"/>
          </p:cNvSpPr>
          <p:nvPr/>
        </p:nvSpPr>
        <p:spPr bwMode="auto">
          <a:xfrm>
            <a:off x="228600" y="4918075"/>
            <a:ext cx="1468438" cy="396875"/>
          </a:xfrm>
          <a:prstGeom prst="rect">
            <a:avLst/>
          </a:prstGeom>
          <a:noFill/>
          <a:ln w="9525">
            <a:noFill/>
            <a:miter lim="800000"/>
            <a:headEnd/>
            <a:tailEnd/>
          </a:ln>
        </p:spPr>
        <p:txBody>
          <a:bodyPr wrap="none" lIns="91387" tIns="45693" rIns="91387" bIns="45693">
            <a:spAutoFit/>
          </a:bodyPr>
          <a:lstStyle/>
          <a:p>
            <a:pPr eaLnBrk="0" hangingPunct="0"/>
            <a:r>
              <a:rPr lang="en-US" sz="2000" i="0">
                <a:ea typeface="MS PGothic" pitchFamily="34" charset="-128"/>
              </a:rPr>
              <a:t>Automation</a:t>
            </a:r>
          </a:p>
        </p:txBody>
      </p:sp>
      <p:sp>
        <p:nvSpPr>
          <p:cNvPr id="37912" name="TextBox 15"/>
          <p:cNvSpPr txBox="1">
            <a:spLocks noChangeArrowheads="1"/>
          </p:cNvSpPr>
          <p:nvPr/>
        </p:nvSpPr>
        <p:spPr bwMode="auto">
          <a:xfrm>
            <a:off x="7294563" y="4621213"/>
            <a:ext cx="1428750" cy="701675"/>
          </a:xfrm>
          <a:prstGeom prst="rect">
            <a:avLst/>
          </a:prstGeom>
          <a:noFill/>
          <a:ln w="9525">
            <a:noFill/>
            <a:miter lim="800000"/>
            <a:headEnd/>
            <a:tailEnd/>
          </a:ln>
        </p:spPr>
        <p:txBody>
          <a:bodyPr wrap="none" lIns="91387" tIns="45693" rIns="91387" bIns="45693">
            <a:spAutoFit/>
          </a:bodyPr>
          <a:lstStyle/>
          <a:p>
            <a:pPr algn="ctr" eaLnBrk="0" hangingPunct="0"/>
            <a:r>
              <a:rPr lang="en-US" sz="2000" i="0">
                <a:ea typeface="MS PGothic" pitchFamily="34" charset="-128"/>
              </a:rPr>
              <a:t>Application</a:t>
            </a:r>
          </a:p>
          <a:p>
            <a:pPr algn="ctr" eaLnBrk="0" hangingPunct="0"/>
            <a:r>
              <a:rPr lang="en-US" sz="2000" i="0">
                <a:ea typeface="MS PGothic" pitchFamily="34" charset="-128"/>
              </a:rPr>
              <a:t>Agenda</a:t>
            </a:r>
          </a:p>
        </p:txBody>
      </p:sp>
      <p:pic>
        <p:nvPicPr>
          <p:cNvPr id="290841" name="Picture 25" descr="blue_box3"/>
          <p:cNvPicPr>
            <a:picLocks noChangeAspect="1" noChangeArrowheads="1"/>
          </p:cNvPicPr>
          <p:nvPr/>
        </p:nvPicPr>
        <p:blipFill>
          <a:blip r:embed="rId4"/>
          <a:srcRect/>
          <a:stretch>
            <a:fillRect/>
          </a:stretch>
        </p:blipFill>
        <p:spPr bwMode="auto">
          <a:xfrm>
            <a:off x="1435100" y="1069975"/>
            <a:ext cx="6202363" cy="2711450"/>
          </a:xfrm>
          <a:prstGeom prst="rect">
            <a:avLst/>
          </a:prstGeom>
          <a:noFill/>
          <a:ln w="9525">
            <a:noFill/>
            <a:miter lim="800000"/>
            <a:headEnd/>
            <a:tailEnd/>
          </a:ln>
        </p:spPr>
      </p:pic>
      <p:pic>
        <p:nvPicPr>
          <p:cNvPr id="290842" name="Picture 27" descr="information-agenda.png"/>
          <p:cNvPicPr>
            <a:picLocks noChangeAspect="1"/>
          </p:cNvPicPr>
          <p:nvPr/>
        </p:nvPicPr>
        <p:blipFill>
          <a:blip r:embed="rId5"/>
          <a:srcRect/>
          <a:stretch>
            <a:fillRect/>
          </a:stretch>
        </p:blipFill>
        <p:spPr bwMode="auto">
          <a:xfrm>
            <a:off x="2879725" y="1595438"/>
            <a:ext cx="3159125" cy="433387"/>
          </a:xfrm>
          <a:prstGeom prst="rect">
            <a:avLst/>
          </a:prstGeom>
          <a:noFill/>
          <a:ln w="9525">
            <a:noFill/>
            <a:miter lim="800000"/>
            <a:headEnd/>
            <a:tailEnd/>
          </a:ln>
        </p:spPr>
      </p:pic>
      <p:pic>
        <p:nvPicPr>
          <p:cNvPr id="290843" name="Picture 29" descr="financial.png"/>
          <p:cNvPicPr>
            <a:picLocks noChangeAspect="1"/>
          </p:cNvPicPr>
          <p:nvPr/>
        </p:nvPicPr>
        <p:blipFill>
          <a:blip r:embed="rId6"/>
          <a:srcRect/>
          <a:stretch>
            <a:fillRect/>
          </a:stretch>
        </p:blipFill>
        <p:spPr bwMode="auto">
          <a:xfrm>
            <a:off x="2133600" y="2784475"/>
            <a:ext cx="1504950" cy="547688"/>
          </a:xfrm>
          <a:prstGeom prst="rect">
            <a:avLst/>
          </a:prstGeom>
          <a:noFill/>
          <a:ln w="9525">
            <a:noFill/>
            <a:miter lim="800000"/>
            <a:headEnd/>
            <a:tailEnd/>
          </a:ln>
        </p:spPr>
      </p:pic>
      <p:pic>
        <p:nvPicPr>
          <p:cNvPr id="290844" name="Picture 30" descr="workforce.png"/>
          <p:cNvPicPr>
            <a:picLocks noChangeAspect="1"/>
          </p:cNvPicPr>
          <p:nvPr/>
        </p:nvPicPr>
        <p:blipFill>
          <a:blip r:embed="rId7"/>
          <a:srcRect/>
          <a:stretch>
            <a:fillRect/>
          </a:stretch>
        </p:blipFill>
        <p:spPr bwMode="auto">
          <a:xfrm>
            <a:off x="3429000" y="2138363"/>
            <a:ext cx="1317625" cy="547687"/>
          </a:xfrm>
          <a:prstGeom prst="rect">
            <a:avLst/>
          </a:prstGeom>
          <a:noFill/>
          <a:ln w="9525">
            <a:noFill/>
            <a:miter lim="800000"/>
            <a:headEnd/>
            <a:tailEnd/>
          </a:ln>
        </p:spPr>
      </p:pic>
      <p:pic>
        <p:nvPicPr>
          <p:cNvPr id="290845" name="Picture 31" descr="dynamic-sc.png"/>
          <p:cNvPicPr>
            <a:picLocks noChangeAspect="1"/>
          </p:cNvPicPr>
          <p:nvPr/>
        </p:nvPicPr>
        <p:blipFill>
          <a:blip r:embed="rId8"/>
          <a:srcRect/>
          <a:stretch>
            <a:fillRect/>
          </a:stretch>
        </p:blipFill>
        <p:spPr bwMode="auto">
          <a:xfrm>
            <a:off x="4481513" y="2781300"/>
            <a:ext cx="1538287" cy="547688"/>
          </a:xfrm>
          <a:prstGeom prst="rect">
            <a:avLst/>
          </a:prstGeom>
          <a:noFill/>
          <a:ln w="9525">
            <a:noFill/>
            <a:miter lim="800000"/>
            <a:headEnd/>
            <a:tailEnd/>
          </a:ln>
        </p:spPr>
      </p:pic>
      <p:pic>
        <p:nvPicPr>
          <p:cNvPr id="290846" name="Picture 32" descr="customer-profitability.png"/>
          <p:cNvPicPr>
            <a:picLocks noChangeAspect="1"/>
          </p:cNvPicPr>
          <p:nvPr/>
        </p:nvPicPr>
        <p:blipFill>
          <a:blip r:embed="rId9"/>
          <a:srcRect/>
          <a:stretch>
            <a:fillRect/>
          </a:stretch>
        </p:blipFill>
        <p:spPr bwMode="auto">
          <a:xfrm>
            <a:off x="5748338" y="2120900"/>
            <a:ext cx="1185862" cy="547688"/>
          </a:xfrm>
          <a:prstGeom prst="rect">
            <a:avLst/>
          </a:prstGeom>
          <a:noFill/>
          <a:ln w="9525">
            <a:noFill/>
            <a:miter lim="800000"/>
            <a:headEnd/>
            <a:tailEnd/>
          </a:ln>
        </p:spPr>
      </p:pic>
      <p:sp>
        <p:nvSpPr>
          <p:cNvPr id="564255" name="TextBox 13"/>
          <p:cNvSpPr txBox="1">
            <a:spLocks noChangeArrowheads="1"/>
          </p:cNvSpPr>
          <p:nvPr/>
        </p:nvSpPr>
        <p:spPr bwMode="auto">
          <a:xfrm>
            <a:off x="179388" y="2349500"/>
            <a:ext cx="1595437" cy="396875"/>
          </a:xfrm>
          <a:prstGeom prst="rect">
            <a:avLst/>
          </a:prstGeom>
          <a:noFill/>
          <a:ln w="9525">
            <a:noFill/>
            <a:miter lim="800000"/>
            <a:headEnd/>
            <a:tailEnd/>
          </a:ln>
        </p:spPr>
        <p:txBody>
          <a:bodyPr wrap="none" lIns="91387" tIns="45693" rIns="91387" bIns="45693">
            <a:spAutoFit/>
          </a:bodyPr>
          <a:lstStyle/>
          <a:p>
            <a:pPr eaLnBrk="0" hangingPunct="0"/>
            <a:r>
              <a:rPr lang="en-US" sz="2000" i="0">
                <a:ea typeface="MS PGothic" pitchFamily="34" charset="-128"/>
              </a:rPr>
              <a:t>Optimization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0841"/>
                                        </p:tgtEl>
                                        <p:attrNameLst>
                                          <p:attrName>style.visibility</p:attrName>
                                        </p:attrNameLst>
                                      </p:cBhvr>
                                      <p:to>
                                        <p:strVal val="visible"/>
                                      </p:to>
                                    </p:set>
                                    <p:animEffect transition="in" filter="fade">
                                      <p:cBhvr>
                                        <p:cTn id="7" dur="2000"/>
                                        <p:tgtEl>
                                          <p:spTgt spid="290841"/>
                                        </p:tgtEl>
                                      </p:cBhvr>
                                    </p:animEffect>
                                  </p:childTnLst>
                                </p:cTn>
                              </p:par>
                              <p:par>
                                <p:cTn id="8" presetID="10" presetClass="entr" presetSubtype="0" fill="hold" nodeType="withEffect">
                                  <p:stCondLst>
                                    <p:cond delay="0"/>
                                  </p:stCondLst>
                                  <p:childTnLst>
                                    <p:set>
                                      <p:cBhvr>
                                        <p:cTn id="9" dur="1" fill="hold">
                                          <p:stCondLst>
                                            <p:cond delay="0"/>
                                          </p:stCondLst>
                                        </p:cTn>
                                        <p:tgtEl>
                                          <p:spTgt spid="290842"/>
                                        </p:tgtEl>
                                        <p:attrNameLst>
                                          <p:attrName>style.visibility</p:attrName>
                                        </p:attrNameLst>
                                      </p:cBhvr>
                                      <p:to>
                                        <p:strVal val="visible"/>
                                      </p:to>
                                    </p:set>
                                    <p:animEffect transition="in" filter="fade">
                                      <p:cBhvr>
                                        <p:cTn id="10" dur="2000"/>
                                        <p:tgtEl>
                                          <p:spTgt spid="290842"/>
                                        </p:tgtEl>
                                      </p:cBhvr>
                                    </p:animEffect>
                                  </p:childTnLst>
                                </p:cTn>
                              </p:par>
                              <p:par>
                                <p:cTn id="11" presetID="10" presetClass="entr" presetSubtype="0" fill="hold" nodeType="withEffect">
                                  <p:stCondLst>
                                    <p:cond delay="0"/>
                                  </p:stCondLst>
                                  <p:childTnLst>
                                    <p:set>
                                      <p:cBhvr>
                                        <p:cTn id="12" dur="1" fill="hold">
                                          <p:stCondLst>
                                            <p:cond delay="0"/>
                                          </p:stCondLst>
                                        </p:cTn>
                                        <p:tgtEl>
                                          <p:spTgt spid="290843"/>
                                        </p:tgtEl>
                                        <p:attrNameLst>
                                          <p:attrName>style.visibility</p:attrName>
                                        </p:attrNameLst>
                                      </p:cBhvr>
                                      <p:to>
                                        <p:strVal val="visible"/>
                                      </p:to>
                                    </p:set>
                                    <p:animEffect transition="in" filter="fade">
                                      <p:cBhvr>
                                        <p:cTn id="13" dur="2000"/>
                                        <p:tgtEl>
                                          <p:spTgt spid="290843"/>
                                        </p:tgtEl>
                                      </p:cBhvr>
                                    </p:animEffect>
                                  </p:childTnLst>
                                </p:cTn>
                              </p:par>
                              <p:par>
                                <p:cTn id="14" presetID="10" presetClass="entr" presetSubtype="0" fill="hold" nodeType="withEffect">
                                  <p:stCondLst>
                                    <p:cond delay="0"/>
                                  </p:stCondLst>
                                  <p:childTnLst>
                                    <p:set>
                                      <p:cBhvr>
                                        <p:cTn id="15" dur="1" fill="hold">
                                          <p:stCondLst>
                                            <p:cond delay="0"/>
                                          </p:stCondLst>
                                        </p:cTn>
                                        <p:tgtEl>
                                          <p:spTgt spid="290844"/>
                                        </p:tgtEl>
                                        <p:attrNameLst>
                                          <p:attrName>style.visibility</p:attrName>
                                        </p:attrNameLst>
                                      </p:cBhvr>
                                      <p:to>
                                        <p:strVal val="visible"/>
                                      </p:to>
                                    </p:set>
                                    <p:animEffect transition="in" filter="fade">
                                      <p:cBhvr>
                                        <p:cTn id="16" dur="2000"/>
                                        <p:tgtEl>
                                          <p:spTgt spid="290844"/>
                                        </p:tgtEl>
                                      </p:cBhvr>
                                    </p:animEffect>
                                  </p:childTnLst>
                                </p:cTn>
                              </p:par>
                              <p:par>
                                <p:cTn id="17" presetID="10" presetClass="entr" presetSubtype="0" fill="hold" nodeType="withEffect">
                                  <p:stCondLst>
                                    <p:cond delay="0"/>
                                  </p:stCondLst>
                                  <p:childTnLst>
                                    <p:set>
                                      <p:cBhvr>
                                        <p:cTn id="18" dur="1" fill="hold">
                                          <p:stCondLst>
                                            <p:cond delay="0"/>
                                          </p:stCondLst>
                                        </p:cTn>
                                        <p:tgtEl>
                                          <p:spTgt spid="290845"/>
                                        </p:tgtEl>
                                        <p:attrNameLst>
                                          <p:attrName>style.visibility</p:attrName>
                                        </p:attrNameLst>
                                      </p:cBhvr>
                                      <p:to>
                                        <p:strVal val="visible"/>
                                      </p:to>
                                    </p:set>
                                    <p:animEffect transition="in" filter="fade">
                                      <p:cBhvr>
                                        <p:cTn id="19" dur="2000"/>
                                        <p:tgtEl>
                                          <p:spTgt spid="290845"/>
                                        </p:tgtEl>
                                      </p:cBhvr>
                                    </p:animEffect>
                                  </p:childTnLst>
                                </p:cTn>
                              </p:par>
                              <p:par>
                                <p:cTn id="20" presetID="10" presetClass="entr" presetSubtype="0" fill="hold" nodeType="withEffect">
                                  <p:stCondLst>
                                    <p:cond delay="0"/>
                                  </p:stCondLst>
                                  <p:childTnLst>
                                    <p:set>
                                      <p:cBhvr>
                                        <p:cTn id="21" dur="1" fill="hold">
                                          <p:stCondLst>
                                            <p:cond delay="0"/>
                                          </p:stCondLst>
                                        </p:cTn>
                                        <p:tgtEl>
                                          <p:spTgt spid="290846"/>
                                        </p:tgtEl>
                                        <p:attrNameLst>
                                          <p:attrName>style.visibility</p:attrName>
                                        </p:attrNameLst>
                                      </p:cBhvr>
                                      <p:to>
                                        <p:strVal val="visible"/>
                                      </p:to>
                                    </p:set>
                                    <p:animEffect transition="in" filter="fade">
                                      <p:cBhvr>
                                        <p:cTn id="22" dur="2000"/>
                                        <p:tgtEl>
                                          <p:spTgt spid="290846"/>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2908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642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819" grpId="0" animBg="1"/>
      <p:bldP spid="56425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3"/>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997F6FEE-5FEC-48B0-830B-7AD0274C31D4}" type="slidenum">
              <a:rPr lang="en-ZA" sz="1200" i="0">
                <a:latin typeface="+mn-lt"/>
                <a:cs typeface="+mn-cs"/>
              </a:rPr>
              <a:pPr algn="r" fontAlgn="auto">
                <a:spcBef>
                  <a:spcPts val="0"/>
                </a:spcBef>
                <a:spcAft>
                  <a:spcPts val="0"/>
                </a:spcAft>
                <a:defRPr/>
              </a:pPr>
              <a:t>6</a:t>
            </a:fld>
            <a:endParaRPr lang="en-ZA" sz="1200" i="0">
              <a:latin typeface="+mn-lt"/>
              <a:cs typeface="+mn-cs"/>
            </a:endParaRPr>
          </a:p>
        </p:txBody>
      </p:sp>
      <p:sp>
        <p:nvSpPr>
          <p:cNvPr id="39938" name="Slide Number Placeholder 1"/>
          <p:cNvSpPr txBox="1">
            <a:spLocks noGrp="1"/>
          </p:cNvSpPr>
          <p:nvPr/>
        </p:nvSpPr>
        <p:spPr bwMode="black">
          <a:xfrm>
            <a:off x="725488" y="6545263"/>
            <a:ext cx="836612" cy="320675"/>
          </a:xfrm>
          <a:prstGeom prst="rect">
            <a:avLst/>
          </a:prstGeom>
          <a:noFill/>
          <a:ln w="9525" algn="ctr">
            <a:noFill/>
            <a:miter lim="800000"/>
            <a:headEnd/>
            <a:tailEnd/>
          </a:ln>
        </p:spPr>
        <p:txBody>
          <a:bodyPr/>
          <a:lstStyle/>
          <a:p>
            <a:pPr>
              <a:spcBef>
                <a:spcPct val="50000"/>
              </a:spcBef>
            </a:pPr>
            <a:fld id="{B1C260A3-1AED-4398-9880-80870B551578}" type="slidenum">
              <a:rPr lang="en-US" altLang="en-US" sz="1000" i="0">
                <a:solidFill>
                  <a:schemeClr val="bg1"/>
                </a:solidFill>
              </a:rPr>
              <a:pPr>
                <a:spcBef>
                  <a:spcPct val="50000"/>
                </a:spcBef>
              </a:pPr>
              <a:t>6</a:t>
            </a:fld>
            <a:endParaRPr lang="en-US" altLang="en-US" sz="1000" i="0">
              <a:solidFill>
                <a:schemeClr val="bg1"/>
              </a:solidFill>
            </a:endParaRPr>
          </a:p>
        </p:txBody>
      </p:sp>
      <p:sp>
        <p:nvSpPr>
          <p:cNvPr id="39939" name="Rectangle 16"/>
          <p:cNvSpPr>
            <a:spLocks noGrp="1"/>
          </p:cNvSpPr>
          <p:nvPr>
            <p:ph type="title" idx="4294967295"/>
          </p:nvPr>
        </p:nvSpPr>
        <p:spPr/>
        <p:txBody>
          <a:bodyPr/>
          <a:lstStyle/>
          <a:p>
            <a:r>
              <a:rPr lang="en-US" smtClean="0"/>
              <a:t>Key Business Drivers for MDM</a:t>
            </a:r>
          </a:p>
        </p:txBody>
      </p:sp>
      <p:pic>
        <p:nvPicPr>
          <p:cNvPr id="39940" name="Picture 4" descr="rnd_rec_grn"/>
          <p:cNvPicPr>
            <a:picLocks noChangeAspect="1" noChangeArrowheads="1"/>
          </p:cNvPicPr>
          <p:nvPr/>
        </p:nvPicPr>
        <p:blipFill>
          <a:blip r:embed="rId3"/>
          <a:srcRect/>
          <a:stretch>
            <a:fillRect/>
          </a:stretch>
        </p:blipFill>
        <p:spPr bwMode="auto">
          <a:xfrm>
            <a:off x="338138" y="3922713"/>
            <a:ext cx="4060825" cy="2628900"/>
          </a:xfrm>
          <a:prstGeom prst="rect">
            <a:avLst/>
          </a:prstGeom>
          <a:noFill/>
          <a:ln w="9525">
            <a:noFill/>
            <a:miter lim="800000"/>
            <a:headEnd/>
            <a:tailEnd/>
          </a:ln>
        </p:spPr>
      </p:pic>
      <p:pic>
        <p:nvPicPr>
          <p:cNvPr id="39941" name="Picture 7" descr="rnd_rec_pur"/>
          <p:cNvPicPr>
            <a:picLocks noChangeAspect="1" noChangeArrowheads="1"/>
          </p:cNvPicPr>
          <p:nvPr/>
        </p:nvPicPr>
        <p:blipFill>
          <a:blip r:embed="rId4"/>
          <a:srcRect/>
          <a:stretch>
            <a:fillRect/>
          </a:stretch>
        </p:blipFill>
        <p:spPr bwMode="auto">
          <a:xfrm>
            <a:off x="336550" y="1211263"/>
            <a:ext cx="4060825" cy="2628900"/>
          </a:xfrm>
          <a:prstGeom prst="rect">
            <a:avLst/>
          </a:prstGeom>
          <a:noFill/>
          <a:ln w="9525">
            <a:noFill/>
            <a:miter lim="800000"/>
            <a:headEnd/>
            <a:tailEnd/>
          </a:ln>
        </p:spPr>
      </p:pic>
      <p:pic>
        <p:nvPicPr>
          <p:cNvPr id="39942" name="Picture 5" descr="rnd_rec_red"/>
          <p:cNvPicPr>
            <a:picLocks noChangeAspect="1" noChangeArrowheads="1"/>
          </p:cNvPicPr>
          <p:nvPr/>
        </p:nvPicPr>
        <p:blipFill>
          <a:blip r:embed="rId5"/>
          <a:srcRect/>
          <a:stretch>
            <a:fillRect/>
          </a:stretch>
        </p:blipFill>
        <p:spPr bwMode="auto">
          <a:xfrm>
            <a:off x="4481513" y="3910013"/>
            <a:ext cx="4060825" cy="2628900"/>
          </a:xfrm>
          <a:prstGeom prst="rect">
            <a:avLst/>
          </a:prstGeom>
          <a:noFill/>
          <a:ln w="9525">
            <a:noFill/>
            <a:miter lim="800000"/>
            <a:headEnd/>
            <a:tailEnd/>
          </a:ln>
        </p:spPr>
      </p:pic>
      <p:pic>
        <p:nvPicPr>
          <p:cNvPr id="39943" name="Picture 6" descr="rnd_rec_blu"/>
          <p:cNvPicPr>
            <a:picLocks noChangeAspect="1" noChangeArrowheads="1"/>
          </p:cNvPicPr>
          <p:nvPr/>
        </p:nvPicPr>
        <p:blipFill>
          <a:blip r:embed="rId6"/>
          <a:srcRect/>
          <a:stretch>
            <a:fillRect/>
          </a:stretch>
        </p:blipFill>
        <p:spPr bwMode="auto">
          <a:xfrm>
            <a:off x="4479925" y="1196975"/>
            <a:ext cx="4060825" cy="2628900"/>
          </a:xfrm>
          <a:prstGeom prst="rect">
            <a:avLst/>
          </a:prstGeom>
          <a:noFill/>
          <a:ln w="9525">
            <a:noFill/>
            <a:miter lim="800000"/>
            <a:headEnd/>
            <a:tailEnd/>
          </a:ln>
        </p:spPr>
      </p:pic>
      <p:sp>
        <p:nvSpPr>
          <p:cNvPr id="39944" name="Text Box 8"/>
          <p:cNvSpPr txBox="1">
            <a:spLocks noChangeArrowheads="1"/>
          </p:cNvSpPr>
          <p:nvPr/>
        </p:nvSpPr>
        <p:spPr bwMode="auto">
          <a:xfrm>
            <a:off x="508000" y="1362075"/>
            <a:ext cx="3951288" cy="2079625"/>
          </a:xfrm>
          <a:prstGeom prst="rect">
            <a:avLst/>
          </a:prstGeom>
          <a:noFill/>
          <a:ln w="9525">
            <a:noFill/>
            <a:miter lim="800000"/>
            <a:headEnd/>
            <a:tailEnd/>
          </a:ln>
          <a:effectLst>
            <a:prstShdw prst="shdw17" dist="17961" dir="2700000">
              <a:srgbClr val="006E99"/>
            </a:prstShdw>
          </a:effectLst>
        </p:spPr>
        <p:txBody>
          <a:bodyPr>
            <a:spAutoFit/>
          </a:bodyPr>
          <a:lstStyle/>
          <a:p>
            <a:pPr marL="228600" indent="-228600">
              <a:spcBef>
                <a:spcPct val="50000"/>
              </a:spcBef>
              <a:buClr>
                <a:srgbClr val="000000"/>
              </a:buClr>
              <a:buSzPct val="100000"/>
              <a:buFont typeface="Times New Roman" pitchFamily="18" charset="0"/>
              <a:buNone/>
            </a:pPr>
            <a:r>
              <a:rPr lang="en-US" b="1" i="0">
                <a:ea typeface="MS PGothic" pitchFamily="34" charset="-128"/>
              </a:rPr>
              <a:t>Revenue</a:t>
            </a:r>
          </a:p>
          <a:p>
            <a:pPr marL="228600" indent="-228600">
              <a:spcBef>
                <a:spcPct val="20000"/>
              </a:spcBef>
              <a:buClr>
                <a:schemeClr val="tx1"/>
              </a:buClr>
              <a:buFontTx/>
              <a:buChar char="•"/>
            </a:pPr>
            <a:r>
              <a:rPr lang="en-US" sz="1600" i="0">
                <a:ea typeface="Arial Unicode MS"/>
                <a:cs typeface="Arial Unicode MS"/>
              </a:rPr>
              <a:t>Identify cross-sell, up-sell opportunities</a:t>
            </a:r>
          </a:p>
          <a:p>
            <a:pPr marL="228600" indent="-228600">
              <a:spcBef>
                <a:spcPct val="20000"/>
              </a:spcBef>
              <a:buClr>
                <a:schemeClr val="tx1"/>
              </a:buClr>
              <a:buFontTx/>
              <a:buChar char="•"/>
            </a:pPr>
            <a:r>
              <a:rPr lang="en-US" sz="1600" i="0">
                <a:ea typeface="Arial Unicode MS"/>
                <a:cs typeface="Arial Unicode MS"/>
              </a:rPr>
              <a:t>Customize product offerings</a:t>
            </a:r>
            <a:br>
              <a:rPr lang="en-US" sz="1600" i="0">
                <a:ea typeface="Arial Unicode MS"/>
                <a:cs typeface="Arial Unicode MS"/>
              </a:rPr>
            </a:br>
            <a:r>
              <a:rPr lang="en-US" sz="1600" i="0">
                <a:ea typeface="Arial Unicode MS"/>
                <a:cs typeface="Arial Unicode MS"/>
              </a:rPr>
              <a:t>and bundles</a:t>
            </a:r>
          </a:p>
          <a:p>
            <a:pPr marL="228600" indent="-228600">
              <a:spcBef>
                <a:spcPct val="20000"/>
              </a:spcBef>
              <a:buClr>
                <a:schemeClr val="tx1"/>
              </a:buClr>
              <a:buFontTx/>
              <a:buChar char="•"/>
            </a:pPr>
            <a:r>
              <a:rPr lang="en-US" sz="1600" i="0">
                <a:ea typeface="Arial Unicode MS"/>
                <a:cs typeface="Arial Unicode MS"/>
              </a:rPr>
              <a:t>Introduce new products quickly</a:t>
            </a:r>
          </a:p>
          <a:p>
            <a:pPr marL="228600" indent="-228600">
              <a:spcBef>
                <a:spcPct val="20000"/>
              </a:spcBef>
              <a:buClr>
                <a:schemeClr val="tx1"/>
              </a:buClr>
              <a:buFontTx/>
              <a:buChar char="•"/>
            </a:pPr>
            <a:r>
              <a:rPr lang="en-US" sz="1600" i="0">
                <a:ea typeface="Arial Unicode MS"/>
                <a:cs typeface="Arial Unicode MS"/>
              </a:rPr>
              <a:t>Identify high value customers</a:t>
            </a:r>
          </a:p>
          <a:p>
            <a:pPr marL="228600" indent="-228600">
              <a:spcBef>
                <a:spcPct val="20000"/>
              </a:spcBef>
              <a:buClr>
                <a:schemeClr val="tx1"/>
              </a:buClr>
              <a:buFontTx/>
              <a:buChar char="•"/>
            </a:pPr>
            <a:r>
              <a:rPr lang="en-US" sz="1600" i="0">
                <a:ea typeface="Arial Unicode MS"/>
                <a:cs typeface="Arial Unicode MS"/>
              </a:rPr>
              <a:t>Improve customer retention</a:t>
            </a:r>
          </a:p>
        </p:txBody>
      </p:sp>
      <p:sp>
        <p:nvSpPr>
          <p:cNvPr id="39945" name="Text Box 8"/>
          <p:cNvSpPr txBox="1">
            <a:spLocks noChangeArrowheads="1"/>
          </p:cNvSpPr>
          <p:nvPr/>
        </p:nvSpPr>
        <p:spPr bwMode="auto">
          <a:xfrm>
            <a:off x="476250" y="4084638"/>
            <a:ext cx="3951288" cy="2079625"/>
          </a:xfrm>
          <a:prstGeom prst="rect">
            <a:avLst/>
          </a:prstGeom>
          <a:noFill/>
          <a:ln w="9525">
            <a:noFill/>
            <a:miter lim="800000"/>
            <a:headEnd/>
            <a:tailEnd/>
          </a:ln>
          <a:effectLst>
            <a:prstShdw prst="shdw17" dist="17961" dir="2700000">
              <a:srgbClr val="006E99"/>
            </a:prstShdw>
          </a:effectLst>
        </p:spPr>
        <p:txBody>
          <a:bodyPr>
            <a:spAutoFit/>
          </a:bodyPr>
          <a:lstStyle/>
          <a:p>
            <a:pPr marL="228600" indent="-228600">
              <a:spcBef>
                <a:spcPct val="50000"/>
              </a:spcBef>
              <a:buClr>
                <a:srgbClr val="000000"/>
              </a:buClr>
              <a:buSzPct val="100000"/>
              <a:buFont typeface="Times New Roman" pitchFamily="18" charset="0"/>
              <a:buNone/>
            </a:pPr>
            <a:r>
              <a:rPr lang="en-US" b="1" i="0">
                <a:ea typeface="MS PGothic" pitchFamily="34" charset="-128"/>
              </a:rPr>
              <a:t>Cost</a:t>
            </a:r>
          </a:p>
          <a:p>
            <a:pPr marL="228600" indent="-228600">
              <a:spcBef>
                <a:spcPct val="20000"/>
              </a:spcBef>
              <a:buClr>
                <a:schemeClr val="tx1"/>
              </a:buClr>
              <a:buFontTx/>
              <a:buChar char="•"/>
            </a:pPr>
            <a:r>
              <a:rPr lang="en-US" sz="1600" i="0">
                <a:ea typeface="Arial Unicode MS"/>
                <a:cs typeface="Arial Unicode MS"/>
              </a:rPr>
              <a:t>Automate manual business processes</a:t>
            </a:r>
          </a:p>
          <a:p>
            <a:pPr marL="228600" indent="-228600">
              <a:spcBef>
                <a:spcPct val="20000"/>
              </a:spcBef>
              <a:buClr>
                <a:schemeClr val="tx1"/>
              </a:buClr>
              <a:buFontTx/>
              <a:buChar char="•"/>
            </a:pPr>
            <a:r>
              <a:rPr lang="en-US" sz="1600" i="0">
                <a:ea typeface="Arial Unicode MS"/>
                <a:cs typeface="Arial Unicode MS"/>
              </a:rPr>
              <a:t>Reduce data errors</a:t>
            </a:r>
          </a:p>
          <a:p>
            <a:pPr marL="228600" indent="-228600">
              <a:spcBef>
                <a:spcPct val="20000"/>
              </a:spcBef>
              <a:buClr>
                <a:schemeClr val="tx1"/>
              </a:buClr>
              <a:buFontTx/>
              <a:buChar char="•"/>
            </a:pPr>
            <a:r>
              <a:rPr lang="en-US" sz="1600" i="0">
                <a:ea typeface="Arial Unicode MS"/>
                <a:cs typeface="Arial Unicode MS"/>
              </a:rPr>
              <a:t>Eliminate excess mailings</a:t>
            </a:r>
          </a:p>
          <a:p>
            <a:pPr marL="228600" indent="-228600">
              <a:spcBef>
                <a:spcPct val="20000"/>
              </a:spcBef>
              <a:buClr>
                <a:schemeClr val="tx1"/>
              </a:buClr>
              <a:buFontTx/>
              <a:buChar char="•"/>
            </a:pPr>
            <a:r>
              <a:rPr lang="en-US" sz="1600" i="0">
                <a:ea typeface="Arial Unicode MS"/>
                <a:cs typeface="Arial Unicode MS"/>
              </a:rPr>
              <a:t>Identify risk (credit)</a:t>
            </a:r>
          </a:p>
          <a:p>
            <a:pPr marL="228600" indent="-228600">
              <a:spcBef>
                <a:spcPct val="20000"/>
              </a:spcBef>
              <a:buClr>
                <a:schemeClr val="tx1"/>
              </a:buClr>
              <a:buFontTx/>
              <a:buChar char="•"/>
            </a:pPr>
            <a:r>
              <a:rPr lang="en-US" sz="1600" i="0">
                <a:ea typeface="Arial Unicode MS"/>
                <a:cs typeface="Arial Unicode MS"/>
              </a:rPr>
              <a:t>Supports system consolidation initiatives</a:t>
            </a:r>
          </a:p>
        </p:txBody>
      </p:sp>
      <p:sp>
        <p:nvSpPr>
          <p:cNvPr id="39946" name="Text Box 8"/>
          <p:cNvSpPr txBox="1">
            <a:spLocks noChangeArrowheads="1"/>
          </p:cNvSpPr>
          <p:nvPr/>
        </p:nvSpPr>
        <p:spPr bwMode="auto">
          <a:xfrm>
            <a:off x="4597400" y="1362075"/>
            <a:ext cx="3754438" cy="2274888"/>
          </a:xfrm>
          <a:prstGeom prst="rect">
            <a:avLst/>
          </a:prstGeom>
          <a:noFill/>
          <a:ln w="9525">
            <a:noFill/>
            <a:miter lim="800000"/>
            <a:headEnd/>
            <a:tailEnd/>
          </a:ln>
          <a:effectLst>
            <a:prstShdw prst="shdw17" dist="17961" dir="2700000">
              <a:srgbClr val="006E99"/>
            </a:prstShdw>
          </a:effectLst>
        </p:spPr>
        <p:txBody>
          <a:bodyPr>
            <a:spAutoFit/>
          </a:bodyPr>
          <a:lstStyle/>
          <a:p>
            <a:pPr marL="228600" indent="-228600">
              <a:spcBef>
                <a:spcPct val="50000"/>
              </a:spcBef>
              <a:buClr>
                <a:srgbClr val="000000"/>
              </a:buClr>
              <a:buSzPct val="100000"/>
              <a:buFont typeface="Times New Roman" pitchFamily="18" charset="0"/>
              <a:buNone/>
            </a:pPr>
            <a:r>
              <a:rPr lang="en-US" b="1" i="0">
                <a:ea typeface="MS PGothic" pitchFamily="34" charset="-128"/>
              </a:rPr>
              <a:t>Agility/Strategic Initiative</a:t>
            </a:r>
          </a:p>
          <a:p>
            <a:pPr marL="228600" indent="-228600">
              <a:spcBef>
                <a:spcPct val="20000"/>
              </a:spcBef>
              <a:buClr>
                <a:schemeClr val="tx1"/>
              </a:buClr>
              <a:buFontTx/>
              <a:buChar char="•"/>
            </a:pPr>
            <a:r>
              <a:rPr lang="en-US" sz="1600" i="0">
                <a:ea typeface="Arial Unicode MS"/>
                <a:cs typeface="Arial Unicode MS"/>
              </a:rPr>
              <a:t>Consolidate data from silos/integrate new systems quickly (M&amp;A)</a:t>
            </a:r>
          </a:p>
          <a:p>
            <a:pPr marL="228600" indent="-228600">
              <a:spcBef>
                <a:spcPct val="20000"/>
              </a:spcBef>
              <a:buClr>
                <a:schemeClr val="tx1"/>
              </a:buClr>
              <a:buFontTx/>
              <a:buChar char="•"/>
            </a:pPr>
            <a:r>
              <a:rPr lang="en-US" sz="1600" i="0">
                <a:ea typeface="Arial Unicode MS"/>
                <a:cs typeface="Arial Unicode MS"/>
              </a:rPr>
              <a:t>Meet demands of new</a:t>
            </a:r>
            <a:br>
              <a:rPr lang="en-US" sz="1600" i="0">
                <a:ea typeface="Arial Unicode MS"/>
                <a:cs typeface="Arial Unicode MS"/>
              </a:rPr>
            </a:br>
            <a:r>
              <a:rPr lang="en-US" sz="1600" i="0">
                <a:ea typeface="Arial Unicode MS"/>
                <a:cs typeface="Arial Unicode MS"/>
              </a:rPr>
              <a:t>business channels</a:t>
            </a:r>
          </a:p>
          <a:p>
            <a:pPr marL="228600" indent="-228600">
              <a:spcBef>
                <a:spcPct val="20000"/>
              </a:spcBef>
              <a:buClr>
                <a:schemeClr val="tx1"/>
              </a:buClr>
              <a:buFontTx/>
              <a:buChar char="•"/>
            </a:pPr>
            <a:r>
              <a:rPr lang="en-US" sz="1600" i="0">
                <a:ea typeface="Arial Unicode MS"/>
                <a:cs typeface="Arial Unicode MS"/>
              </a:rPr>
              <a:t>Grow with the business</a:t>
            </a:r>
          </a:p>
          <a:p>
            <a:pPr marL="228600" indent="-228600">
              <a:spcBef>
                <a:spcPct val="20000"/>
              </a:spcBef>
              <a:buClr>
                <a:schemeClr val="tx1"/>
              </a:buClr>
              <a:buFontTx/>
              <a:buChar char="•"/>
            </a:pPr>
            <a:r>
              <a:rPr lang="en-US" sz="1600" i="0">
                <a:ea typeface="Arial Unicode MS"/>
                <a:cs typeface="Arial Unicode MS"/>
              </a:rPr>
              <a:t>Identify key relationships</a:t>
            </a:r>
            <a:br>
              <a:rPr lang="en-US" sz="1600" i="0">
                <a:ea typeface="Arial Unicode MS"/>
                <a:cs typeface="Arial Unicode MS"/>
              </a:rPr>
            </a:br>
            <a:r>
              <a:rPr lang="en-US" sz="1600" i="0">
                <a:ea typeface="Arial Unicode MS"/>
                <a:cs typeface="Arial Unicode MS"/>
              </a:rPr>
              <a:t>and hierarchies </a:t>
            </a:r>
          </a:p>
        </p:txBody>
      </p:sp>
      <p:sp>
        <p:nvSpPr>
          <p:cNvPr id="39947" name="Text Box 8"/>
          <p:cNvSpPr txBox="1">
            <a:spLocks noChangeArrowheads="1"/>
          </p:cNvSpPr>
          <p:nvPr/>
        </p:nvSpPr>
        <p:spPr bwMode="auto">
          <a:xfrm>
            <a:off x="4565650" y="4084638"/>
            <a:ext cx="4016375" cy="2030412"/>
          </a:xfrm>
          <a:prstGeom prst="rect">
            <a:avLst/>
          </a:prstGeom>
          <a:noFill/>
          <a:ln w="9525">
            <a:noFill/>
            <a:miter lim="800000"/>
            <a:headEnd/>
            <a:tailEnd/>
          </a:ln>
          <a:effectLst>
            <a:prstShdw prst="shdw17" dist="17961" dir="2700000">
              <a:srgbClr val="006E99"/>
            </a:prstShdw>
          </a:effectLst>
        </p:spPr>
        <p:txBody>
          <a:bodyPr>
            <a:spAutoFit/>
          </a:bodyPr>
          <a:lstStyle/>
          <a:p>
            <a:pPr marL="228600" indent="-228600">
              <a:spcBef>
                <a:spcPct val="50000"/>
              </a:spcBef>
              <a:buClr>
                <a:srgbClr val="000000"/>
              </a:buClr>
              <a:buSzPct val="100000"/>
              <a:buFont typeface="Times New Roman" pitchFamily="18" charset="0"/>
              <a:buNone/>
            </a:pPr>
            <a:r>
              <a:rPr lang="en-US" b="1" i="0">
                <a:ea typeface="MS PGothic" pitchFamily="34" charset="-128"/>
              </a:rPr>
              <a:t>Compliance</a:t>
            </a:r>
          </a:p>
          <a:p>
            <a:pPr marL="228600" indent="-228600">
              <a:spcBef>
                <a:spcPct val="20000"/>
              </a:spcBef>
              <a:buClr>
                <a:schemeClr val="tx1"/>
              </a:buClr>
              <a:buFontTx/>
              <a:buChar char="•"/>
            </a:pPr>
            <a:r>
              <a:rPr lang="en-US" sz="1600" i="0">
                <a:ea typeface="Arial Unicode MS"/>
                <a:cs typeface="Arial Unicode MS"/>
              </a:rPr>
              <a:t>Reduce risk</a:t>
            </a:r>
          </a:p>
          <a:p>
            <a:pPr marL="228600" indent="-228600">
              <a:spcBef>
                <a:spcPct val="20000"/>
              </a:spcBef>
              <a:buClr>
                <a:schemeClr val="tx1"/>
              </a:buClr>
              <a:buFontTx/>
              <a:buChar char="•"/>
            </a:pPr>
            <a:r>
              <a:rPr lang="en-US" sz="1600" i="0">
                <a:ea typeface="Arial Unicode MS"/>
                <a:cs typeface="Arial Unicode MS"/>
              </a:rPr>
              <a:t>Control access to data</a:t>
            </a:r>
          </a:p>
          <a:p>
            <a:pPr marL="228600" indent="-228600">
              <a:spcBef>
                <a:spcPct val="20000"/>
              </a:spcBef>
              <a:buClr>
                <a:schemeClr val="tx1"/>
              </a:buClr>
              <a:buFontTx/>
              <a:buChar char="•"/>
            </a:pPr>
            <a:r>
              <a:rPr lang="en-US" sz="1600" i="0">
                <a:ea typeface="Arial Unicode MS"/>
                <a:cs typeface="Arial Unicode MS"/>
              </a:rPr>
              <a:t>Adhere to government and</a:t>
            </a:r>
            <a:br>
              <a:rPr lang="en-US" sz="1600" i="0">
                <a:ea typeface="Arial Unicode MS"/>
                <a:cs typeface="Arial Unicode MS"/>
              </a:rPr>
            </a:br>
            <a:r>
              <a:rPr lang="en-US" sz="1600" i="0">
                <a:ea typeface="Arial Unicode MS"/>
                <a:cs typeface="Arial Unicode MS"/>
              </a:rPr>
              <a:t>corporate regulations</a:t>
            </a:r>
          </a:p>
          <a:p>
            <a:pPr marL="228600" indent="-228600">
              <a:spcBef>
                <a:spcPct val="20000"/>
              </a:spcBef>
              <a:buClr>
                <a:schemeClr val="tx1"/>
              </a:buClr>
              <a:buFontTx/>
              <a:buChar char="•"/>
            </a:pPr>
            <a:r>
              <a:rPr lang="en-US" sz="1600" i="0">
                <a:ea typeface="Arial Unicode MS"/>
                <a:cs typeface="Arial Unicode MS"/>
              </a:rPr>
              <a:t>Manage customer privacy</a:t>
            </a:r>
            <a:br>
              <a:rPr lang="en-US" sz="1600" i="0">
                <a:ea typeface="Arial Unicode MS"/>
                <a:cs typeface="Arial Unicode MS"/>
              </a:rPr>
            </a:br>
            <a:r>
              <a:rPr lang="en-US" sz="1600" i="0">
                <a:ea typeface="Arial Unicode MS"/>
                <a:cs typeface="Arial Unicode MS"/>
              </a:rPr>
              <a:t>preferences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Slide Number Placeholder 3"/>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278390E9-455D-4AE1-ADA3-1DB765C5F800}" type="slidenum">
              <a:rPr lang="en-ZA" sz="1200" i="0">
                <a:latin typeface="+mn-lt"/>
                <a:cs typeface="+mn-cs"/>
              </a:rPr>
              <a:pPr algn="r" fontAlgn="auto">
                <a:spcBef>
                  <a:spcPts val="0"/>
                </a:spcBef>
                <a:spcAft>
                  <a:spcPts val="0"/>
                </a:spcAft>
                <a:defRPr/>
              </a:pPr>
              <a:t>7</a:t>
            </a:fld>
            <a:endParaRPr lang="en-ZA" sz="1200" i="0">
              <a:latin typeface="+mn-lt"/>
              <a:cs typeface="+mn-cs"/>
            </a:endParaRPr>
          </a:p>
        </p:txBody>
      </p:sp>
      <p:sp>
        <p:nvSpPr>
          <p:cNvPr id="41986" name="Slide Number Placeholder 1"/>
          <p:cNvSpPr txBox="1">
            <a:spLocks noGrp="1"/>
          </p:cNvSpPr>
          <p:nvPr/>
        </p:nvSpPr>
        <p:spPr bwMode="black">
          <a:xfrm>
            <a:off x="725488" y="6545263"/>
            <a:ext cx="836612" cy="320675"/>
          </a:xfrm>
          <a:prstGeom prst="rect">
            <a:avLst/>
          </a:prstGeom>
          <a:noFill/>
          <a:ln w="9525" algn="ctr">
            <a:noFill/>
            <a:miter lim="800000"/>
            <a:headEnd/>
            <a:tailEnd/>
          </a:ln>
        </p:spPr>
        <p:txBody>
          <a:bodyPr/>
          <a:lstStyle/>
          <a:p>
            <a:pPr>
              <a:spcBef>
                <a:spcPct val="50000"/>
              </a:spcBef>
            </a:pPr>
            <a:fld id="{012DE56F-2B29-4B4C-AD84-C7F6BB80DF0C}" type="slidenum">
              <a:rPr lang="en-US" altLang="en-US" sz="1000" i="0">
                <a:solidFill>
                  <a:schemeClr val="bg1"/>
                </a:solidFill>
              </a:rPr>
              <a:pPr>
                <a:spcBef>
                  <a:spcPct val="50000"/>
                </a:spcBef>
              </a:pPr>
              <a:t>7</a:t>
            </a:fld>
            <a:endParaRPr lang="en-US" altLang="en-US" sz="1000" i="0">
              <a:solidFill>
                <a:schemeClr val="bg1"/>
              </a:solidFill>
            </a:endParaRPr>
          </a:p>
        </p:txBody>
      </p:sp>
      <p:sp>
        <p:nvSpPr>
          <p:cNvPr id="41987" name="Rectangle 6"/>
          <p:cNvSpPr txBox="1">
            <a:spLocks noGrp="1" noChangeArrowheads="1"/>
          </p:cNvSpPr>
          <p:nvPr/>
        </p:nvSpPr>
        <p:spPr bwMode="black">
          <a:xfrm>
            <a:off x="182563" y="6537325"/>
            <a:ext cx="366712" cy="184150"/>
          </a:xfrm>
          <a:prstGeom prst="rect">
            <a:avLst/>
          </a:prstGeom>
          <a:noFill/>
          <a:ln w="9525">
            <a:noFill/>
            <a:miter lim="800000"/>
            <a:headEnd/>
            <a:tailEnd/>
          </a:ln>
        </p:spPr>
        <p:txBody>
          <a:bodyPr lIns="92075" tIns="46038" rIns="92075" bIns="46038"/>
          <a:lstStyle/>
          <a:p>
            <a:fld id="{8680374E-8E86-4D92-8EE7-F1F00DC2D561}" type="slidenum">
              <a:rPr lang="en-US" sz="800" i="0">
                <a:ea typeface="SimSun" pitchFamily="2" charset="-122"/>
              </a:rPr>
              <a:pPr/>
              <a:t>7</a:t>
            </a:fld>
            <a:endParaRPr lang="en-US" sz="800" i="0">
              <a:ea typeface="SimSun" pitchFamily="2" charset="-122"/>
            </a:endParaRPr>
          </a:p>
        </p:txBody>
      </p:sp>
      <p:sp>
        <p:nvSpPr>
          <p:cNvPr id="41988" name="Rectangle 54"/>
          <p:cNvSpPr>
            <a:spLocks noGrp="1"/>
          </p:cNvSpPr>
          <p:nvPr>
            <p:ph type="title" idx="4294967295"/>
          </p:nvPr>
        </p:nvSpPr>
        <p:spPr>
          <a:xfrm>
            <a:off x="0" y="274638"/>
            <a:ext cx="9142413" cy="1143000"/>
          </a:xfrm>
        </p:spPr>
        <p:txBody>
          <a:bodyPr/>
          <a:lstStyle/>
          <a:p>
            <a:r>
              <a:rPr lang="en-US" sz="3900" smtClean="0"/>
              <a:t>What is Master Data?  Why is it important?</a:t>
            </a:r>
          </a:p>
        </p:txBody>
      </p:sp>
      <p:sp>
        <p:nvSpPr>
          <p:cNvPr id="41989" name="Rectangle 55"/>
          <p:cNvSpPr>
            <a:spLocks noGrp="1"/>
          </p:cNvSpPr>
          <p:nvPr>
            <p:ph type="body" idx="4294967295"/>
          </p:nvPr>
        </p:nvSpPr>
        <p:spPr>
          <a:xfrm>
            <a:off x="190500" y="1677988"/>
            <a:ext cx="3017838" cy="4724400"/>
          </a:xfrm>
        </p:spPr>
        <p:txBody>
          <a:bodyPr/>
          <a:lstStyle/>
          <a:p>
            <a:pPr marL="231775" indent="-231775">
              <a:lnSpc>
                <a:spcPct val="90000"/>
              </a:lnSpc>
              <a:spcBef>
                <a:spcPct val="35000"/>
              </a:spcBef>
            </a:pPr>
            <a:r>
              <a:rPr lang="en-US" sz="1700" smtClean="0">
                <a:latin typeface="Arial" charset="0"/>
              </a:rPr>
              <a:t>Master data is a subset</a:t>
            </a:r>
            <a:br>
              <a:rPr lang="en-US" sz="1700" smtClean="0">
                <a:latin typeface="Arial" charset="0"/>
              </a:rPr>
            </a:br>
            <a:r>
              <a:rPr lang="en-US" sz="1700" smtClean="0">
                <a:latin typeface="Arial" charset="0"/>
              </a:rPr>
              <a:t>of all enterprise data</a:t>
            </a:r>
          </a:p>
          <a:p>
            <a:pPr marL="231775" indent="-231775">
              <a:lnSpc>
                <a:spcPct val="90000"/>
              </a:lnSpc>
              <a:spcBef>
                <a:spcPct val="35000"/>
              </a:spcBef>
            </a:pPr>
            <a:r>
              <a:rPr lang="en-US" sz="1700" smtClean="0">
                <a:latin typeface="Arial" charset="0"/>
              </a:rPr>
              <a:t>Master data is the high-value, core information used to support critical business processes across the enterprise</a:t>
            </a:r>
          </a:p>
          <a:p>
            <a:pPr marL="231775" indent="-231775">
              <a:lnSpc>
                <a:spcPct val="90000"/>
              </a:lnSpc>
              <a:spcBef>
                <a:spcPct val="35000"/>
              </a:spcBef>
            </a:pPr>
            <a:r>
              <a:rPr lang="en-US" sz="1700" smtClean="0">
                <a:latin typeface="Arial" charset="0"/>
              </a:rPr>
              <a:t>Master Data is information about customers, suppliers, partners, products, materials, employees, accounts and more</a:t>
            </a:r>
          </a:p>
          <a:p>
            <a:pPr marL="231775" indent="-231775">
              <a:lnSpc>
                <a:spcPct val="90000"/>
              </a:lnSpc>
              <a:spcBef>
                <a:spcPct val="35000"/>
              </a:spcBef>
            </a:pPr>
            <a:r>
              <a:rPr lang="en-US" sz="1700" smtClean="0">
                <a:latin typeface="Arial" charset="0"/>
              </a:rPr>
              <a:t>Master Data is at the heart of every business transaction, application and decision</a:t>
            </a:r>
          </a:p>
        </p:txBody>
      </p:sp>
      <p:sp>
        <p:nvSpPr>
          <p:cNvPr id="41990" name="Freeform 2"/>
          <p:cNvSpPr>
            <a:spLocks/>
          </p:cNvSpPr>
          <p:nvPr/>
        </p:nvSpPr>
        <p:spPr bwMode="auto">
          <a:xfrm>
            <a:off x="6394450" y="2008188"/>
            <a:ext cx="763588" cy="3352800"/>
          </a:xfrm>
          <a:custGeom>
            <a:avLst/>
            <a:gdLst>
              <a:gd name="T0" fmla="*/ 0 w 384"/>
              <a:gd name="T1" fmla="*/ 2147483647 h 1728"/>
              <a:gd name="T2" fmla="*/ 2147483647 w 384"/>
              <a:gd name="T3" fmla="*/ 2147483647 h 1728"/>
              <a:gd name="T4" fmla="*/ 2147483647 w 384"/>
              <a:gd name="T5" fmla="*/ 0 h 1728"/>
              <a:gd name="T6" fmla="*/ 0 w 384"/>
              <a:gd name="T7" fmla="*/ 2147483647 h 1728"/>
              <a:gd name="T8" fmla="*/ 0 60000 65536"/>
              <a:gd name="T9" fmla="*/ 0 60000 65536"/>
              <a:gd name="T10" fmla="*/ 0 60000 65536"/>
              <a:gd name="T11" fmla="*/ 0 60000 65536"/>
              <a:gd name="T12" fmla="*/ 0 w 384"/>
              <a:gd name="T13" fmla="*/ 0 h 1728"/>
              <a:gd name="T14" fmla="*/ 384 w 384"/>
              <a:gd name="T15" fmla="*/ 1728 h 1728"/>
            </a:gdLst>
            <a:ahLst/>
            <a:cxnLst>
              <a:cxn ang="T8">
                <a:pos x="T0" y="T1"/>
              </a:cxn>
              <a:cxn ang="T9">
                <a:pos x="T2" y="T3"/>
              </a:cxn>
              <a:cxn ang="T10">
                <a:pos x="T4" y="T5"/>
              </a:cxn>
              <a:cxn ang="T11">
                <a:pos x="T6" y="T7"/>
              </a:cxn>
            </a:cxnLst>
            <a:rect l="T12" t="T13" r="T14" b="T15"/>
            <a:pathLst>
              <a:path w="384" h="1728">
                <a:moveTo>
                  <a:pt x="0" y="1728"/>
                </a:moveTo>
                <a:lnTo>
                  <a:pt x="384" y="1344"/>
                </a:lnTo>
                <a:lnTo>
                  <a:pt x="384" y="0"/>
                </a:lnTo>
                <a:lnTo>
                  <a:pt x="0" y="432"/>
                </a:lnTo>
              </a:path>
            </a:pathLst>
          </a:custGeom>
          <a:solidFill>
            <a:schemeClr val="accent2"/>
          </a:solidFill>
          <a:ln w="12700">
            <a:solidFill>
              <a:schemeClr val="bg1"/>
            </a:solidFill>
            <a:round/>
            <a:headEnd/>
            <a:tailEnd/>
          </a:ln>
        </p:spPr>
        <p:txBody>
          <a:bodyPr wrap="none" anchor="ctr"/>
          <a:lstStyle/>
          <a:p>
            <a:endParaRPr lang="en-US"/>
          </a:p>
        </p:txBody>
      </p:sp>
      <p:grpSp>
        <p:nvGrpSpPr>
          <p:cNvPr id="41991" name="Group 3"/>
          <p:cNvGrpSpPr>
            <a:grpSpLocks/>
          </p:cNvGrpSpPr>
          <p:nvPr/>
        </p:nvGrpSpPr>
        <p:grpSpPr bwMode="auto">
          <a:xfrm>
            <a:off x="3348038" y="2770188"/>
            <a:ext cx="3046412" cy="2667000"/>
            <a:chOff x="1584" y="1584"/>
            <a:chExt cx="1920" cy="1680"/>
          </a:xfrm>
        </p:grpSpPr>
        <p:sp>
          <p:nvSpPr>
            <p:cNvPr id="8" name="Freeform 4"/>
            <p:cNvSpPr>
              <a:spLocks/>
            </p:cNvSpPr>
            <p:nvPr/>
          </p:nvSpPr>
          <p:spPr bwMode="auto">
            <a:xfrm>
              <a:off x="1584" y="1584"/>
              <a:ext cx="1897" cy="1632"/>
            </a:xfrm>
            <a:custGeom>
              <a:avLst/>
              <a:gdLst/>
              <a:ahLst/>
              <a:cxnLst>
                <a:cxn ang="0">
                  <a:pos x="0" y="0"/>
                </a:cxn>
                <a:cxn ang="0">
                  <a:pos x="1680" y="0"/>
                </a:cxn>
                <a:cxn ang="0">
                  <a:pos x="1680" y="1296"/>
                </a:cxn>
                <a:cxn ang="0">
                  <a:pos x="0" y="1296"/>
                </a:cxn>
                <a:cxn ang="0">
                  <a:pos x="0" y="0"/>
                </a:cxn>
              </a:cxnLst>
              <a:rect l="0" t="0" r="r" b="b"/>
              <a:pathLst>
                <a:path w="1680" h="1296">
                  <a:moveTo>
                    <a:pt x="0" y="0"/>
                  </a:moveTo>
                  <a:lnTo>
                    <a:pt x="1680" y="0"/>
                  </a:lnTo>
                  <a:lnTo>
                    <a:pt x="1680" y="1296"/>
                  </a:lnTo>
                  <a:lnTo>
                    <a:pt x="0" y="1296"/>
                  </a:lnTo>
                  <a:lnTo>
                    <a:pt x="0" y="0"/>
                  </a:lnTo>
                  <a:close/>
                </a:path>
              </a:pathLst>
            </a:custGeom>
            <a:gradFill rotWithShape="0">
              <a:gsLst>
                <a:gs pos="0">
                  <a:schemeClr val="accent2"/>
                </a:gs>
                <a:gs pos="50000">
                  <a:srgbClr val="99CCFF"/>
                </a:gs>
                <a:gs pos="100000">
                  <a:schemeClr val="accent2"/>
                </a:gs>
              </a:gsLst>
              <a:lin ang="2700000" scaled="1"/>
            </a:gradFill>
            <a:ln w="12700" cap="flat" cmpd="sng">
              <a:solidFill>
                <a:schemeClr val="bg1"/>
              </a:solidFill>
              <a:prstDash val="solid"/>
              <a:round/>
              <a:headEnd/>
              <a:tailEnd/>
            </a:ln>
            <a:effectLst/>
          </p:spPr>
          <p:txBody>
            <a:bodyPr wrap="none" anchor="ctr"/>
            <a:lstStyle/>
            <a:p>
              <a:pPr algn="ctr" defTabSz="457200">
                <a:spcBef>
                  <a:spcPct val="50000"/>
                </a:spcBef>
                <a:buClr>
                  <a:srgbClr val="000000"/>
                </a:buClr>
                <a:buSzPct val="100000"/>
                <a:buFont typeface="Times New Roman" pitchFamily="18" charset="0"/>
                <a:buNone/>
                <a:defRPr/>
              </a:pPr>
              <a:endParaRPr lang="en-US" i="0">
                <a:latin typeface="Arial" pitchFamily="34" charset="0"/>
                <a:cs typeface="+mn-cs"/>
              </a:endParaRPr>
            </a:p>
          </p:txBody>
        </p:sp>
        <p:sp>
          <p:nvSpPr>
            <p:cNvPr id="42025" name="Line 5"/>
            <p:cNvSpPr>
              <a:spLocks noChangeShapeType="1"/>
            </p:cNvSpPr>
            <p:nvPr/>
          </p:nvSpPr>
          <p:spPr bwMode="auto">
            <a:xfrm>
              <a:off x="1830" y="1584"/>
              <a:ext cx="0" cy="1632"/>
            </a:xfrm>
            <a:prstGeom prst="line">
              <a:avLst/>
            </a:prstGeom>
            <a:noFill/>
            <a:ln w="9525">
              <a:solidFill>
                <a:schemeClr val="bg1"/>
              </a:solidFill>
              <a:round/>
              <a:headEnd/>
              <a:tailEnd/>
            </a:ln>
          </p:spPr>
          <p:txBody>
            <a:bodyPr wrap="none" anchor="ctr"/>
            <a:lstStyle/>
            <a:p>
              <a:endParaRPr lang="en-US"/>
            </a:p>
          </p:txBody>
        </p:sp>
        <p:sp>
          <p:nvSpPr>
            <p:cNvPr id="42026" name="Line 6"/>
            <p:cNvSpPr>
              <a:spLocks noChangeShapeType="1"/>
            </p:cNvSpPr>
            <p:nvPr/>
          </p:nvSpPr>
          <p:spPr bwMode="auto">
            <a:xfrm>
              <a:off x="2125" y="1584"/>
              <a:ext cx="0" cy="1632"/>
            </a:xfrm>
            <a:prstGeom prst="line">
              <a:avLst/>
            </a:prstGeom>
            <a:noFill/>
            <a:ln w="9525">
              <a:solidFill>
                <a:schemeClr val="bg1"/>
              </a:solidFill>
              <a:round/>
              <a:headEnd/>
              <a:tailEnd/>
            </a:ln>
          </p:spPr>
          <p:txBody>
            <a:bodyPr wrap="none" anchor="ctr"/>
            <a:lstStyle/>
            <a:p>
              <a:endParaRPr lang="en-US"/>
            </a:p>
          </p:txBody>
        </p:sp>
        <p:sp>
          <p:nvSpPr>
            <p:cNvPr id="42027" name="Line 7"/>
            <p:cNvSpPr>
              <a:spLocks noChangeShapeType="1"/>
            </p:cNvSpPr>
            <p:nvPr/>
          </p:nvSpPr>
          <p:spPr bwMode="auto">
            <a:xfrm flipH="1">
              <a:off x="2420" y="1584"/>
              <a:ext cx="0" cy="1632"/>
            </a:xfrm>
            <a:prstGeom prst="line">
              <a:avLst/>
            </a:prstGeom>
            <a:noFill/>
            <a:ln w="9525">
              <a:solidFill>
                <a:schemeClr val="bg1"/>
              </a:solidFill>
              <a:round/>
              <a:headEnd/>
              <a:tailEnd/>
            </a:ln>
          </p:spPr>
          <p:txBody>
            <a:bodyPr wrap="none" anchor="ctr"/>
            <a:lstStyle/>
            <a:p>
              <a:endParaRPr lang="en-US"/>
            </a:p>
          </p:txBody>
        </p:sp>
        <p:sp>
          <p:nvSpPr>
            <p:cNvPr id="42028" name="Line 8"/>
            <p:cNvSpPr>
              <a:spLocks noChangeShapeType="1"/>
            </p:cNvSpPr>
            <p:nvPr/>
          </p:nvSpPr>
          <p:spPr bwMode="auto">
            <a:xfrm>
              <a:off x="3009" y="1584"/>
              <a:ext cx="0" cy="1632"/>
            </a:xfrm>
            <a:prstGeom prst="line">
              <a:avLst/>
            </a:prstGeom>
            <a:noFill/>
            <a:ln w="9525">
              <a:solidFill>
                <a:schemeClr val="bg1"/>
              </a:solidFill>
              <a:round/>
              <a:headEnd/>
              <a:tailEnd/>
            </a:ln>
          </p:spPr>
          <p:txBody>
            <a:bodyPr wrap="none" anchor="ctr"/>
            <a:lstStyle/>
            <a:p>
              <a:endParaRPr lang="en-US"/>
            </a:p>
          </p:txBody>
        </p:sp>
        <p:sp>
          <p:nvSpPr>
            <p:cNvPr id="42029" name="Line 9"/>
            <p:cNvSpPr>
              <a:spLocks noChangeShapeType="1"/>
            </p:cNvSpPr>
            <p:nvPr/>
          </p:nvSpPr>
          <p:spPr bwMode="auto">
            <a:xfrm>
              <a:off x="3255" y="1584"/>
              <a:ext cx="0" cy="1680"/>
            </a:xfrm>
            <a:prstGeom prst="line">
              <a:avLst/>
            </a:prstGeom>
            <a:noFill/>
            <a:ln w="9525">
              <a:solidFill>
                <a:schemeClr val="bg1"/>
              </a:solidFill>
              <a:round/>
              <a:headEnd/>
              <a:tailEnd/>
            </a:ln>
          </p:spPr>
          <p:txBody>
            <a:bodyPr wrap="none" anchor="ctr"/>
            <a:lstStyle/>
            <a:p>
              <a:endParaRPr lang="en-US"/>
            </a:p>
          </p:txBody>
        </p:sp>
        <p:sp>
          <p:nvSpPr>
            <p:cNvPr id="42030" name="Line 10"/>
            <p:cNvSpPr>
              <a:spLocks noChangeShapeType="1"/>
            </p:cNvSpPr>
            <p:nvPr/>
          </p:nvSpPr>
          <p:spPr bwMode="auto">
            <a:xfrm>
              <a:off x="2714" y="1584"/>
              <a:ext cx="0" cy="1632"/>
            </a:xfrm>
            <a:prstGeom prst="line">
              <a:avLst/>
            </a:prstGeom>
            <a:noFill/>
            <a:ln w="9525">
              <a:solidFill>
                <a:schemeClr val="bg1"/>
              </a:solidFill>
              <a:round/>
              <a:headEnd/>
              <a:tailEnd/>
            </a:ln>
          </p:spPr>
          <p:txBody>
            <a:bodyPr wrap="none" anchor="ctr"/>
            <a:lstStyle/>
            <a:p>
              <a:endParaRPr lang="en-US"/>
            </a:p>
          </p:txBody>
        </p:sp>
        <p:sp>
          <p:nvSpPr>
            <p:cNvPr id="42031" name="Line 11"/>
            <p:cNvSpPr>
              <a:spLocks noChangeShapeType="1"/>
            </p:cNvSpPr>
            <p:nvPr/>
          </p:nvSpPr>
          <p:spPr bwMode="auto">
            <a:xfrm>
              <a:off x="1584" y="2352"/>
              <a:ext cx="1897" cy="0"/>
            </a:xfrm>
            <a:prstGeom prst="line">
              <a:avLst/>
            </a:prstGeom>
            <a:noFill/>
            <a:ln w="9525">
              <a:solidFill>
                <a:schemeClr val="bg1"/>
              </a:solidFill>
              <a:round/>
              <a:headEnd/>
              <a:tailEnd/>
            </a:ln>
          </p:spPr>
          <p:txBody>
            <a:bodyPr wrap="none" anchor="ctr"/>
            <a:lstStyle/>
            <a:p>
              <a:endParaRPr lang="en-US"/>
            </a:p>
          </p:txBody>
        </p:sp>
        <p:sp>
          <p:nvSpPr>
            <p:cNvPr id="42032" name="Line 12"/>
            <p:cNvSpPr>
              <a:spLocks noChangeShapeType="1"/>
            </p:cNvSpPr>
            <p:nvPr/>
          </p:nvSpPr>
          <p:spPr bwMode="auto">
            <a:xfrm>
              <a:off x="1584" y="2640"/>
              <a:ext cx="1897" cy="0"/>
            </a:xfrm>
            <a:prstGeom prst="line">
              <a:avLst/>
            </a:prstGeom>
            <a:noFill/>
            <a:ln w="9525">
              <a:solidFill>
                <a:schemeClr val="bg1"/>
              </a:solidFill>
              <a:round/>
              <a:headEnd/>
              <a:tailEnd/>
            </a:ln>
          </p:spPr>
          <p:txBody>
            <a:bodyPr wrap="none" anchor="ctr"/>
            <a:lstStyle/>
            <a:p>
              <a:endParaRPr lang="en-US"/>
            </a:p>
          </p:txBody>
        </p:sp>
        <p:sp>
          <p:nvSpPr>
            <p:cNvPr id="42033" name="Line 13"/>
            <p:cNvSpPr>
              <a:spLocks noChangeShapeType="1"/>
            </p:cNvSpPr>
            <p:nvPr/>
          </p:nvSpPr>
          <p:spPr bwMode="auto">
            <a:xfrm>
              <a:off x="1607" y="1816"/>
              <a:ext cx="1897" cy="0"/>
            </a:xfrm>
            <a:prstGeom prst="line">
              <a:avLst/>
            </a:prstGeom>
            <a:noFill/>
            <a:ln w="9525">
              <a:solidFill>
                <a:schemeClr val="bg1"/>
              </a:solidFill>
              <a:round/>
              <a:headEnd/>
              <a:tailEnd/>
            </a:ln>
          </p:spPr>
          <p:txBody>
            <a:bodyPr wrap="none" anchor="ctr"/>
            <a:lstStyle/>
            <a:p>
              <a:endParaRPr lang="en-US"/>
            </a:p>
          </p:txBody>
        </p:sp>
        <p:sp>
          <p:nvSpPr>
            <p:cNvPr id="42034" name="Line 14"/>
            <p:cNvSpPr>
              <a:spLocks noChangeShapeType="1"/>
            </p:cNvSpPr>
            <p:nvPr/>
          </p:nvSpPr>
          <p:spPr bwMode="auto">
            <a:xfrm>
              <a:off x="1607" y="2088"/>
              <a:ext cx="1897" cy="0"/>
            </a:xfrm>
            <a:prstGeom prst="line">
              <a:avLst/>
            </a:prstGeom>
            <a:noFill/>
            <a:ln w="9525">
              <a:solidFill>
                <a:schemeClr val="bg1"/>
              </a:solidFill>
              <a:round/>
              <a:headEnd/>
              <a:tailEnd/>
            </a:ln>
          </p:spPr>
          <p:txBody>
            <a:bodyPr wrap="none" anchor="ctr"/>
            <a:lstStyle/>
            <a:p>
              <a:endParaRPr lang="en-US"/>
            </a:p>
          </p:txBody>
        </p:sp>
        <p:sp>
          <p:nvSpPr>
            <p:cNvPr id="42035" name="Line 15"/>
            <p:cNvSpPr>
              <a:spLocks noChangeShapeType="1"/>
            </p:cNvSpPr>
            <p:nvPr/>
          </p:nvSpPr>
          <p:spPr bwMode="auto">
            <a:xfrm>
              <a:off x="1584" y="2928"/>
              <a:ext cx="1897" cy="0"/>
            </a:xfrm>
            <a:prstGeom prst="line">
              <a:avLst/>
            </a:prstGeom>
            <a:noFill/>
            <a:ln w="9525">
              <a:solidFill>
                <a:schemeClr val="bg1"/>
              </a:solidFill>
              <a:round/>
              <a:headEnd/>
              <a:tailEnd/>
            </a:ln>
          </p:spPr>
          <p:txBody>
            <a:bodyPr wrap="none" anchor="ctr"/>
            <a:lstStyle/>
            <a:p>
              <a:endParaRPr lang="en-US"/>
            </a:p>
          </p:txBody>
        </p:sp>
      </p:grpSp>
      <p:grpSp>
        <p:nvGrpSpPr>
          <p:cNvPr id="41992" name="Group 16"/>
          <p:cNvGrpSpPr>
            <a:grpSpLocks/>
          </p:cNvGrpSpPr>
          <p:nvPr/>
        </p:nvGrpSpPr>
        <p:grpSpPr bwMode="auto">
          <a:xfrm>
            <a:off x="3348038" y="2008188"/>
            <a:ext cx="3802062" cy="779462"/>
            <a:chOff x="1584" y="1104"/>
            <a:chExt cx="2395" cy="492"/>
          </a:xfrm>
        </p:grpSpPr>
        <p:sp>
          <p:nvSpPr>
            <p:cNvPr id="42016" name="Freeform 17"/>
            <p:cNvSpPr>
              <a:spLocks/>
            </p:cNvSpPr>
            <p:nvPr/>
          </p:nvSpPr>
          <p:spPr bwMode="auto">
            <a:xfrm>
              <a:off x="1584" y="1104"/>
              <a:ext cx="2395" cy="492"/>
            </a:xfrm>
            <a:custGeom>
              <a:avLst/>
              <a:gdLst>
                <a:gd name="T0" fmla="*/ 0 w 2064"/>
                <a:gd name="T1" fmla="*/ 18771 h 432"/>
                <a:gd name="T2" fmla="*/ 32206 w 2064"/>
                <a:gd name="T3" fmla="*/ 0 h 432"/>
                <a:gd name="T4" fmla="*/ 154176 w 2064"/>
                <a:gd name="T5" fmla="*/ 0 h 432"/>
                <a:gd name="T6" fmla="*/ 125511 w 2064"/>
                <a:gd name="T7" fmla="*/ 18771 h 432"/>
                <a:gd name="T8" fmla="*/ 0 w 2064"/>
                <a:gd name="T9" fmla="*/ 18771 h 432"/>
                <a:gd name="T10" fmla="*/ 0 60000 65536"/>
                <a:gd name="T11" fmla="*/ 0 60000 65536"/>
                <a:gd name="T12" fmla="*/ 0 60000 65536"/>
                <a:gd name="T13" fmla="*/ 0 60000 65536"/>
                <a:gd name="T14" fmla="*/ 0 60000 65536"/>
                <a:gd name="T15" fmla="*/ 0 w 2064"/>
                <a:gd name="T16" fmla="*/ 0 h 432"/>
                <a:gd name="T17" fmla="*/ 2064 w 2064"/>
                <a:gd name="T18" fmla="*/ 432 h 432"/>
              </a:gdLst>
              <a:ahLst/>
              <a:cxnLst>
                <a:cxn ang="T10">
                  <a:pos x="T0" y="T1"/>
                </a:cxn>
                <a:cxn ang="T11">
                  <a:pos x="T2" y="T3"/>
                </a:cxn>
                <a:cxn ang="T12">
                  <a:pos x="T4" y="T5"/>
                </a:cxn>
                <a:cxn ang="T13">
                  <a:pos x="T6" y="T7"/>
                </a:cxn>
                <a:cxn ang="T14">
                  <a:pos x="T8" y="T9"/>
                </a:cxn>
              </a:cxnLst>
              <a:rect l="T15" t="T16" r="T17" b="T18"/>
              <a:pathLst>
                <a:path w="2064" h="432">
                  <a:moveTo>
                    <a:pt x="0" y="432"/>
                  </a:moveTo>
                  <a:lnTo>
                    <a:pt x="432" y="0"/>
                  </a:lnTo>
                  <a:lnTo>
                    <a:pt x="2064" y="0"/>
                  </a:lnTo>
                  <a:lnTo>
                    <a:pt x="1680" y="432"/>
                  </a:lnTo>
                  <a:lnTo>
                    <a:pt x="0" y="432"/>
                  </a:lnTo>
                  <a:close/>
                </a:path>
              </a:pathLst>
            </a:custGeom>
            <a:gradFill rotWithShape="0">
              <a:gsLst>
                <a:gs pos="0">
                  <a:schemeClr val="accent2"/>
                </a:gs>
                <a:gs pos="100000">
                  <a:srgbClr val="99CCFF"/>
                </a:gs>
              </a:gsLst>
              <a:lin ang="2700000" scaled="1"/>
            </a:gradFill>
            <a:ln w="12700">
              <a:solidFill>
                <a:schemeClr val="bg1"/>
              </a:solidFill>
              <a:round/>
              <a:headEnd/>
              <a:tailEnd/>
            </a:ln>
          </p:spPr>
          <p:txBody>
            <a:bodyPr wrap="none" anchor="ctr"/>
            <a:lstStyle/>
            <a:p>
              <a:endParaRPr lang="en-US"/>
            </a:p>
          </p:txBody>
        </p:sp>
        <p:sp>
          <p:nvSpPr>
            <p:cNvPr id="42017" name="Line 18"/>
            <p:cNvSpPr>
              <a:spLocks noChangeShapeType="1"/>
            </p:cNvSpPr>
            <p:nvPr/>
          </p:nvSpPr>
          <p:spPr bwMode="auto">
            <a:xfrm flipV="1">
              <a:off x="2140" y="1104"/>
              <a:ext cx="496" cy="492"/>
            </a:xfrm>
            <a:prstGeom prst="line">
              <a:avLst/>
            </a:prstGeom>
            <a:noFill/>
            <a:ln w="9525">
              <a:solidFill>
                <a:schemeClr val="bg1"/>
              </a:solidFill>
              <a:round/>
              <a:headEnd/>
              <a:tailEnd/>
            </a:ln>
          </p:spPr>
          <p:txBody>
            <a:bodyPr wrap="none" anchor="ctr"/>
            <a:lstStyle/>
            <a:p>
              <a:endParaRPr lang="en-US"/>
            </a:p>
          </p:txBody>
        </p:sp>
        <p:sp>
          <p:nvSpPr>
            <p:cNvPr id="42018" name="Line 19"/>
            <p:cNvSpPr>
              <a:spLocks noChangeShapeType="1"/>
            </p:cNvSpPr>
            <p:nvPr/>
          </p:nvSpPr>
          <p:spPr bwMode="auto">
            <a:xfrm flipV="1">
              <a:off x="2440" y="1104"/>
              <a:ext cx="495" cy="492"/>
            </a:xfrm>
            <a:prstGeom prst="line">
              <a:avLst/>
            </a:prstGeom>
            <a:noFill/>
            <a:ln w="9525">
              <a:solidFill>
                <a:schemeClr val="bg1"/>
              </a:solidFill>
              <a:round/>
              <a:headEnd/>
              <a:tailEnd/>
            </a:ln>
          </p:spPr>
          <p:txBody>
            <a:bodyPr wrap="none" anchor="ctr"/>
            <a:lstStyle/>
            <a:p>
              <a:endParaRPr lang="en-US"/>
            </a:p>
          </p:txBody>
        </p:sp>
        <p:sp>
          <p:nvSpPr>
            <p:cNvPr id="42019" name="Line 20"/>
            <p:cNvSpPr>
              <a:spLocks noChangeShapeType="1"/>
            </p:cNvSpPr>
            <p:nvPr/>
          </p:nvSpPr>
          <p:spPr bwMode="auto">
            <a:xfrm flipV="1">
              <a:off x="2740" y="1104"/>
              <a:ext cx="497" cy="492"/>
            </a:xfrm>
            <a:prstGeom prst="line">
              <a:avLst/>
            </a:prstGeom>
            <a:noFill/>
            <a:ln w="9525">
              <a:solidFill>
                <a:schemeClr val="bg1"/>
              </a:solidFill>
              <a:round/>
              <a:headEnd/>
              <a:tailEnd/>
            </a:ln>
          </p:spPr>
          <p:txBody>
            <a:bodyPr wrap="none" anchor="ctr"/>
            <a:lstStyle/>
            <a:p>
              <a:endParaRPr lang="en-US"/>
            </a:p>
          </p:txBody>
        </p:sp>
        <p:sp>
          <p:nvSpPr>
            <p:cNvPr id="42020" name="Line 21"/>
            <p:cNvSpPr>
              <a:spLocks noChangeShapeType="1"/>
            </p:cNvSpPr>
            <p:nvPr/>
          </p:nvSpPr>
          <p:spPr bwMode="auto">
            <a:xfrm flipV="1">
              <a:off x="3040" y="1104"/>
              <a:ext cx="498" cy="492"/>
            </a:xfrm>
            <a:prstGeom prst="line">
              <a:avLst/>
            </a:prstGeom>
            <a:noFill/>
            <a:ln w="9525">
              <a:solidFill>
                <a:schemeClr val="bg1"/>
              </a:solidFill>
              <a:round/>
              <a:headEnd/>
              <a:tailEnd/>
            </a:ln>
          </p:spPr>
          <p:txBody>
            <a:bodyPr wrap="none" anchor="ctr"/>
            <a:lstStyle/>
            <a:p>
              <a:endParaRPr lang="en-US"/>
            </a:p>
          </p:txBody>
        </p:sp>
        <p:sp>
          <p:nvSpPr>
            <p:cNvPr id="42021" name="Line 22"/>
            <p:cNvSpPr>
              <a:spLocks noChangeShapeType="1"/>
            </p:cNvSpPr>
            <p:nvPr/>
          </p:nvSpPr>
          <p:spPr bwMode="auto">
            <a:xfrm>
              <a:off x="1686" y="1488"/>
              <a:ext cx="1978" cy="0"/>
            </a:xfrm>
            <a:prstGeom prst="line">
              <a:avLst/>
            </a:prstGeom>
            <a:noFill/>
            <a:ln w="9525">
              <a:solidFill>
                <a:schemeClr val="bg1"/>
              </a:solidFill>
              <a:round/>
              <a:headEnd/>
              <a:tailEnd/>
            </a:ln>
          </p:spPr>
          <p:txBody>
            <a:bodyPr wrap="none" anchor="ctr"/>
            <a:lstStyle/>
            <a:p>
              <a:endParaRPr lang="en-US"/>
            </a:p>
          </p:txBody>
        </p:sp>
        <p:sp>
          <p:nvSpPr>
            <p:cNvPr id="42022" name="Line 23"/>
            <p:cNvSpPr>
              <a:spLocks noChangeShapeType="1"/>
            </p:cNvSpPr>
            <p:nvPr/>
          </p:nvSpPr>
          <p:spPr bwMode="auto">
            <a:xfrm>
              <a:off x="1840" y="1344"/>
              <a:ext cx="1929" cy="0"/>
            </a:xfrm>
            <a:prstGeom prst="line">
              <a:avLst/>
            </a:prstGeom>
            <a:noFill/>
            <a:ln w="9525">
              <a:solidFill>
                <a:schemeClr val="bg1"/>
              </a:solidFill>
              <a:round/>
              <a:headEnd/>
              <a:tailEnd/>
            </a:ln>
          </p:spPr>
          <p:txBody>
            <a:bodyPr wrap="none" anchor="ctr"/>
            <a:lstStyle/>
            <a:p>
              <a:endParaRPr lang="en-US"/>
            </a:p>
          </p:txBody>
        </p:sp>
        <p:sp>
          <p:nvSpPr>
            <p:cNvPr id="42023" name="Line 24"/>
            <p:cNvSpPr>
              <a:spLocks noChangeShapeType="1"/>
            </p:cNvSpPr>
            <p:nvPr/>
          </p:nvSpPr>
          <p:spPr bwMode="auto">
            <a:xfrm>
              <a:off x="1940" y="1200"/>
              <a:ext cx="1929" cy="0"/>
            </a:xfrm>
            <a:prstGeom prst="line">
              <a:avLst/>
            </a:prstGeom>
            <a:noFill/>
            <a:ln w="9525">
              <a:solidFill>
                <a:schemeClr val="bg1"/>
              </a:solidFill>
              <a:round/>
              <a:headEnd/>
              <a:tailEnd/>
            </a:ln>
          </p:spPr>
          <p:txBody>
            <a:bodyPr wrap="none" anchor="ctr"/>
            <a:lstStyle/>
            <a:p>
              <a:endParaRPr lang="en-US"/>
            </a:p>
          </p:txBody>
        </p:sp>
      </p:grpSp>
      <p:sp>
        <p:nvSpPr>
          <p:cNvPr id="41993" name="Line 25"/>
          <p:cNvSpPr>
            <a:spLocks noChangeShapeType="1"/>
          </p:cNvSpPr>
          <p:nvPr/>
        </p:nvSpPr>
        <p:spPr bwMode="auto">
          <a:xfrm flipV="1">
            <a:off x="6015038" y="2008188"/>
            <a:ext cx="788987" cy="779462"/>
          </a:xfrm>
          <a:prstGeom prst="line">
            <a:avLst/>
          </a:prstGeom>
          <a:noFill/>
          <a:ln w="9525">
            <a:solidFill>
              <a:schemeClr val="bg1"/>
            </a:solidFill>
            <a:round/>
            <a:headEnd/>
            <a:tailEnd/>
          </a:ln>
        </p:spPr>
        <p:txBody>
          <a:bodyPr wrap="none" anchor="ctr"/>
          <a:lstStyle/>
          <a:p>
            <a:endParaRPr lang="en-US"/>
          </a:p>
        </p:txBody>
      </p:sp>
      <p:sp>
        <p:nvSpPr>
          <p:cNvPr id="41994" name="Freeform 30"/>
          <p:cNvSpPr>
            <a:spLocks/>
          </p:cNvSpPr>
          <p:nvPr/>
        </p:nvSpPr>
        <p:spPr bwMode="auto">
          <a:xfrm>
            <a:off x="6208713" y="2770188"/>
            <a:ext cx="169862" cy="520700"/>
          </a:xfrm>
          <a:custGeom>
            <a:avLst/>
            <a:gdLst>
              <a:gd name="T0" fmla="*/ 2147483647 w 96"/>
              <a:gd name="T1" fmla="*/ 0 h 288"/>
              <a:gd name="T2" fmla="*/ 2147483647 w 96"/>
              <a:gd name="T3" fmla="*/ 2147483647 h 288"/>
              <a:gd name="T4" fmla="*/ 0 w 96"/>
              <a:gd name="T5" fmla="*/ 2147483647 h 288"/>
              <a:gd name="T6" fmla="*/ 0 w 96"/>
              <a:gd name="T7" fmla="*/ 2147483647 h 288"/>
              <a:gd name="T8" fmla="*/ 2147483647 w 96"/>
              <a:gd name="T9" fmla="*/ 0 h 288"/>
              <a:gd name="T10" fmla="*/ 0 60000 65536"/>
              <a:gd name="T11" fmla="*/ 0 60000 65536"/>
              <a:gd name="T12" fmla="*/ 0 60000 65536"/>
              <a:gd name="T13" fmla="*/ 0 60000 65536"/>
              <a:gd name="T14" fmla="*/ 0 60000 65536"/>
              <a:gd name="T15" fmla="*/ 0 w 96"/>
              <a:gd name="T16" fmla="*/ 0 h 288"/>
              <a:gd name="T17" fmla="*/ 96 w 96"/>
              <a:gd name="T18" fmla="*/ 288 h 288"/>
            </a:gdLst>
            <a:ahLst/>
            <a:cxnLst>
              <a:cxn ang="T10">
                <a:pos x="T0" y="T1"/>
              </a:cxn>
              <a:cxn ang="T11">
                <a:pos x="T2" y="T3"/>
              </a:cxn>
              <a:cxn ang="T12">
                <a:pos x="T4" y="T5"/>
              </a:cxn>
              <a:cxn ang="T13">
                <a:pos x="T6" y="T7"/>
              </a:cxn>
              <a:cxn ang="T14">
                <a:pos x="T8" y="T9"/>
              </a:cxn>
            </a:cxnLst>
            <a:rect l="T15" t="T16" r="T17" b="T18"/>
            <a:pathLst>
              <a:path w="96" h="288">
                <a:moveTo>
                  <a:pt x="96" y="0"/>
                </a:moveTo>
                <a:lnTo>
                  <a:pt x="96" y="192"/>
                </a:lnTo>
                <a:lnTo>
                  <a:pt x="0" y="288"/>
                </a:lnTo>
                <a:lnTo>
                  <a:pt x="0" y="96"/>
                </a:lnTo>
                <a:lnTo>
                  <a:pt x="96" y="0"/>
                </a:lnTo>
                <a:close/>
              </a:path>
            </a:pathLst>
          </a:custGeom>
          <a:gradFill rotWithShape="0">
            <a:gsLst>
              <a:gs pos="0">
                <a:schemeClr val="hlink"/>
              </a:gs>
              <a:gs pos="100000">
                <a:schemeClr val="accent2"/>
              </a:gs>
            </a:gsLst>
            <a:lin ang="0" scaled="1"/>
          </a:gradFill>
          <a:ln w="9525">
            <a:noFill/>
            <a:round/>
            <a:headEnd/>
            <a:tailEnd/>
          </a:ln>
        </p:spPr>
        <p:txBody>
          <a:bodyPr wrap="none" anchor="ctr"/>
          <a:lstStyle/>
          <a:p>
            <a:endParaRPr lang="en-US"/>
          </a:p>
        </p:txBody>
      </p:sp>
      <p:sp>
        <p:nvSpPr>
          <p:cNvPr id="41995" name="Freeform 31"/>
          <p:cNvSpPr>
            <a:spLocks/>
          </p:cNvSpPr>
          <p:nvPr/>
        </p:nvSpPr>
        <p:spPr bwMode="auto">
          <a:xfrm>
            <a:off x="6378575" y="2770188"/>
            <a:ext cx="415925" cy="344487"/>
          </a:xfrm>
          <a:custGeom>
            <a:avLst/>
            <a:gdLst>
              <a:gd name="T0" fmla="*/ 0 w 240"/>
              <a:gd name="T1" fmla="*/ 0 h 192"/>
              <a:gd name="T2" fmla="*/ 0 w 240"/>
              <a:gd name="T3" fmla="*/ 2147483647 h 192"/>
              <a:gd name="T4" fmla="*/ 2147483647 w 240"/>
              <a:gd name="T5" fmla="*/ 2147483647 h 192"/>
              <a:gd name="T6" fmla="*/ 2147483647 w 240"/>
              <a:gd name="T7" fmla="*/ 0 h 192"/>
              <a:gd name="T8" fmla="*/ 0 w 240"/>
              <a:gd name="T9" fmla="*/ 0 h 192"/>
              <a:gd name="T10" fmla="*/ 0 60000 65536"/>
              <a:gd name="T11" fmla="*/ 0 60000 65536"/>
              <a:gd name="T12" fmla="*/ 0 60000 65536"/>
              <a:gd name="T13" fmla="*/ 0 60000 65536"/>
              <a:gd name="T14" fmla="*/ 0 60000 65536"/>
              <a:gd name="T15" fmla="*/ 0 w 240"/>
              <a:gd name="T16" fmla="*/ 0 h 192"/>
              <a:gd name="T17" fmla="*/ 240 w 240"/>
              <a:gd name="T18" fmla="*/ 192 h 192"/>
            </a:gdLst>
            <a:ahLst/>
            <a:cxnLst>
              <a:cxn ang="T10">
                <a:pos x="T0" y="T1"/>
              </a:cxn>
              <a:cxn ang="T11">
                <a:pos x="T2" y="T3"/>
              </a:cxn>
              <a:cxn ang="T12">
                <a:pos x="T4" y="T5"/>
              </a:cxn>
              <a:cxn ang="T13">
                <a:pos x="T6" y="T7"/>
              </a:cxn>
              <a:cxn ang="T14">
                <a:pos x="T8" y="T9"/>
              </a:cxn>
            </a:cxnLst>
            <a:rect l="T15" t="T16" r="T17" b="T18"/>
            <a:pathLst>
              <a:path w="240" h="192">
                <a:moveTo>
                  <a:pt x="0" y="0"/>
                </a:moveTo>
                <a:lnTo>
                  <a:pt x="0" y="192"/>
                </a:lnTo>
                <a:lnTo>
                  <a:pt x="240" y="192"/>
                </a:lnTo>
                <a:lnTo>
                  <a:pt x="240" y="0"/>
                </a:lnTo>
                <a:lnTo>
                  <a:pt x="0" y="0"/>
                </a:lnTo>
                <a:close/>
              </a:path>
            </a:pathLst>
          </a:custGeom>
          <a:gradFill rotWithShape="0">
            <a:gsLst>
              <a:gs pos="0">
                <a:schemeClr val="accent2"/>
              </a:gs>
              <a:gs pos="100000">
                <a:schemeClr val="hlink"/>
              </a:gs>
            </a:gsLst>
            <a:lin ang="0" scaled="1"/>
          </a:gradFill>
          <a:ln w="9525">
            <a:solidFill>
              <a:schemeClr val="bg1"/>
            </a:solidFill>
            <a:round/>
            <a:headEnd/>
            <a:tailEnd/>
          </a:ln>
        </p:spPr>
        <p:txBody>
          <a:bodyPr wrap="none" anchor="ctr"/>
          <a:lstStyle/>
          <a:p>
            <a:endParaRPr lang="en-US"/>
          </a:p>
        </p:txBody>
      </p:sp>
      <p:sp>
        <p:nvSpPr>
          <p:cNvPr id="41996" name="Line 32"/>
          <p:cNvSpPr>
            <a:spLocks noChangeShapeType="1"/>
          </p:cNvSpPr>
          <p:nvPr/>
        </p:nvSpPr>
        <p:spPr bwMode="auto">
          <a:xfrm flipV="1">
            <a:off x="6627813" y="3028950"/>
            <a:ext cx="673100" cy="693738"/>
          </a:xfrm>
          <a:prstGeom prst="line">
            <a:avLst/>
          </a:prstGeom>
          <a:noFill/>
          <a:ln w="9525">
            <a:solidFill>
              <a:schemeClr val="bg1"/>
            </a:solidFill>
            <a:round/>
            <a:headEnd/>
            <a:tailEnd/>
          </a:ln>
        </p:spPr>
        <p:txBody>
          <a:bodyPr wrap="none" anchor="ctr"/>
          <a:lstStyle/>
          <a:p>
            <a:endParaRPr lang="en-US"/>
          </a:p>
        </p:txBody>
      </p:sp>
      <p:sp>
        <p:nvSpPr>
          <p:cNvPr id="41997" name="Freeform 40"/>
          <p:cNvSpPr>
            <a:spLocks/>
          </p:cNvSpPr>
          <p:nvPr/>
        </p:nvSpPr>
        <p:spPr bwMode="auto">
          <a:xfrm>
            <a:off x="6015038" y="2617788"/>
            <a:ext cx="530225" cy="522287"/>
          </a:xfrm>
          <a:custGeom>
            <a:avLst/>
            <a:gdLst>
              <a:gd name="T0" fmla="*/ 2147483647 w 336"/>
              <a:gd name="T1" fmla="*/ 0 h 288"/>
              <a:gd name="T2" fmla="*/ 0 w 336"/>
              <a:gd name="T3" fmla="*/ 2147483647 h 288"/>
              <a:gd name="T4" fmla="*/ 0 w 336"/>
              <a:gd name="T5" fmla="*/ 2147483647 h 288"/>
              <a:gd name="T6" fmla="*/ 2147483647 w 336"/>
              <a:gd name="T7" fmla="*/ 2147483647 h 288"/>
              <a:gd name="T8" fmla="*/ 2147483647 w 336"/>
              <a:gd name="T9" fmla="*/ 2147483647 h 288"/>
              <a:gd name="T10" fmla="*/ 2147483647 w 336"/>
              <a:gd name="T11" fmla="*/ 0 h 288"/>
              <a:gd name="T12" fmla="*/ 2147483647 w 336"/>
              <a:gd name="T13" fmla="*/ 0 h 288"/>
              <a:gd name="T14" fmla="*/ 0 60000 65536"/>
              <a:gd name="T15" fmla="*/ 0 60000 65536"/>
              <a:gd name="T16" fmla="*/ 0 60000 65536"/>
              <a:gd name="T17" fmla="*/ 0 60000 65536"/>
              <a:gd name="T18" fmla="*/ 0 60000 65536"/>
              <a:gd name="T19" fmla="*/ 0 60000 65536"/>
              <a:gd name="T20" fmla="*/ 0 60000 65536"/>
              <a:gd name="T21" fmla="*/ 0 w 336"/>
              <a:gd name="T22" fmla="*/ 0 h 288"/>
              <a:gd name="T23" fmla="*/ 336 w 336"/>
              <a:gd name="T24" fmla="*/ 288 h 2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288">
                <a:moveTo>
                  <a:pt x="96" y="0"/>
                </a:moveTo>
                <a:lnTo>
                  <a:pt x="0" y="96"/>
                </a:lnTo>
                <a:lnTo>
                  <a:pt x="0" y="288"/>
                </a:lnTo>
                <a:lnTo>
                  <a:pt x="240" y="288"/>
                </a:lnTo>
                <a:lnTo>
                  <a:pt x="336" y="192"/>
                </a:lnTo>
                <a:lnTo>
                  <a:pt x="336" y="0"/>
                </a:lnTo>
                <a:lnTo>
                  <a:pt x="96" y="0"/>
                </a:lnTo>
                <a:close/>
              </a:path>
            </a:pathLst>
          </a:custGeom>
          <a:solidFill>
            <a:schemeClr val="accent2"/>
          </a:solidFill>
          <a:ln w="9525">
            <a:solidFill>
              <a:schemeClr val="bg1"/>
            </a:solidFill>
            <a:round/>
            <a:headEnd/>
            <a:tailEnd/>
          </a:ln>
        </p:spPr>
        <p:txBody>
          <a:bodyPr wrap="none" anchor="ctr"/>
          <a:lstStyle/>
          <a:p>
            <a:endParaRPr lang="en-US"/>
          </a:p>
        </p:txBody>
      </p:sp>
      <p:sp>
        <p:nvSpPr>
          <p:cNvPr id="41998" name="Line 41"/>
          <p:cNvSpPr>
            <a:spLocks noChangeShapeType="1"/>
          </p:cNvSpPr>
          <p:nvPr/>
        </p:nvSpPr>
        <p:spPr bwMode="auto">
          <a:xfrm>
            <a:off x="6165850" y="2617788"/>
            <a:ext cx="0" cy="344487"/>
          </a:xfrm>
          <a:prstGeom prst="line">
            <a:avLst/>
          </a:prstGeom>
          <a:noFill/>
          <a:ln w="9525">
            <a:solidFill>
              <a:schemeClr val="bg1"/>
            </a:solidFill>
            <a:round/>
            <a:headEnd/>
            <a:tailEnd/>
          </a:ln>
        </p:spPr>
        <p:txBody>
          <a:bodyPr wrap="none" anchor="ctr"/>
          <a:lstStyle/>
          <a:p>
            <a:endParaRPr lang="en-US"/>
          </a:p>
        </p:txBody>
      </p:sp>
      <p:sp>
        <p:nvSpPr>
          <p:cNvPr id="41999" name="Line 42"/>
          <p:cNvSpPr>
            <a:spLocks noChangeShapeType="1"/>
          </p:cNvSpPr>
          <p:nvPr/>
        </p:nvSpPr>
        <p:spPr bwMode="auto">
          <a:xfrm>
            <a:off x="6378575" y="3114675"/>
            <a:ext cx="415925" cy="0"/>
          </a:xfrm>
          <a:prstGeom prst="line">
            <a:avLst/>
          </a:prstGeom>
          <a:noFill/>
          <a:ln w="9525">
            <a:solidFill>
              <a:schemeClr val="bg1"/>
            </a:solidFill>
            <a:round/>
            <a:headEnd/>
            <a:tailEnd/>
          </a:ln>
        </p:spPr>
        <p:txBody>
          <a:bodyPr wrap="none" anchor="ctr"/>
          <a:lstStyle/>
          <a:p>
            <a:endParaRPr lang="en-US"/>
          </a:p>
        </p:txBody>
      </p:sp>
      <p:sp>
        <p:nvSpPr>
          <p:cNvPr id="42000" name="Line 43"/>
          <p:cNvSpPr>
            <a:spLocks noChangeShapeType="1"/>
          </p:cNvSpPr>
          <p:nvPr/>
        </p:nvSpPr>
        <p:spPr bwMode="auto">
          <a:xfrm flipH="1">
            <a:off x="6015038" y="2998788"/>
            <a:ext cx="168275" cy="174625"/>
          </a:xfrm>
          <a:prstGeom prst="line">
            <a:avLst/>
          </a:prstGeom>
          <a:noFill/>
          <a:ln w="9525">
            <a:solidFill>
              <a:schemeClr val="bg1"/>
            </a:solidFill>
            <a:round/>
            <a:headEnd/>
            <a:tailEnd/>
          </a:ln>
        </p:spPr>
        <p:txBody>
          <a:bodyPr wrap="none" anchor="ctr"/>
          <a:lstStyle/>
          <a:p>
            <a:endParaRPr lang="en-US"/>
          </a:p>
        </p:txBody>
      </p:sp>
      <p:sp>
        <p:nvSpPr>
          <p:cNvPr id="42001" name="Line 44"/>
          <p:cNvSpPr>
            <a:spLocks noChangeShapeType="1"/>
          </p:cNvSpPr>
          <p:nvPr/>
        </p:nvSpPr>
        <p:spPr bwMode="auto">
          <a:xfrm flipH="1">
            <a:off x="6775450" y="2389188"/>
            <a:ext cx="0" cy="2667000"/>
          </a:xfrm>
          <a:prstGeom prst="line">
            <a:avLst/>
          </a:prstGeom>
          <a:noFill/>
          <a:ln w="9525">
            <a:solidFill>
              <a:schemeClr val="bg1"/>
            </a:solidFill>
            <a:round/>
            <a:headEnd/>
            <a:tailEnd/>
          </a:ln>
        </p:spPr>
        <p:txBody>
          <a:bodyPr wrap="none" anchor="ctr"/>
          <a:lstStyle/>
          <a:p>
            <a:endParaRPr lang="en-US"/>
          </a:p>
        </p:txBody>
      </p:sp>
      <p:sp>
        <p:nvSpPr>
          <p:cNvPr id="42002" name="Line 45"/>
          <p:cNvSpPr>
            <a:spLocks noChangeShapeType="1"/>
          </p:cNvSpPr>
          <p:nvPr/>
        </p:nvSpPr>
        <p:spPr bwMode="auto">
          <a:xfrm>
            <a:off x="7004050" y="2160588"/>
            <a:ext cx="0" cy="2743200"/>
          </a:xfrm>
          <a:prstGeom prst="line">
            <a:avLst/>
          </a:prstGeom>
          <a:noFill/>
          <a:ln w="9525">
            <a:solidFill>
              <a:schemeClr val="bg1"/>
            </a:solidFill>
            <a:round/>
            <a:headEnd/>
            <a:tailEnd/>
          </a:ln>
        </p:spPr>
        <p:txBody>
          <a:bodyPr wrap="none" anchor="ctr"/>
          <a:lstStyle/>
          <a:p>
            <a:endParaRPr lang="en-US"/>
          </a:p>
        </p:txBody>
      </p:sp>
      <p:sp>
        <p:nvSpPr>
          <p:cNvPr id="42003" name="Line 46"/>
          <p:cNvSpPr>
            <a:spLocks noChangeShapeType="1"/>
          </p:cNvSpPr>
          <p:nvPr/>
        </p:nvSpPr>
        <p:spPr bwMode="auto">
          <a:xfrm flipV="1">
            <a:off x="6550025" y="2443163"/>
            <a:ext cx="674688" cy="695325"/>
          </a:xfrm>
          <a:prstGeom prst="line">
            <a:avLst/>
          </a:prstGeom>
          <a:noFill/>
          <a:ln w="9525">
            <a:solidFill>
              <a:schemeClr val="bg1"/>
            </a:solidFill>
            <a:round/>
            <a:headEnd/>
            <a:tailEnd/>
          </a:ln>
        </p:spPr>
        <p:txBody>
          <a:bodyPr wrap="none" anchor="ctr"/>
          <a:lstStyle/>
          <a:p>
            <a:endParaRPr lang="en-US"/>
          </a:p>
        </p:txBody>
      </p:sp>
      <p:sp>
        <p:nvSpPr>
          <p:cNvPr id="42004" name="Line 47"/>
          <p:cNvSpPr>
            <a:spLocks noChangeShapeType="1"/>
          </p:cNvSpPr>
          <p:nvPr/>
        </p:nvSpPr>
        <p:spPr bwMode="auto">
          <a:xfrm flipV="1">
            <a:off x="6394450" y="3151188"/>
            <a:ext cx="830263" cy="828675"/>
          </a:xfrm>
          <a:prstGeom prst="line">
            <a:avLst/>
          </a:prstGeom>
          <a:noFill/>
          <a:ln w="9525">
            <a:solidFill>
              <a:schemeClr val="bg1"/>
            </a:solidFill>
            <a:round/>
            <a:headEnd/>
            <a:tailEnd/>
          </a:ln>
        </p:spPr>
        <p:txBody>
          <a:bodyPr wrap="none" anchor="ctr"/>
          <a:lstStyle/>
          <a:p>
            <a:endParaRPr lang="en-US"/>
          </a:p>
        </p:txBody>
      </p:sp>
      <p:sp>
        <p:nvSpPr>
          <p:cNvPr id="42005" name="Line 48"/>
          <p:cNvSpPr>
            <a:spLocks noChangeShapeType="1"/>
          </p:cNvSpPr>
          <p:nvPr/>
        </p:nvSpPr>
        <p:spPr bwMode="auto">
          <a:xfrm flipV="1">
            <a:off x="6394450" y="3532188"/>
            <a:ext cx="906463" cy="928687"/>
          </a:xfrm>
          <a:prstGeom prst="line">
            <a:avLst/>
          </a:prstGeom>
          <a:noFill/>
          <a:ln w="9525">
            <a:solidFill>
              <a:schemeClr val="bg1"/>
            </a:solidFill>
            <a:round/>
            <a:headEnd/>
            <a:tailEnd/>
          </a:ln>
        </p:spPr>
        <p:txBody>
          <a:bodyPr wrap="none" anchor="ctr"/>
          <a:lstStyle/>
          <a:p>
            <a:endParaRPr lang="en-US"/>
          </a:p>
        </p:txBody>
      </p:sp>
      <p:sp>
        <p:nvSpPr>
          <p:cNvPr id="42006" name="Line 49"/>
          <p:cNvSpPr>
            <a:spLocks noChangeShapeType="1"/>
          </p:cNvSpPr>
          <p:nvPr/>
        </p:nvSpPr>
        <p:spPr bwMode="auto">
          <a:xfrm flipV="1">
            <a:off x="6394450" y="4141788"/>
            <a:ext cx="763588" cy="773112"/>
          </a:xfrm>
          <a:prstGeom prst="line">
            <a:avLst/>
          </a:prstGeom>
          <a:noFill/>
          <a:ln w="9525">
            <a:solidFill>
              <a:schemeClr val="bg1"/>
            </a:solidFill>
            <a:round/>
            <a:headEnd/>
            <a:tailEnd/>
          </a:ln>
        </p:spPr>
        <p:txBody>
          <a:bodyPr wrap="none" anchor="ctr"/>
          <a:lstStyle/>
          <a:p>
            <a:endParaRPr lang="en-US"/>
          </a:p>
        </p:txBody>
      </p:sp>
      <p:sp>
        <p:nvSpPr>
          <p:cNvPr id="42007" name="AutoShape 50"/>
          <p:cNvSpPr>
            <a:spLocks noChangeArrowheads="1"/>
          </p:cNvSpPr>
          <p:nvPr/>
        </p:nvSpPr>
        <p:spPr bwMode="auto">
          <a:xfrm>
            <a:off x="7308850" y="3138488"/>
            <a:ext cx="336550" cy="550862"/>
          </a:xfrm>
          <a:prstGeom prst="rightArrow">
            <a:avLst>
              <a:gd name="adj1" fmla="val 43787"/>
              <a:gd name="adj2" fmla="val 34375"/>
            </a:avLst>
          </a:prstGeom>
          <a:solidFill>
            <a:srgbClr val="DDDDDD"/>
          </a:solidFill>
          <a:ln w="9525">
            <a:noFill/>
            <a:miter lim="800000"/>
            <a:headEnd/>
            <a:tailEnd/>
          </a:ln>
        </p:spPr>
        <p:txBody>
          <a:bodyPr wrap="none" anchor="ctr"/>
          <a:lstStyle/>
          <a:p>
            <a:pPr algn="ctr">
              <a:spcBef>
                <a:spcPct val="50000"/>
              </a:spcBef>
              <a:buClr>
                <a:srgbClr val="000000"/>
              </a:buClr>
              <a:buSzPct val="100000"/>
              <a:buFont typeface="Times New Roman" pitchFamily="18" charset="0"/>
              <a:buNone/>
            </a:pPr>
            <a:endParaRPr lang="en-GB" i="0">
              <a:ea typeface="MS PGothic" pitchFamily="34" charset="-128"/>
            </a:endParaRPr>
          </a:p>
        </p:txBody>
      </p:sp>
      <p:sp>
        <p:nvSpPr>
          <p:cNvPr id="42008" name="Line 51"/>
          <p:cNvSpPr>
            <a:spLocks noChangeShapeType="1"/>
          </p:cNvSpPr>
          <p:nvPr/>
        </p:nvSpPr>
        <p:spPr bwMode="auto">
          <a:xfrm>
            <a:off x="6165850" y="2998788"/>
            <a:ext cx="382588" cy="0"/>
          </a:xfrm>
          <a:prstGeom prst="line">
            <a:avLst/>
          </a:prstGeom>
          <a:noFill/>
          <a:ln w="9525">
            <a:solidFill>
              <a:schemeClr val="bg1"/>
            </a:solidFill>
            <a:round/>
            <a:headEnd/>
            <a:tailEnd/>
          </a:ln>
        </p:spPr>
        <p:txBody>
          <a:bodyPr wrap="none" anchor="ctr"/>
          <a:lstStyle/>
          <a:p>
            <a:endParaRPr lang="en-US"/>
          </a:p>
        </p:txBody>
      </p:sp>
      <p:sp>
        <p:nvSpPr>
          <p:cNvPr id="42009" name="Line 53"/>
          <p:cNvSpPr>
            <a:spLocks noChangeShapeType="1"/>
          </p:cNvSpPr>
          <p:nvPr/>
        </p:nvSpPr>
        <p:spPr bwMode="auto">
          <a:xfrm flipH="1">
            <a:off x="6015038" y="2998788"/>
            <a:ext cx="150812" cy="152400"/>
          </a:xfrm>
          <a:prstGeom prst="line">
            <a:avLst/>
          </a:prstGeom>
          <a:noFill/>
          <a:ln w="9525">
            <a:solidFill>
              <a:schemeClr val="bg1"/>
            </a:solidFill>
            <a:round/>
            <a:headEnd/>
            <a:tailEnd/>
          </a:ln>
        </p:spPr>
        <p:txBody>
          <a:bodyPr wrap="none" anchor="ctr"/>
          <a:lstStyle/>
          <a:p>
            <a:endParaRPr lang="en-US"/>
          </a:p>
        </p:txBody>
      </p:sp>
      <p:sp>
        <p:nvSpPr>
          <p:cNvPr id="42010" name="Line 54"/>
          <p:cNvSpPr>
            <a:spLocks noChangeShapeType="1"/>
          </p:cNvSpPr>
          <p:nvPr/>
        </p:nvSpPr>
        <p:spPr bwMode="auto">
          <a:xfrm flipV="1">
            <a:off x="6548438" y="3913188"/>
            <a:ext cx="0" cy="1295400"/>
          </a:xfrm>
          <a:prstGeom prst="line">
            <a:avLst/>
          </a:prstGeom>
          <a:noFill/>
          <a:ln w="9525">
            <a:solidFill>
              <a:schemeClr val="bg1"/>
            </a:solidFill>
            <a:round/>
            <a:headEnd/>
            <a:tailEnd/>
          </a:ln>
        </p:spPr>
        <p:txBody>
          <a:bodyPr wrap="none" anchor="ctr"/>
          <a:lstStyle/>
          <a:p>
            <a:endParaRPr lang="en-US"/>
          </a:p>
        </p:txBody>
      </p:sp>
      <p:sp>
        <p:nvSpPr>
          <p:cNvPr id="42011" name="Line 55"/>
          <p:cNvSpPr>
            <a:spLocks noChangeShapeType="1"/>
          </p:cNvSpPr>
          <p:nvPr/>
        </p:nvSpPr>
        <p:spPr bwMode="auto">
          <a:xfrm flipV="1">
            <a:off x="3727450" y="2008188"/>
            <a:ext cx="838200" cy="762000"/>
          </a:xfrm>
          <a:prstGeom prst="line">
            <a:avLst/>
          </a:prstGeom>
          <a:noFill/>
          <a:ln w="9525">
            <a:solidFill>
              <a:schemeClr val="bg1"/>
            </a:solidFill>
            <a:round/>
            <a:headEnd/>
            <a:tailEnd/>
          </a:ln>
        </p:spPr>
        <p:txBody>
          <a:bodyPr wrap="none" anchor="ctr"/>
          <a:lstStyle/>
          <a:p>
            <a:endParaRPr lang="en-US"/>
          </a:p>
        </p:txBody>
      </p:sp>
      <p:sp>
        <p:nvSpPr>
          <p:cNvPr id="42012" name="Line 56"/>
          <p:cNvSpPr>
            <a:spLocks noChangeShapeType="1"/>
          </p:cNvSpPr>
          <p:nvPr/>
        </p:nvSpPr>
        <p:spPr bwMode="auto">
          <a:xfrm>
            <a:off x="6394450" y="3913188"/>
            <a:ext cx="0" cy="1447800"/>
          </a:xfrm>
          <a:prstGeom prst="line">
            <a:avLst/>
          </a:prstGeom>
          <a:noFill/>
          <a:ln w="38100">
            <a:solidFill>
              <a:schemeClr val="accent2"/>
            </a:solidFill>
            <a:round/>
            <a:headEnd/>
            <a:tailEnd/>
          </a:ln>
        </p:spPr>
        <p:txBody>
          <a:bodyPr wrap="none" anchor="ctr"/>
          <a:lstStyle/>
          <a:p>
            <a:endParaRPr lang="en-US"/>
          </a:p>
        </p:txBody>
      </p:sp>
      <p:sp>
        <p:nvSpPr>
          <p:cNvPr id="42013" name="Freeform 57"/>
          <p:cNvSpPr>
            <a:spLocks/>
          </p:cNvSpPr>
          <p:nvPr/>
        </p:nvSpPr>
        <p:spPr bwMode="auto">
          <a:xfrm>
            <a:off x="6015038" y="2617788"/>
            <a:ext cx="1368425" cy="1295400"/>
          </a:xfrm>
          <a:custGeom>
            <a:avLst/>
            <a:gdLst>
              <a:gd name="T0" fmla="*/ 2147483647 w 720"/>
              <a:gd name="T1" fmla="*/ 2147483647 h 720"/>
              <a:gd name="T2" fmla="*/ 0 w 720"/>
              <a:gd name="T3" fmla="*/ 2147483647 h 720"/>
              <a:gd name="T4" fmla="*/ 0 w 720"/>
              <a:gd name="T5" fmla="*/ 2147483647 h 720"/>
              <a:gd name="T6" fmla="*/ 2147483647 w 720"/>
              <a:gd name="T7" fmla="*/ 0 h 720"/>
              <a:gd name="T8" fmla="*/ 2147483647 w 720"/>
              <a:gd name="T9" fmla="*/ 0 h 720"/>
              <a:gd name="T10" fmla="*/ 2147483647 w 720"/>
              <a:gd name="T11" fmla="*/ 2147483647 h 720"/>
              <a:gd name="T12" fmla="*/ 2147483647 w 720"/>
              <a:gd name="T13" fmla="*/ 2147483647 h 720"/>
              <a:gd name="T14" fmla="*/ 0 60000 65536"/>
              <a:gd name="T15" fmla="*/ 0 60000 65536"/>
              <a:gd name="T16" fmla="*/ 0 60000 65536"/>
              <a:gd name="T17" fmla="*/ 0 60000 65536"/>
              <a:gd name="T18" fmla="*/ 0 60000 65536"/>
              <a:gd name="T19" fmla="*/ 0 60000 65536"/>
              <a:gd name="T20" fmla="*/ 0 60000 65536"/>
              <a:gd name="T21" fmla="*/ 0 w 720"/>
              <a:gd name="T22" fmla="*/ 0 h 720"/>
              <a:gd name="T23" fmla="*/ 720 w 720"/>
              <a:gd name="T24" fmla="*/ 720 h 7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0" h="720">
                <a:moveTo>
                  <a:pt x="144" y="720"/>
                </a:moveTo>
                <a:lnTo>
                  <a:pt x="0" y="288"/>
                </a:lnTo>
                <a:lnTo>
                  <a:pt x="0" y="96"/>
                </a:lnTo>
                <a:lnTo>
                  <a:pt x="96" y="0"/>
                </a:lnTo>
                <a:lnTo>
                  <a:pt x="336" y="0"/>
                </a:lnTo>
                <a:lnTo>
                  <a:pt x="720" y="192"/>
                </a:lnTo>
                <a:lnTo>
                  <a:pt x="144" y="720"/>
                </a:lnTo>
                <a:close/>
              </a:path>
            </a:pathLst>
          </a:custGeom>
          <a:solidFill>
            <a:srgbClr val="CC3300">
              <a:alpha val="50195"/>
            </a:srgbClr>
          </a:solidFill>
          <a:ln w="9525">
            <a:noFill/>
            <a:round/>
            <a:headEnd/>
            <a:tailEnd/>
          </a:ln>
        </p:spPr>
        <p:txBody>
          <a:bodyPr wrap="none" anchor="ctr"/>
          <a:lstStyle/>
          <a:p>
            <a:endParaRPr lang="en-US"/>
          </a:p>
        </p:txBody>
      </p:sp>
      <p:sp>
        <p:nvSpPr>
          <p:cNvPr id="50" name="Rectangle 58"/>
          <p:cNvSpPr>
            <a:spLocks noChangeAspect="1" noChangeArrowheads="1"/>
          </p:cNvSpPr>
          <p:nvPr/>
        </p:nvSpPr>
        <p:spPr bwMode="auto">
          <a:xfrm>
            <a:off x="6316663" y="3151188"/>
            <a:ext cx="849312" cy="774700"/>
          </a:xfrm>
          <a:prstGeom prst="rect">
            <a:avLst/>
          </a:prstGeom>
          <a:gradFill rotWithShape="0">
            <a:gsLst>
              <a:gs pos="0">
                <a:schemeClr val="bg1"/>
              </a:gs>
              <a:gs pos="100000">
                <a:schemeClr val="bg1">
                  <a:gamma/>
                  <a:shade val="46275"/>
                  <a:invGamma/>
                </a:schemeClr>
              </a:gs>
            </a:gsLst>
            <a:lin ang="2700000" scaled="1"/>
          </a:gradFill>
          <a:ln w="9525">
            <a:miter lim="800000"/>
            <a:headEnd/>
            <a:tailEnd/>
          </a:ln>
          <a:effectLst/>
          <a:scene3d>
            <a:camera prst="legacyObliqueTopRight"/>
            <a:lightRig rig="legacyFlat3" dir="l"/>
          </a:scene3d>
          <a:sp3d extrusionH="544500" prstMaterial="legacyPlastic">
            <a:bevelT w="13500" h="13500" prst="angle"/>
            <a:bevelB w="13500" h="13500" prst="angle"/>
            <a:extrusionClr>
              <a:schemeClr val="bg1"/>
            </a:extrusionClr>
          </a:sp3d>
        </p:spPr>
        <p:txBody>
          <a:bodyPr wrap="none" anchor="ctr">
            <a:flatTx/>
          </a:bodyPr>
          <a:lstStyle/>
          <a:p>
            <a:pPr algn="ctr">
              <a:spcBef>
                <a:spcPct val="50000"/>
              </a:spcBef>
              <a:buClr>
                <a:srgbClr val="000000"/>
              </a:buClr>
              <a:buSzPct val="100000"/>
              <a:buFont typeface="Times New Roman" pitchFamily="18" charset="0"/>
              <a:buNone/>
              <a:defRPr/>
            </a:pPr>
            <a:endParaRPr lang="en-US" i="0">
              <a:latin typeface="Arial" pitchFamily="34" charset="0"/>
              <a:ea typeface="MS PGothic" pitchFamily="34" charset="-128"/>
              <a:cs typeface="+mn-cs"/>
            </a:endParaRPr>
          </a:p>
        </p:txBody>
      </p:sp>
      <p:sp>
        <p:nvSpPr>
          <p:cNvPr id="42015" name="Rectangle 50"/>
          <p:cNvSpPr>
            <a:spLocks noChangeArrowheads="1"/>
          </p:cNvSpPr>
          <p:nvPr/>
        </p:nvSpPr>
        <p:spPr bwMode="auto">
          <a:xfrm>
            <a:off x="7653338" y="3224213"/>
            <a:ext cx="1393825" cy="366712"/>
          </a:xfrm>
          <a:prstGeom prst="rect">
            <a:avLst/>
          </a:prstGeom>
          <a:noFill/>
          <a:ln w="9525">
            <a:noFill/>
            <a:miter lim="800000"/>
            <a:headEnd/>
            <a:tailEnd/>
          </a:ln>
        </p:spPr>
        <p:txBody>
          <a:bodyPr wrap="none">
            <a:spAutoFit/>
          </a:bodyPr>
          <a:lstStyle/>
          <a:p>
            <a:pPr algn="ctr">
              <a:spcBef>
                <a:spcPct val="50000"/>
              </a:spcBef>
              <a:buClr>
                <a:srgbClr val="000000"/>
              </a:buClr>
              <a:buSzPct val="100000"/>
              <a:buFont typeface="Times New Roman" pitchFamily="18" charset="0"/>
              <a:buNone/>
            </a:pPr>
            <a:r>
              <a:rPr lang="en-US" b="1" i="0">
                <a:latin typeface="Calibri" pitchFamily="34" charset="0"/>
                <a:ea typeface="MS PGothic" pitchFamily="34" charset="-128"/>
              </a:rPr>
              <a:t>Master data</a:t>
            </a:r>
            <a:r>
              <a:rPr lang="en-US" i="0">
                <a:latin typeface="Calibri" pitchFamily="34" charset="0"/>
                <a:ea typeface="MS PGothic" pitchFamily="34" charset="-128"/>
              </a:rPr>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lide Number Placeholder 3"/>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FABD87DC-BB9A-4811-BA23-C28A25C043D1}" type="slidenum">
              <a:rPr lang="en-ZA" sz="1200" i="0">
                <a:latin typeface="+mn-lt"/>
                <a:cs typeface="+mn-cs"/>
              </a:rPr>
              <a:pPr algn="r" fontAlgn="auto">
                <a:spcBef>
                  <a:spcPts val="0"/>
                </a:spcBef>
                <a:spcAft>
                  <a:spcPts val="0"/>
                </a:spcAft>
                <a:defRPr/>
              </a:pPr>
              <a:t>8</a:t>
            </a:fld>
            <a:endParaRPr lang="en-ZA" sz="1200" i="0">
              <a:latin typeface="+mn-lt"/>
              <a:cs typeface="+mn-cs"/>
            </a:endParaRPr>
          </a:p>
        </p:txBody>
      </p:sp>
      <p:sp>
        <p:nvSpPr>
          <p:cNvPr id="44034" name="Slide Number Placeholder 4"/>
          <p:cNvSpPr txBox="1">
            <a:spLocks noGrp="1"/>
          </p:cNvSpPr>
          <p:nvPr/>
        </p:nvSpPr>
        <p:spPr bwMode="black">
          <a:xfrm>
            <a:off x="725488" y="6545263"/>
            <a:ext cx="836612" cy="320675"/>
          </a:xfrm>
          <a:prstGeom prst="rect">
            <a:avLst/>
          </a:prstGeom>
          <a:noFill/>
          <a:ln w="9525" algn="ctr">
            <a:noFill/>
            <a:miter lim="800000"/>
            <a:headEnd/>
            <a:tailEnd/>
          </a:ln>
        </p:spPr>
        <p:txBody>
          <a:bodyPr/>
          <a:lstStyle/>
          <a:p>
            <a:pPr>
              <a:spcBef>
                <a:spcPct val="50000"/>
              </a:spcBef>
            </a:pPr>
            <a:fld id="{12B86603-2671-454B-A417-9CE75BDAFBCA}" type="slidenum">
              <a:rPr lang="en-US" altLang="en-US" sz="1000" i="0">
                <a:solidFill>
                  <a:schemeClr val="bg1"/>
                </a:solidFill>
              </a:rPr>
              <a:pPr>
                <a:spcBef>
                  <a:spcPct val="50000"/>
                </a:spcBef>
              </a:pPr>
              <a:t>8</a:t>
            </a:fld>
            <a:endParaRPr lang="en-US" altLang="en-US" sz="1000" i="0">
              <a:solidFill>
                <a:schemeClr val="bg1"/>
              </a:solidFill>
            </a:endParaRPr>
          </a:p>
        </p:txBody>
      </p:sp>
      <p:sp>
        <p:nvSpPr>
          <p:cNvPr id="44035" name="Rectangle 32"/>
          <p:cNvSpPr>
            <a:spLocks noGrp="1"/>
          </p:cNvSpPr>
          <p:nvPr>
            <p:ph type="title" idx="4294967295"/>
          </p:nvPr>
        </p:nvSpPr>
        <p:spPr/>
        <p:txBody>
          <a:bodyPr/>
          <a:lstStyle/>
          <a:p>
            <a:r>
              <a:rPr lang="en-US" sz="4000" smtClean="0"/>
              <a:t>What is Master Data Management?</a:t>
            </a:r>
          </a:p>
        </p:txBody>
      </p:sp>
      <p:sp>
        <p:nvSpPr>
          <p:cNvPr id="44036" name="Rectangle 33"/>
          <p:cNvSpPr>
            <a:spLocks noGrp="1"/>
          </p:cNvSpPr>
          <p:nvPr>
            <p:ph type="body" idx="4294967295"/>
          </p:nvPr>
        </p:nvSpPr>
        <p:spPr>
          <a:xfrm>
            <a:off x="434975" y="1244600"/>
            <a:ext cx="8229600" cy="1573213"/>
          </a:xfrm>
        </p:spPr>
        <p:txBody>
          <a:bodyPr/>
          <a:lstStyle/>
          <a:p>
            <a:pPr marL="231775" indent="-231775"/>
            <a:r>
              <a:rPr lang="en-US" sz="2000" smtClean="0">
                <a:latin typeface="Arial" charset="0"/>
              </a:rPr>
              <a:t>Provides a consistent understanding and trust of master data entities</a:t>
            </a:r>
          </a:p>
          <a:p>
            <a:pPr marL="231775" indent="-231775"/>
            <a:r>
              <a:rPr lang="en-US" sz="2000" smtClean="0">
                <a:latin typeface="Arial" charset="0"/>
              </a:rPr>
              <a:t>Provides mechanisms for consistent use of master data across</a:t>
            </a:r>
            <a:br>
              <a:rPr lang="en-US" sz="2000" smtClean="0">
                <a:latin typeface="Arial" charset="0"/>
              </a:rPr>
            </a:br>
            <a:r>
              <a:rPr lang="en-US" sz="2000" smtClean="0">
                <a:latin typeface="Arial" charset="0"/>
              </a:rPr>
              <a:t>the organization</a:t>
            </a:r>
          </a:p>
          <a:p>
            <a:pPr marL="231775" indent="-231775"/>
            <a:r>
              <a:rPr lang="en-NZ" sz="2000" smtClean="0">
                <a:latin typeface="Arial" charset="0"/>
              </a:rPr>
              <a:t>Is designed to accommodate and manage change</a:t>
            </a:r>
            <a:endParaRPr lang="en-US" sz="2000" smtClean="0">
              <a:latin typeface="Arial" charset="0"/>
            </a:endParaRPr>
          </a:p>
        </p:txBody>
      </p:sp>
      <p:grpSp>
        <p:nvGrpSpPr>
          <p:cNvPr id="44037" name="Group 4"/>
          <p:cNvGrpSpPr>
            <a:grpSpLocks/>
          </p:cNvGrpSpPr>
          <p:nvPr/>
        </p:nvGrpSpPr>
        <p:grpSpPr bwMode="auto">
          <a:xfrm>
            <a:off x="1076325" y="4713288"/>
            <a:ext cx="6943725" cy="1758950"/>
            <a:chOff x="678" y="2969"/>
            <a:chExt cx="4374" cy="1108"/>
          </a:xfrm>
        </p:grpSpPr>
        <p:pic>
          <p:nvPicPr>
            <p:cNvPr id="44054" name="Picture 5" descr="grn_frame_long"/>
            <p:cNvPicPr>
              <a:picLocks noChangeAspect="1" noChangeArrowheads="1"/>
            </p:cNvPicPr>
            <p:nvPr/>
          </p:nvPicPr>
          <p:blipFill>
            <a:blip r:embed="rId3"/>
            <a:srcRect/>
            <a:stretch>
              <a:fillRect/>
            </a:stretch>
          </p:blipFill>
          <p:spPr bwMode="auto">
            <a:xfrm>
              <a:off x="678" y="3399"/>
              <a:ext cx="4374" cy="678"/>
            </a:xfrm>
            <a:prstGeom prst="rect">
              <a:avLst/>
            </a:prstGeom>
            <a:noFill/>
            <a:ln w="9525">
              <a:noFill/>
              <a:miter lim="800000"/>
              <a:headEnd/>
              <a:tailEnd/>
            </a:ln>
          </p:spPr>
        </p:pic>
        <p:sp>
          <p:nvSpPr>
            <p:cNvPr id="44055" name="Text Box 6"/>
            <p:cNvSpPr txBox="1">
              <a:spLocks noChangeArrowheads="1"/>
            </p:cNvSpPr>
            <p:nvPr/>
          </p:nvSpPr>
          <p:spPr bwMode="auto">
            <a:xfrm>
              <a:off x="1281" y="3457"/>
              <a:ext cx="3036" cy="568"/>
            </a:xfrm>
            <a:prstGeom prst="rect">
              <a:avLst/>
            </a:prstGeom>
            <a:noFill/>
            <a:ln w="9525" algn="ctr">
              <a:noFill/>
              <a:miter lim="800000"/>
              <a:headEnd/>
              <a:tailEnd/>
            </a:ln>
          </p:spPr>
          <p:txBody>
            <a:bodyPr>
              <a:spAutoFit/>
            </a:bodyPr>
            <a:lstStyle/>
            <a:p>
              <a:pPr algn="ctr">
                <a:lnSpc>
                  <a:spcPct val="90000"/>
                </a:lnSpc>
                <a:spcBef>
                  <a:spcPct val="10000"/>
                </a:spcBef>
                <a:spcAft>
                  <a:spcPct val="10000"/>
                </a:spcAft>
              </a:pPr>
              <a:r>
                <a:rPr lang="en-US" sz="1000" b="1" i="0">
                  <a:solidFill>
                    <a:schemeClr val="bg1"/>
                  </a:solidFill>
                  <a:ea typeface="SimSun" pitchFamily="2" charset="-122"/>
                </a:rPr>
                <a:t>John Jones </a:t>
              </a:r>
            </a:p>
            <a:p>
              <a:pPr algn="ctr">
                <a:lnSpc>
                  <a:spcPct val="90000"/>
                </a:lnSpc>
                <a:spcBef>
                  <a:spcPct val="10000"/>
                </a:spcBef>
                <a:spcAft>
                  <a:spcPct val="10000"/>
                </a:spcAft>
              </a:pPr>
              <a:r>
                <a:rPr lang="en-US" sz="1000" b="1" i="0">
                  <a:solidFill>
                    <a:schemeClr val="bg1"/>
                  </a:solidFill>
                  <a:ea typeface="SimSun" pitchFamily="2" charset="-122"/>
                </a:rPr>
                <a:t>Customer Valiue High </a:t>
              </a:r>
            </a:p>
            <a:p>
              <a:pPr algn="ctr">
                <a:lnSpc>
                  <a:spcPct val="90000"/>
                </a:lnSpc>
                <a:spcBef>
                  <a:spcPct val="10000"/>
                </a:spcBef>
                <a:spcAft>
                  <a:spcPct val="10000"/>
                </a:spcAft>
              </a:pPr>
              <a:r>
                <a:rPr lang="en-US" sz="1000" b="1" i="0">
                  <a:solidFill>
                    <a:schemeClr val="bg1"/>
                  </a:solidFill>
                  <a:ea typeface="SimSun" pitchFamily="2" charset="-122"/>
                </a:rPr>
                <a:t>Risk Score Low</a:t>
              </a:r>
            </a:p>
            <a:p>
              <a:pPr algn="ctr">
                <a:lnSpc>
                  <a:spcPct val="90000"/>
                </a:lnSpc>
                <a:spcBef>
                  <a:spcPct val="10000"/>
                </a:spcBef>
                <a:spcAft>
                  <a:spcPct val="10000"/>
                </a:spcAft>
              </a:pPr>
              <a:r>
                <a:rPr lang="en-US" sz="1000" b="1" i="0">
                  <a:solidFill>
                    <a:schemeClr val="bg1"/>
                  </a:solidFill>
                  <a:ea typeface="SimSun" pitchFamily="2" charset="-122"/>
                </a:rPr>
                <a:t>Do Not Call</a:t>
              </a:r>
            </a:p>
            <a:p>
              <a:pPr algn="ctr">
                <a:lnSpc>
                  <a:spcPct val="90000"/>
                </a:lnSpc>
                <a:spcBef>
                  <a:spcPct val="10000"/>
                </a:spcBef>
                <a:spcAft>
                  <a:spcPct val="10000"/>
                </a:spcAft>
              </a:pPr>
              <a:r>
                <a:rPr lang="en-US" sz="1000" b="1" i="0">
                  <a:solidFill>
                    <a:schemeClr val="bg1"/>
                  </a:solidFill>
                  <a:ea typeface="SimSun" pitchFamily="2" charset="-122"/>
                </a:rPr>
                <a:t>jjones@abcCo.com</a:t>
              </a:r>
            </a:p>
          </p:txBody>
        </p:sp>
        <p:pic>
          <p:nvPicPr>
            <p:cNvPr id="44056" name="Picture 7" descr="bi-dir_arrow"/>
            <p:cNvPicPr>
              <a:picLocks noChangeAspect="1" noChangeArrowheads="1"/>
            </p:cNvPicPr>
            <p:nvPr/>
          </p:nvPicPr>
          <p:blipFill>
            <a:blip r:embed="rId4"/>
            <a:srcRect/>
            <a:stretch>
              <a:fillRect/>
            </a:stretch>
          </p:blipFill>
          <p:spPr bwMode="auto">
            <a:xfrm>
              <a:off x="3381" y="2986"/>
              <a:ext cx="192" cy="424"/>
            </a:xfrm>
            <a:prstGeom prst="rect">
              <a:avLst/>
            </a:prstGeom>
            <a:noFill/>
            <a:ln w="9525">
              <a:noFill/>
              <a:miter lim="800000"/>
              <a:headEnd/>
              <a:tailEnd/>
            </a:ln>
          </p:spPr>
        </p:pic>
        <p:pic>
          <p:nvPicPr>
            <p:cNvPr id="44057" name="Picture 8" descr="bi-dir_arrow2"/>
            <p:cNvPicPr>
              <a:picLocks noChangeAspect="1" noChangeArrowheads="1"/>
            </p:cNvPicPr>
            <p:nvPr/>
          </p:nvPicPr>
          <p:blipFill>
            <a:blip r:embed="rId5"/>
            <a:srcRect/>
            <a:stretch>
              <a:fillRect/>
            </a:stretch>
          </p:blipFill>
          <p:spPr bwMode="auto">
            <a:xfrm>
              <a:off x="4491" y="2969"/>
              <a:ext cx="192" cy="456"/>
            </a:xfrm>
            <a:prstGeom prst="rect">
              <a:avLst/>
            </a:prstGeom>
            <a:noFill/>
            <a:ln w="9525">
              <a:noFill/>
              <a:miter lim="800000"/>
              <a:headEnd/>
              <a:tailEnd/>
            </a:ln>
          </p:spPr>
        </p:pic>
        <p:pic>
          <p:nvPicPr>
            <p:cNvPr id="44058" name="Picture 9" descr="bi-dir_arrow"/>
            <p:cNvPicPr>
              <a:picLocks noChangeAspect="1" noChangeArrowheads="1"/>
            </p:cNvPicPr>
            <p:nvPr/>
          </p:nvPicPr>
          <p:blipFill>
            <a:blip r:embed="rId6"/>
            <a:srcRect/>
            <a:stretch>
              <a:fillRect/>
            </a:stretch>
          </p:blipFill>
          <p:spPr bwMode="auto">
            <a:xfrm>
              <a:off x="1107" y="3003"/>
              <a:ext cx="192" cy="397"/>
            </a:xfrm>
            <a:prstGeom prst="rect">
              <a:avLst/>
            </a:prstGeom>
            <a:noFill/>
            <a:ln w="9525">
              <a:noFill/>
              <a:miter lim="800000"/>
              <a:headEnd/>
              <a:tailEnd/>
            </a:ln>
          </p:spPr>
        </p:pic>
        <p:pic>
          <p:nvPicPr>
            <p:cNvPr id="44059" name="Picture 10" descr="bi-dir_arrow"/>
            <p:cNvPicPr>
              <a:picLocks noChangeAspect="1" noChangeArrowheads="1"/>
            </p:cNvPicPr>
            <p:nvPr/>
          </p:nvPicPr>
          <p:blipFill>
            <a:blip r:embed="rId7"/>
            <a:srcRect/>
            <a:stretch>
              <a:fillRect/>
            </a:stretch>
          </p:blipFill>
          <p:spPr bwMode="auto">
            <a:xfrm>
              <a:off x="2229" y="2990"/>
              <a:ext cx="192" cy="410"/>
            </a:xfrm>
            <a:prstGeom prst="rect">
              <a:avLst/>
            </a:prstGeom>
            <a:noFill/>
            <a:ln w="9525">
              <a:noFill/>
              <a:miter lim="800000"/>
              <a:headEnd/>
              <a:tailEnd/>
            </a:ln>
          </p:spPr>
        </p:pic>
        <p:sp>
          <p:nvSpPr>
            <p:cNvPr id="44060" name="Rectangle 11"/>
            <p:cNvSpPr>
              <a:spLocks noChangeArrowheads="1"/>
            </p:cNvSpPr>
            <p:nvPr/>
          </p:nvSpPr>
          <p:spPr bwMode="auto">
            <a:xfrm>
              <a:off x="2657" y="3225"/>
              <a:ext cx="460" cy="214"/>
            </a:xfrm>
            <a:prstGeom prst="rect">
              <a:avLst/>
            </a:prstGeom>
            <a:noFill/>
            <a:ln w="6350" algn="ctr">
              <a:noFill/>
              <a:miter lim="800000"/>
              <a:headEnd/>
              <a:tailEnd/>
            </a:ln>
          </p:spPr>
          <p:txBody>
            <a:bodyPr wrap="none">
              <a:spAutoFit/>
            </a:bodyPr>
            <a:lstStyle/>
            <a:p>
              <a:pPr algn="ctr">
                <a:lnSpc>
                  <a:spcPct val="90000"/>
                </a:lnSpc>
                <a:spcBef>
                  <a:spcPct val="10000"/>
                </a:spcBef>
                <a:spcAft>
                  <a:spcPct val="10000"/>
                </a:spcAft>
              </a:pPr>
              <a:r>
                <a:rPr lang="en-US" b="1" i="0">
                  <a:ea typeface="SimSun" pitchFamily="2" charset="-122"/>
                </a:rPr>
                <a:t>MDM</a:t>
              </a:r>
            </a:p>
          </p:txBody>
        </p:sp>
      </p:grpSp>
      <p:pic>
        <p:nvPicPr>
          <p:cNvPr id="44038" name="Picture 14" descr="blu_frame"/>
          <p:cNvPicPr>
            <a:picLocks noChangeAspect="1" noChangeArrowheads="1"/>
          </p:cNvPicPr>
          <p:nvPr/>
        </p:nvPicPr>
        <p:blipFill>
          <a:blip r:embed="rId8"/>
          <a:srcRect/>
          <a:stretch>
            <a:fillRect/>
          </a:stretch>
        </p:blipFill>
        <p:spPr bwMode="auto">
          <a:xfrm>
            <a:off x="1065213" y="3233738"/>
            <a:ext cx="1654175" cy="1498600"/>
          </a:xfrm>
          <a:prstGeom prst="rect">
            <a:avLst/>
          </a:prstGeom>
          <a:noFill/>
          <a:ln w="9525">
            <a:noFill/>
            <a:miter lim="800000"/>
            <a:headEnd/>
            <a:tailEnd/>
          </a:ln>
        </p:spPr>
      </p:pic>
      <p:pic>
        <p:nvPicPr>
          <p:cNvPr id="44039" name="Picture 15" descr="blu_frame"/>
          <p:cNvPicPr>
            <a:picLocks noChangeAspect="1" noChangeArrowheads="1"/>
          </p:cNvPicPr>
          <p:nvPr/>
        </p:nvPicPr>
        <p:blipFill>
          <a:blip r:embed="rId8"/>
          <a:srcRect/>
          <a:stretch>
            <a:fillRect/>
          </a:stretch>
        </p:blipFill>
        <p:spPr bwMode="auto">
          <a:xfrm>
            <a:off x="2817813" y="3233738"/>
            <a:ext cx="1654175" cy="1476375"/>
          </a:xfrm>
          <a:prstGeom prst="rect">
            <a:avLst/>
          </a:prstGeom>
          <a:noFill/>
          <a:ln w="9525">
            <a:noFill/>
            <a:miter lim="800000"/>
            <a:headEnd/>
            <a:tailEnd/>
          </a:ln>
        </p:spPr>
      </p:pic>
      <p:pic>
        <p:nvPicPr>
          <p:cNvPr id="44040" name="Picture 16" descr="blu_frame"/>
          <p:cNvPicPr>
            <a:picLocks noChangeAspect="1" noChangeArrowheads="1"/>
          </p:cNvPicPr>
          <p:nvPr/>
        </p:nvPicPr>
        <p:blipFill>
          <a:blip r:embed="rId8"/>
          <a:srcRect/>
          <a:stretch>
            <a:fillRect/>
          </a:stretch>
        </p:blipFill>
        <p:spPr bwMode="auto">
          <a:xfrm>
            <a:off x="4608513" y="3233738"/>
            <a:ext cx="1654175" cy="1465262"/>
          </a:xfrm>
          <a:prstGeom prst="rect">
            <a:avLst/>
          </a:prstGeom>
          <a:noFill/>
          <a:ln w="9525">
            <a:noFill/>
            <a:miter lim="800000"/>
            <a:headEnd/>
            <a:tailEnd/>
          </a:ln>
        </p:spPr>
      </p:pic>
      <p:pic>
        <p:nvPicPr>
          <p:cNvPr id="44041" name="Picture 17" descr="blu_frame"/>
          <p:cNvPicPr>
            <a:picLocks noChangeAspect="1" noChangeArrowheads="1"/>
          </p:cNvPicPr>
          <p:nvPr/>
        </p:nvPicPr>
        <p:blipFill>
          <a:blip r:embed="rId8"/>
          <a:srcRect/>
          <a:stretch>
            <a:fillRect/>
          </a:stretch>
        </p:blipFill>
        <p:spPr bwMode="auto">
          <a:xfrm>
            <a:off x="6380163" y="3233738"/>
            <a:ext cx="1654175" cy="1463675"/>
          </a:xfrm>
          <a:prstGeom prst="rect">
            <a:avLst/>
          </a:prstGeom>
          <a:noFill/>
          <a:ln w="9525">
            <a:noFill/>
            <a:miter lim="800000"/>
            <a:headEnd/>
            <a:tailEnd/>
          </a:ln>
        </p:spPr>
      </p:pic>
      <p:sp>
        <p:nvSpPr>
          <p:cNvPr id="44042" name="Text Box 18"/>
          <p:cNvSpPr txBox="1">
            <a:spLocks noChangeArrowheads="1"/>
          </p:cNvSpPr>
          <p:nvPr/>
        </p:nvSpPr>
        <p:spPr bwMode="auto">
          <a:xfrm>
            <a:off x="830263" y="2973388"/>
            <a:ext cx="2060575" cy="257175"/>
          </a:xfrm>
          <a:prstGeom prst="rect">
            <a:avLst/>
          </a:prstGeom>
          <a:noFill/>
          <a:ln w="9525" algn="ctr">
            <a:noFill/>
            <a:miter lim="800000"/>
            <a:headEnd/>
            <a:tailEnd/>
          </a:ln>
        </p:spPr>
        <p:txBody>
          <a:bodyPr>
            <a:spAutoFit/>
          </a:bodyPr>
          <a:lstStyle/>
          <a:p>
            <a:pPr algn="ctr">
              <a:lnSpc>
                <a:spcPct val="90000"/>
              </a:lnSpc>
              <a:spcBef>
                <a:spcPct val="10000"/>
              </a:spcBef>
              <a:spcAft>
                <a:spcPct val="10000"/>
              </a:spcAft>
            </a:pPr>
            <a:r>
              <a:rPr lang="en-US" sz="1200" b="1" i="0">
                <a:latin typeface="Century Gothic" pitchFamily="34" charset="0"/>
                <a:ea typeface="SimSun" pitchFamily="2" charset="-122"/>
              </a:rPr>
              <a:t>CRM</a:t>
            </a:r>
          </a:p>
        </p:txBody>
      </p:sp>
      <p:sp>
        <p:nvSpPr>
          <p:cNvPr id="44043" name="Text Box 19"/>
          <p:cNvSpPr txBox="1">
            <a:spLocks noChangeArrowheads="1"/>
          </p:cNvSpPr>
          <p:nvPr/>
        </p:nvSpPr>
        <p:spPr bwMode="auto">
          <a:xfrm>
            <a:off x="2633663" y="2967038"/>
            <a:ext cx="2060575" cy="257175"/>
          </a:xfrm>
          <a:prstGeom prst="rect">
            <a:avLst/>
          </a:prstGeom>
          <a:noFill/>
          <a:ln w="9525" algn="ctr">
            <a:noFill/>
            <a:miter lim="800000"/>
            <a:headEnd/>
            <a:tailEnd/>
          </a:ln>
        </p:spPr>
        <p:txBody>
          <a:bodyPr>
            <a:spAutoFit/>
          </a:bodyPr>
          <a:lstStyle/>
          <a:p>
            <a:pPr algn="ctr">
              <a:lnSpc>
                <a:spcPct val="90000"/>
              </a:lnSpc>
              <a:spcBef>
                <a:spcPct val="10000"/>
              </a:spcBef>
              <a:spcAft>
                <a:spcPct val="10000"/>
              </a:spcAft>
            </a:pPr>
            <a:r>
              <a:rPr lang="en-US" sz="1200" b="1" i="0">
                <a:latin typeface="Century Gothic" pitchFamily="34" charset="0"/>
                <a:ea typeface="SimSun" pitchFamily="2" charset="-122"/>
              </a:rPr>
              <a:t>Data Warehouse</a:t>
            </a:r>
          </a:p>
        </p:txBody>
      </p:sp>
      <p:sp>
        <p:nvSpPr>
          <p:cNvPr id="44044" name="Text Box 20"/>
          <p:cNvSpPr txBox="1">
            <a:spLocks noChangeArrowheads="1"/>
          </p:cNvSpPr>
          <p:nvPr/>
        </p:nvSpPr>
        <p:spPr bwMode="auto">
          <a:xfrm>
            <a:off x="4373563" y="2960688"/>
            <a:ext cx="2060575" cy="257175"/>
          </a:xfrm>
          <a:prstGeom prst="rect">
            <a:avLst/>
          </a:prstGeom>
          <a:noFill/>
          <a:ln w="9525" algn="ctr">
            <a:noFill/>
            <a:miter lim="800000"/>
            <a:headEnd/>
            <a:tailEnd/>
          </a:ln>
        </p:spPr>
        <p:txBody>
          <a:bodyPr>
            <a:spAutoFit/>
          </a:bodyPr>
          <a:lstStyle/>
          <a:p>
            <a:pPr algn="ctr">
              <a:lnSpc>
                <a:spcPct val="90000"/>
              </a:lnSpc>
              <a:spcBef>
                <a:spcPct val="10000"/>
              </a:spcBef>
              <a:spcAft>
                <a:spcPct val="10000"/>
              </a:spcAft>
            </a:pPr>
            <a:r>
              <a:rPr lang="en-US" sz="1200" b="1" i="0">
                <a:latin typeface="Century Gothic" pitchFamily="34" charset="0"/>
                <a:ea typeface="SimSun" pitchFamily="2" charset="-122"/>
              </a:rPr>
              <a:t>ERP</a:t>
            </a:r>
          </a:p>
        </p:txBody>
      </p:sp>
      <p:sp>
        <p:nvSpPr>
          <p:cNvPr id="44045" name="Text Box 21"/>
          <p:cNvSpPr txBox="1">
            <a:spLocks noChangeArrowheads="1"/>
          </p:cNvSpPr>
          <p:nvPr/>
        </p:nvSpPr>
        <p:spPr bwMode="auto">
          <a:xfrm>
            <a:off x="6176963" y="2970213"/>
            <a:ext cx="2060575" cy="257175"/>
          </a:xfrm>
          <a:prstGeom prst="rect">
            <a:avLst/>
          </a:prstGeom>
          <a:noFill/>
          <a:ln w="9525" algn="ctr">
            <a:noFill/>
            <a:miter lim="800000"/>
            <a:headEnd/>
            <a:tailEnd/>
          </a:ln>
        </p:spPr>
        <p:txBody>
          <a:bodyPr>
            <a:spAutoFit/>
          </a:bodyPr>
          <a:lstStyle/>
          <a:p>
            <a:pPr algn="ctr">
              <a:lnSpc>
                <a:spcPct val="90000"/>
              </a:lnSpc>
              <a:spcBef>
                <a:spcPct val="10000"/>
              </a:spcBef>
              <a:spcAft>
                <a:spcPct val="10000"/>
              </a:spcAft>
            </a:pPr>
            <a:r>
              <a:rPr lang="en-US" sz="1200" b="1" i="0">
                <a:latin typeface="Century Gothic" pitchFamily="34" charset="0"/>
                <a:ea typeface="SimSun" pitchFamily="2" charset="-122"/>
              </a:rPr>
              <a:t>eBusiness Application</a:t>
            </a:r>
          </a:p>
        </p:txBody>
      </p:sp>
      <p:pic>
        <p:nvPicPr>
          <p:cNvPr id="44046" name="Picture 22" descr="icon_data_quality"/>
          <p:cNvPicPr>
            <a:picLocks noChangeAspect="1" noChangeArrowheads="1"/>
          </p:cNvPicPr>
          <p:nvPr/>
        </p:nvPicPr>
        <p:blipFill>
          <a:blip r:embed="rId9"/>
          <a:srcRect/>
          <a:stretch>
            <a:fillRect/>
          </a:stretch>
        </p:blipFill>
        <p:spPr bwMode="auto">
          <a:xfrm>
            <a:off x="5237163" y="3328988"/>
            <a:ext cx="400050" cy="400050"/>
          </a:xfrm>
          <a:prstGeom prst="rect">
            <a:avLst/>
          </a:prstGeom>
          <a:noFill/>
          <a:ln w="9525">
            <a:noFill/>
            <a:miter lim="800000"/>
            <a:headEnd/>
            <a:tailEnd/>
          </a:ln>
        </p:spPr>
      </p:pic>
      <p:pic>
        <p:nvPicPr>
          <p:cNvPr id="44047" name="Picture 23" descr="icon_data_quality"/>
          <p:cNvPicPr>
            <a:picLocks noChangeAspect="1" noChangeArrowheads="1"/>
          </p:cNvPicPr>
          <p:nvPr/>
        </p:nvPicPr>
        <p:blipFill>
          <a:blip r:embed="rId9"/>
          <a:srcRect/>
          <a:stretch>
            <a:fillRect/>
          </a:stretch>
        </p:blipFill>
        <p:spPr bwMode="auto">
          <a:xfrm>
            <a:off x="7027863" y="3319463"/>
            <a:ext cx="401637" cy="401637"/>
          </a:xfrm>
          <a:prstGeom prst="rect">
            <a:avLst/>
          </a:prstGeom>
          <a:noFill/>
          <a:ln w="9525">
            <a:noFill/>
            <a:miter lim="800000"/>
            <a:headEnd/>
            <a:tailEnd/>
          </a:ln>
        </p:spPr>
      </p:pic>
      <p:pic>
        <p:nvPicPr>
          <p:cNvPr id="44048" name="Picture 24" descr="icon_data_quality"/>
          <p:cNvPicPr>
            <a:picLocks noChangeAspect="1" noChangeArrowheads="1"/>
          </p:cNvPicPr>
          <p:nvPr/>
        </p:nvPicPr>
        <p:blipFill>
          <a:blip r:embed="rId9"/>
          <a:srcRect/>
          <a:stretch>
            <a:fillRect/>
          </a:stretch>
        </p:blipFill>
        <p:spPr bwMode="auto">
          <a:xfrm>
            <a:off x="1674813" y="3328988"/>
            <a:ext cx="400050" cy="400050"/>
          </a:xfrm>
          <a:prstGeom prst="rect">
            <a:avLst/>
          </a:prstGeom>
          <a:noFill/>
          <a:ln w="9525">
            <a:noFill/>
            <a:miter lim="800000"/>
            <a:headEnd/>
            <a:tailEnd/>
          </a:ln>
        </p:spPr>
      </p:pic>
      <p:pic>
        <p:nvPicPr>
          <p:cNvPr id="44049" name="Picture 25" descr="icon_data_quality"/>
          <p:cNvPicPr>
            <a:picLocks noChangeAspect="1" noChangeArrowheads="1"/>
          </p:cNvPicPr>
          <p:nvPr/>
        </p:nvPicPr>
        <p:blipFill>
          <a:blip r:embed="rId9"/>
          <a:srcRect/>
          <a:stretch>
            <a:fillRect/>
          </a:stretch>
        </p:blipFill>
        <p:spPr bwMode="auto">
          <a:xfrm>
            <a:off x="3455988" y="3319463"/>
            <a:ext cx="401637" cy="401637"/>
          </a:xfrm>
          <a:prstGeom prst="rect">
            <a:avLst/>
          </a:prstGeom>
          <a:noFill/>
          <a:ln w="9525">
            <a:noFill/>
            <a:miter lim="800000"/>
            <a:headEnd/>
            <a:tailEnd/>
          </a:ln>
        </p:spPr>
      </p:pic>
      <p:sp>
        <p:nvSpPr>
          <p:cNvPr id="44050" name="Rectangle 26"/>
          <p:cNvSpPr>
            <a:spLocks noChangeArrowheads="1"/>
          </p:cNvSpPr>
          <p:nvPr/>
        </p:nvSpPr>
        <p:spPr bwMode="auto">
          <a:xfrm>
            <a:off x="3168650" y="3754438"/>
            <a:ext cx="4572000" cy="854075"/>
          </a:xfrm>
          <a:prstGeom prst="rect">
            <a:avLst/>
          </a:prstGeom>
          <a:noFill/>
          <a:ln w="6350" algn="ctr">
            <a:noFill/>
            <a:miter lim="800000"/>
            <a:headEnd/>
            <a:tailEnd/>
          </a:ln>
        </p:spPr>
        <p:txBody>
          <a:bodyPr>
            <a:spAutoFit/>
          </a:bodyPr>
          <a:lstStyle/>
          <a:p>
            <a:pPr algn="ctr">
              <a:buFont typeface="Wingdings" pitchFamily="2" charset="2"/>
              <a:buNone/>
            </a:pPr>
            <a:r>
              <a:rPr lang="en-US" sz="1000" b="1" i="0">
                <a:solidFill>
                  <a:schemeClr val="bg1"/>
                </a:solidFill>
                <a:ea typeface="SimSun" pitchFamily="2" charset="-122"/>
              </a:rPr>
              <a:t>J.  Jones</a:t>
            </a:r>
          </a:p>
          <a:p>
            <a:pPr algn="ctr">
              <a:buFont typeface="Wingdings" pitchFamily="2" charset="2"/>
              <a:buNone/>
            </a:pPr>
            <a:r>
              <a:rPr lang="en-US" sz="1000" b="1" i="0">
                <a:solidFill>
                  <a:schemeClr val="bg1"/>
                </a:solidFill>
                <a:ea typeface="SimSun" pitchFamily="2" charset="-122"/>
              </a:rPr>
              <a:t>1500 Industrial</a:t>
            </a:r>
          </a:p>
          <a:p>
            <a:pPr algn="ctr">
              <a:buFont typeface="Wingdings" pitchFamily="2" charset="2"/>
              <a:buNone/>
            </a:pPr>
            <a:r>
              <a:rPr lang="en-US" sz="1000" b="1" i="0">
                <a:solidFill>
                  <a:schemeClr val="bg1"/>
                </a:solidFill>
                <a:ea typeface="SimSun" pitchFamily="2" charset="-122"/>
              </a:rPr>
              <a:t>Customer Value – Low</a:t>
            </a:r>
          </a:p>
          <a:p>
            <a:pPr algn="ctr">
              <a:buFont typeface="Wingdings" pitchFamily="2" charset="2"/>
              <a:buNone/>
            </a:pPr>
            <a:r>
              <a:rPr lang="en-US" sz="1000" b="1" i="0">
                <a:solidFill>
                  <a:schemeClr val="bg1"/>
                </a:solidFill>
                <a:ea typeface="SimSun" pitchFamily="2" charset="-122"/>
              </a:rPr>
              <a:t>Risk Score – High</a:t>
            </a:r>
          </a:p>
          <a:p>
            <a:pPr algn="ctr">
              <a:buFont typeface="Wingdings" pitchFamily="2" charset="2"/>
              <a:buNone/>
            </a:pPr>
            <a:r>
              <a:rPr lang="en-US" sz="1000" b="1" i="0">
                <a:solidFill>
                  <a:schemeClr val="bg1"/>
                </a:solidFill>
                <a:ea typeface="SimSun" pitchFamily="2" charset="-122"/>
              </a:rPr>
              <a:t>Solicit – No data</a:t>
            </a:r>
          </a:p>
        </p:txBody>
      </p:sp>
      <p:sp>
        <p:nvSpPr>
          <p:cNvPr id="44051" name="Text Box 27"/>
          <p:cNvSpPr txBox="1">
            <a:spLocks noChangeArrowheads="1"/>
          </p:cNvSpPr>
          <p:nvPr/>
        </p:nvSpPr>
        <p:spPr bwMode="auto">
          <a:xfrm>
            <a:off x="844550" y="3748088"/>
            <a:ext cx="2060575" cy="1158875"/>
          </a:xfrm>
          <a:prstGeom prst="rect">
            <a:avLst/>
          </a:prstGeom>
          <a:noFill/>
          <a:ln w="9525" algn="ctr">
            <a:noFill/>
            <a:miter lim="800000"/>
            <a:headEnd/>
            <a:tailEnd/>
          </a:ln>
        </p:spPr>
        <p:txBody>
          <a:bodyPr>
            <a:spAutoFit/>
          </a:bodyPr>
          <a:lstStyle/>
          <a:p>
            <a:pPr algn="ctr">
              <a:buFont typeface="Wingdings" pitchFamily="2" charset="2"/>
              <a:buNone/>
            </a:pPr>
            <a:r>
              <a:rPr lang="en-US" sz="1000" b="1" i="0">
                <a:solidFill>
                  <a:schemeClr val="bg1"/>
                </a:solidFill>
                <a:ea typeface="SimSun" pitchFamily="2" charset="-122"/>
              </a:rPr>
              <a:t>John Jones</a:t>
            </a:r>
          </a:p>
          <a:p>
            <a:pPr algn="ctr">
              <a:buFont typeface="Wingdings" pitchFamily="2" charset="2"/>
              <a:buNone/>
            </a:pPr>
            <a:r>
              <a:rPr lang="en-US" sz="1000" b="1" i="0">
                <a:solidFill>
                  <a:schemeClr val="bg1"/>
                </a:solidFill>
                <a:ea typeface="SimSun" pitchFamily="2" charset="-122"/>
              </a:rPr>
              <a:t>112 Main Street</a:t>
            </a:r>
          </a:p>
          <a:p>
            <a:pPr algn="ctr">
              <a:buFont typeface="Wingdings" pitchFamily="2" charset="2"/>
              <a:buNone/>
            </a:pPr>
            <a:r>
              <a:rPr lang="en-US" sz="1000" b="1" i="0">
                <a:solidFill>
                  <a:schemeClr val="bg1"/>
                </a:solidFill>
                <a:ea typeface="SimSun" pitchFamily="2" charset="-122"/>
              </a:rPr>
              <a:t>Customer Value – High</a:t>
            </a:r>
          </a:p>
          <a:p>
            <a:pPr algn="ctr">
              <a:buFont typeface="Wingdings" pitchFamily="2" charset="2"/>
              <a:buNone/>
            </a:pPr>
            <a:r>
              <a:rPr lang="en-US" sz="1000" b="1" i="0">
                <a:solidFill>
                  <a:schemeClr val="bg1"/>
                </a:solidFill>
                <a:ea typeface="SimSun" pitchFamily="2" charset="-122"/>
              </a:rPr>
              <a:t>Risk Score – Low</a:t>
            </a:r>
          </a:p>
          <a:p>
            <a:pPr algn="ctr">
              <a:buFont typeface="Wingdings" pitchFamily="2" charset="2"/>
              <a:buNone/>
            </a:pPr>
            <a:r>
              <a:rPr lang="en-US" sz="1000" b="1" i="0">
                <a:solidFill>
                  <a:schemeClr val="bg1"/>
                </a:solidFill>
                <a:ea typeface="SimSun" pitchFamily="2" charset="-122"/>
              </a:rPr>
              <a:t>Solicit – Do Not Call</a:t>
            </a:r>
          </a:p>
          <a:p>
            <a:pPr algn="ctr">
              <a:buFont typeface="Wingdings" pitchFamily="2" charset="2"/>
              <a:buNone/>
            </a:pPr>
            <a:endParaRPr lang="en-US" sz="1000" b="1" i="0">
              <a:solidFill>
                <a:schemeClr val="bg1"/>
              </a:solidFill>
              <a:ea typeface="SimSun" pitchFamily="2" charset="-122"/>
            </a:endParaRPr>
          </a:p>
          <a:p>
            <a:pPr algn="ctr">
              <a:buFont typeface="Wingdings" pitchFamily="2" charset="2"/>
              <a:buNone/>
            </a:pPr>
            <a:endParaRPr lang="en-US" sz="1000" b="1" i="0">
              <a:solidFill>
                <a:schemeClr val="bg1"/>
              </a:solidFill>
              <a:ea typeface="SimSun" pitchFamily="2" charset="-122"/>
            </a:endParaRPr>
          </a:p>
        </p:txBody>
      </p:sp>
      <p:sp>
        <p:nvSpPr>
          <p:cNvPr id="44052" name="Text Box 28"/>
          <p:cNvSpPr txBox="1">
            <a:spLocks noChangeArrowheads="1"/>
          </p:cNvSpPr>
          <p:nvPr/>
        </p:nvSpPr>
        <p:spPr bwMode="auto">
          <a:xfrm>
            <a:off x="2576513" y="3738563"/>
            <a:ext cx="2060575" cy="1158875"/>
          </a:xfrm>
          <a:prstGeom prst="rect">
            <a:avLst/>
          </a:prstGeom>
          <a:noFill/>
          <a:ln w="9525" algn="ctr">
            <a:noFill/>
            <a:miter lim="800000"/>
            <a:headEnd/>
            <a:tailEnd/>
          </a:ln>
        </p:spPr>
        <p:txBody>
          <a:bodyPr>
            <a:spAutoFit/>
          </a:bodyPr>
          <a:lstStyle/>
          <a:p>
            <a:pPr algn="ctr">
              <a:buFont typeface="Wingdings" pitchFamily="2" charset="2"/>
              <a:buNone/>
            </a:pPr>
            <a:r>
              <a:rPr lang="en-US" sz="1000" b="1" i="0">
                <a:solidFill>
                  <a:schemeClr val="bg1"/>
                </a:solidFill>
                <a:ea typeface="SimSun" pitchFamily="2" charset="-122"/>
              </a:rPr>
              <a:t>John Jones</a:t>
            </a:r>
          </a:p>
          <a:p>
            <a:pPr algn="ctr">
              <a:buFont typeface="Wingdings" pitchFamily="2" charset="2"/>
              <a:buNone/>
            </a:pPr>
            <a:r>
              <a:rPr lang="en-US" sz="1000" b="1" i="0">
                <a:solidFill>
                  <a:schemeClr val="bg1"/>
                </a:solidFill>
                <a:ea typeface="SimSun" pitchFamily="2" charset="-122"/>
              </a:rPr>
              <a:t>112 Main Street</a:t>
            </a:r>
          </a:p>
          <a:p>
            <a:pPr algn="ctr">
              <a:buFont typeface="Wingdings" pitchFamily="2" charset="2"/>
              <a:buNone/>
            </a:pPr>
            <a:r>
              <a:rPr lang="en-US" sz="1000" b="1" i="0">
                <a:solidFill>
                  <a:schemeClr val="bg1"/>
                </a:solidFill>
                <a:ea typeface="SimSun" pitchFamily="2" charset="-122"/>
              </a:rPr>
              <a:t>Customer Value – High</a:t>
            </a:r>
          </a:p>
          <a:p>
            <a:pPr algn="ctr">
              <a:buFont typeface="Wingdings" pitchFamily="2" charset="2"/>
              <a:buNone/>
            </a:pPr>
            <a:r>
              <a:rPr lang="en-US" sz="1000" b="1" i="0">
                <a:solidFill>
                  <a:schemeClr val="bg1"/>
                </a:solidFill>
                <a:ea typeface="SimSun" pitchFamily="2" charset="-122"/>
              </a:rPr>
              <a:t>Risk Score – Low</a:t>
            </a:r>
          </a:p>
          <a:p>
            <a:pPr algn="ctr">
              <a:buFont typeface="Wingdings" pitchFamily="2" charset="2"/>
              <a:buNone/>
            </a:pPr>
            <a:r>
              <a:rPr lang="en-US" sz="1000" b="1" i="0">
                <a:solidFill>
                  <a:schemeClr val="bg1"/>
                </a:solidFill>
                <a:ea typeface="SimSun" pitchFamily="2" charset="-122"/>
              </a:rPr>
              <a:t>Solicit – Do Not Call</a:t>
            </a:r>
          </a:p>
          <a:p>
            <a:pPr algn="ctr">
              <a:buFont typeface="Wingdings" pitchFamily="2" charset="2"/>
              <a:buNone/>
            </a:pPr>
            <a:endParaRPr lang="en-US" sz="1000" b="1" i="0">
              <a:solidFill>
                <a:schemeClr val="bg1"/>
              </a:solidFill>
              <a:ea typeface="SimSun" pitchFamily="2" charset="-122"/>
            </a:endParaRPr>
          </a:p>
          <a:p>
            <a:pPr algn="ctr">
              <a:buFont typeface="Wingdings" pitchFamily="2" charset="2"/>
              <a:buNone/>
            </a:pPr>
            <a:endParaRPr lang="en-US" sz="1000" b="1" i="0">
              <a:solidFill>
                <a:schemeClr val="bg1"/>
              </a:solidFill>
              <a:ea typeface="SimSun" pitchFamily="2" charset="-122"/>
            </a:endParaRPr>
          </a:p>
        </p:txBody>
      </p:sp>
      <p:sp>
        <p:nvSpPr>
          <p:cNvPr id="44053" name="Rectangle 30"/>
          <p:cNvSpPr>
            <a:spLocks noChangeArrowheads="1"/>
          </p:cNvSpPr>
          <p:nvPr/>
        </p:nvSpPr>
        <p:spPr bwMode="auto">
          <a:xfrm rot="-1988820">
            <a:off x="715963" y="5627688"/>
            <a:ext cx="2720975" cy="641350"/>
          </a:xfrm>
          <a:prstGeom prst="rect">
            <a:avLst/>
          </a:prstGeom>
          <a:noFill/>
          <a:ln w="6350" algn="ctr">
            <a:noFill/>
            <a:miter lim="800000"/>
            <a:headEnd/>
            <a:tailEnd/>
          </a:ln>
        </p:spPr>
        <p:txBody>
          <a:bodyPr>
            <a:spAutoFit/>
          </a:bodyPr>
          <a:lstStyle/>
          <a:p>
            <a:pPr algn="ctr">
              <a:buFont typeface="Wingdings" pitchFamily="2" charset="2"/>
              <a:buNone/>
            </a:pPr>
            <a:r>
              <a:rPr lang="en-US" b="1" i="0">
                <a:solidFill>
                  <a:srgbClr val="FFCC00"/>
                </a:solidFill>
                <a:ea typeface="SimSun" pitchFamily="2" charset="-122"/>
              </a:rPr>
              <a:t>Master Record</a:t>
            </a:r>
          </a:p>
          <a:p>
            <a:pPr algn="ctr">
              <a:buFont typeface="Wingdings" pitchFamily="2" charset="2"/>
              <a:buNone/>
            </a:pPr>
            <a:r>
              <a:rPr lang="en-US" b="1" i="0">
                <a:solidFill>
                  <a:srgbClr val="FFCC00"/>
                </a:solidFill>
                <a:ea typeface="SimSun" pitchFamily="2" charset="-122"/>
              </a:rPr>
              <a:t>Single View</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lide Number Placeholder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0401BCAB-F08D-4E36-8B28-E373F8CC29EF}" type="slidenum">
              <a:rPr lang="en-ZA" sz="1200" i="0">
                <a:latin typeface="+mn-lt"/>
                <a:cs typeface="+mn-cs"/>
              </a:rPr>
              <a:pPr algn="r" fontAlgn="auto">
                <a:spcBef>
                  <a:spcPts val="0"/>
                </a:spcBef>
                <a:spcAft>
                  <a:spcPts val="0"/>
                </a:spcAft>
                <a:defRPr/>
              </a:pPr>
              <a:t>9</a:t>
            </a:fld>
            <a:endParaRPr lang="en-ZA" sz="1200" i="0">
              <a:latin typeface="+mn-lt"/>
              <a:cs typeface="+mn-cs"/>
            </a:endParaRPr>
          </a:p>
        </p:txBody>
      </p:sp>
      <p:grpSp>
        <p:nvGrpSpPr>
          <p:cNvPr id="137364" name="Group 2"/>
          <p:cNvGrpSpPr>
            <a:grpSpLocks/>
          </p:cNvGrpSpPr>
          <p:nvPr/>
        </p:nvGrpSpPr>
        <p:grpSpPr bwMode="auto">
          <a:xfrm flipV="1">
            <a:off x="2282825" y="5561013"/>
            <a:ext cx="6340475" cy="736600"/>
            <a:chOff x="661" y="3608"/>
            <a:chExt cx="4138" cy="396"/>
          </a:xfrm>
        </p:grpSpPr>
        <p:sp>
          <p:nvSpPr>
            <p:cNvPr id="137507" name="AutoShape 3"/>
            <p:cNvSpPr>
              <a:spLocks noChangeArrowheads="1"/>
            </p:cNvSpPr>
            <p:nvPr/>
          </p:nvSpPr>
          <p:spPr bwMode="auto">
            <a:xfrm>
              <a:off x="3327" y="3608"/>
              <a:ext cx="1472" cy="396"/>
            </a:xfrm>
            <a:prstGeom prst="rtTriangle">
              <a:avLst/>
            </a:prstGeom>
            <a:gradFill rotWithShape="1">
              <a:gsLst>
                <a:gs pos="0">
                  <a:srgbClr val="71709E"/>
                </a:gs>
                <a:gs pos="100000">
                  <a:srgbClr val="FFFFFF"/>
                </a:gs>
              </a:gsLst>
              <a:lin ang="5400000" scaled="1"/>
            </a:gradFill>
            <a:ln w="9525" algn="ctr">
              <a:noFill/>
              <a:miter lim="800000"/>
              <a:headEnd/>
              <a:tailEnd/>
            </a:ln>
          </p:spPr>
          <p:txBody>
            <a:bodyPr rot="10800000" wrap="none" anchor="ctr"/>
            <a:lstStyle/>
            <a:p>
              <a:pPr algn="ctr"/>
              <a:endParaRPr lang="en-GB"/>
            </a:p>
          </p:txBody>
        </p:sp>
        <p:sp>
          <p:nvSpPr>
            <p:cNvPr id="137508" name="AutoShape 4"/>
            <p:cNvSpPr>
              <a:spLocks noChangeArrowheads="1"/>
            </p:cNvSpPr>
            <p:nvPr/>
          </p:nvSpPr>
          <p:spPr bwMode="auto">
            <a:xfrm flipH="1">
              <a:off x="661" y="3608"/>
              <a:ext cx="1472" cy="396"/>
            </a:xfrm>
            <a:prstGeom prst="rtTriangle">
              <a:avLst/>
            </a:prstGeom>
            <a:gradFill rotWithShape="1">
              <a:gsLst>
                <a:gs pos="0">
                  <a:srgbClr val="71709E"/>
                </a:gs>
                <a:gs pos="100000">
                  <a:srgbClr val="FFFFFF"/>
                </a:gs>
              </a:gsLst>
              <a:lin ang="5400000" scaled="1"/>
            </a:gradFill>
            <a:ln w="9525" algn="ctr">
              <a:noFill/>
              <a:miter lim="800000"/>
              <a:headEnd/>
              <a:tailEnd/>
            </a:ln>
          </p:spPr>
          <p:txBody>
            <a:bodyPr rot="10800000" wrap="none" anchor="ctr"/>
            <a:lstStyle/>
            <a:p>
              <a:pPr algn="ctr"/>
              <a:endParaRPr lang="en-GB"/>
            </a:p>
          </p:txBody>
        </p:sp>
        <p:sp>
          <p:nvSpPr>
            <p:cNvPr id="137509" name="Rectangle 5"/>
            <p:cNvSpPr>
              <a:spLocks noChangeArrowheads="1"/>
            </p:cNvSpPr>
            <p:nvPr/>
          </p:nvSpPr>
          <p:spPr bwMode="auto">
            <a:xfrm>
              <a:off x="2133" y="3608"/>
              <a:ext cx="1202" cy="396"/>
            </a:xfrm>
            <a:prstGeom prst="rect">
              <a:avLst/>
            </a:prstGeom>
            <a:gradFill rotWithShape="1">
              <a:gsLst>
                <a:gs pos="0">
                  <a:srgbClr val="71709E"/>
                </a:gs>
                <a:gs pos="100000">
                  <a:schemeClr val="bg1"/>
                </a:gs>
              </a:gsLst>
              <a:lin ang="5400000" scaled="1"/>
            </a:gradFill>
            <a:ln w="9525" algn="ctr">
              <a:noFill/>
              <a:miter lim="800000"/>
              <a:headEnd/>
              <a:tailEnd/>
            </a:ln>
          </p:spPr>
          <p:txBody>
            <a:bodyPr rot="10800000" wrap="none" anchor="ctr"/>
            <a:lstStyle/>
            <a:p>
              <a:pPr algn="ctr"/>
              <a:endParaRPr lang="en-GB"/>
            </a:p>
          </p:txBody>
        </p:sp>
      </p:grpSp>
      <p:sp>
        <p:nvSpPr>
          <p:cNvPr id="566278" name="AutoShape 6"/>
          <p:cNvSpPr>
            <a:spLocks noChangeAspect="1" noChangeArrowheads="1"/>
          </p:cNvSpPr>
          <p:nvPr/>
        </p:nvSpPr>
        <p:spPr bwMode="auto">
          <a:xfrm>
            <a:off x="4035425" y="6184900"/>
            <a:ext cx="3048000" cy="354013"/>
          </a:xfrm>
          <a:prstGeom prst="roundRect">
            <a:avLst>
              <a:gd name="adj" fmla="val 14769"/>
            </a:avLst>
          </a:prstGeom>
          <a:gradFill rotWithShape="1">
            <a:gsLst>
              <a:gs pos="0">
                <a:srgbClr val="8EA0CC"/>
              </a:gs>
              <a:gs pos="100000">
                <a:srgbClr val="8EA0CC">
                  <a:gamma/>
                  <a:tint val="34118"/>
                  <a:invGamma/>
                </a:srgbClr>
              </a:gs>
            </a:gsLst>
            <a:lin ang="5400000" scaled="1"/>
          </a:gradFill>
          <a:ln w="9525" algn="ctr">
            <a:solidFill>
              <a:srgbClr val="90A2CE"/>
            </a:solidFill>
            <a:round/>
            <a:headEnd/>
            <a:tailEnd/>
          </a:ln>
          <a:effectLst>
            <a:outerShdw dist="81320" dir="18519588" algn="ctr" rotWithShape="0">
              <a:srgbClr val="788DC2"/>
            </a:outerShdw>
          </a:effectLst>
        </p:spPr>
        <p:txBody>
          <a:bodyPr wrap="none" anchor="ctr"/>
          <a:lstStyle/>
          <a:p>
            <a:pPr algn="ctr">
              <a:defRPr/>
            </a:pPr>
            <a:endParaRPr lang="en-US"/>
          </a:p>
        </p:txBody>
      </p:sp>
      <p:sp>
        <p:nvSpPr>
          <p:cNvPr id="137366" name="Text Box 7"/>
          <p:cNvSpPr txBox="1">
            <a:spLocks noChangeAspect="1" noChangeArrowheads="1"/>
          </p:cNvSpPr>
          <p:nvPr/>
        </p:nvSpPr>
        <p:spPr bwMode="auto">
          <a:xfrm>
            <a:off x="3959225" y="6245225"/>
            <a:ext cx="3200400" cy="447675"/>
          </a:xfrm>
          <a:prstGeom prst="rect">
            <a:avLst/>
          </a:prstGeom>
          <a:noFill/>
          <a:ln w="9525" algn="ctr">
            <a:noFill/>
            <a:miter lim="800000"/>
            <a:headEnd/>
            <a:tailEnd/>
          </a:ln>
        </p:spPr>
        <p:txBody>
          <a:bodyPr lIns="0" tIns="0" rIns="0" bIns="0"/>
          <a:lstStyle/>
          <a:p>
            <a:pPr algn="ctr">
              <a:lnSpc>
                <a:spcPct val="80000"/>
              </a:lnSpc>
              <a:spcBef>
                <a:spcPct val="50000"/>
              </a:spcBef>
            </a:pPr>
            <a:r>
              <a:rPr lang="en-US" altLang="ja-JP" sz="1000" b="1" i="0">
                <a:solidFill>
                  <a:srgbClr val="000000"/>
                </a:solidFill>
                <a:ea typeface="MS PGothic" pitchFamily="34" charset="-128"/>
                <a:cs typeface="Arial Unicode MS"/>
              </a:rPr>
              <a:t>Batch Connectivity (e.g. ETL Tools)</a:t>
            </a:r>
            <a:endParaRPr lang="en-US" sz="1000" b="1" i="0">
              <a:solidFill>
                <a:srgbClr val="000000"/>
              </a:solidFill>
              <a:ea typeface="MS PGothic" pitchFamily="34" charset="-128"/>
              <a:cs typeface="Arial Unicode MS"/>
            </a:endParaRPr>
          </a:p>
        </p:txBody>
      </p:sp>
      <p:sp>
        <p:nvSpPr>
          <p:cNvPr id="137367" name="AutoShape 8"/>
          <p:cNvSpPr>
            <a:spLocks noChangeAspect="1" noChangeArrowheads="1"/>
          </p:cNvSpPr>
          <p:nvPr/>
        </p:nvSpPr>
        <p:spPr bwMode="auto">
          <a:xfrm>
            <a:off x="8074025" y="3046413"/>
            <a:ext cx="163513" cy="400050"/>
          </a:xfrm>
          <a:prstGeom prst="can">
            <a:avLst>
              <a:gd name="adj" fmla="val 61165"/>
            </a:avLst>
          </a:prstGeom>
          <a:gradFill rotWithShape="1">
            <a:gsLst>
              <a:gs pos="0">
                <a:srgbClr val="808080"/>
              </a:gs>
              <a:gs pos="50000">
                <a:srgbClr val="C0C0C0"/>
              </a:gs>
              <a:gs pos="100000">
                <a:srgbClr val="808080"/>
              </a:gs>
            </a:gsLst>
            <a:lin ang="0" scaled="1"/>
          </a:gradFill>
          <a:ln w="9525">
            <a:noFill/>
            <a:round/>
            <a:headEnd/>
            <a:tailEnd/>
          </a:ln>
        </p:spPr>
        <p:txBody>
          <a:bodyPr wrap="none" anchor="ctr"/>
          <a:lstStyle/>
          <a:p>
            <a:pPr algn="ctr"/>
            <a:endParaRPr lang="en-GB"/>
          </a:p>
        </p:txBody>
      </p:sp>
      <p:sp>
        <p:nvSpPr>
          <p:cNvPr id="137368" name="Rectangle 9"/>
          <p:cNvSpPr>
            <a:spLocks noChangeArrowheads="1"/>
          </p:cNvSpPr>
          <p:nvPr/>
        </p:nvSpPr>
        <p:spPr bwMode="auto">
          <a:xfrm>
            <a:off x="76200" y="79375"/>
            <a:ext cx="8901113" cy="1108075"/>
          </a:xfrm>
          <a:prstGeom prst="rect">
            <a:avLst/>
          </a:prstGeom>
          <a:noFill/>
          <a:ln w="9525" algn="ctr">
            <a:noFill/>
            <a:miter lim="800000"/>
            <a:headEnd/>
            <a:tailEnd/>
          </a:ln>
        </p:spPr>
        <p:txBody>
          <a:bodyPr>
            <a:spAutoFit/>
          </a:bodyPr>
          <a:lstStyle/>
          <a:p>
            <a:pPr algn="ctr">
              <a:lnSpc>
                <a:spcPct val="90000"/>
              </a:lnSpc>
            </a:pPr>
            <a:r>
              <a:rPr lang="en-US" sz="3700" i="0">
                <a:latin typeface="Calibri" pitchFamily="34" charset="0"/>
              </a:rPr>
              <a:t>Current Business Automation…Since</a:t>
            </a:r>
            <a:br>
              <a:rPr lang="en-US" sz="3700" i="0">
                <a:latin typeface="Calibri" pitchFamily="34" charset="0"/>
              </a:rPr>
            </a:br>
            <a:r>
              <a:rPr lang="en-US" sz="3700" i="0">
                <a:latin typeface="Calibri" pitchFamily="34" charset="0"/>
              </a:rPr>
              <a:t>the Beginning of Info Technology</a:t>
            </a:r>
          </a:p>
        </p:txBody>
      </p:sp>
      <p:sp>
        <p:nvSpPr>
          <p:cNvPr id="137369" name="AutoShape 10"/>
          <p:cNvSpPr>
            <a:spLocks noChangeAspect="1" noChangeArrowheads="1"/>
          </p:cNvSpPr>
          <p:nvPr/>
        </p:nvSpPr>
        <p:spPr bwMode="auto">
          <a:xfrm flipV="1">
            <a:off x="7364413" y="3762375"/>
            <a:ext cx="109537" cy="1036638"/>
          </a:xfrm>
          <a:prstGeom prst="can">
            <a:avLst>
              <a:gd name="adj" fmla="val 104190"/>
            </a:avLst>
          </a:prstGeom>
          <a:gradFill rotWithShape="1">
            <a:gsLst>
              <a:gs pos="0">
                <a:srgbClr val="808080"/>
              </a:gs>
              <a:gs pos="50000">
                <a:srgbClr val="C0C0C0"/>
              </a:gs>
              <a:gs pos="100000">
                <a:srgbClr val="808080"/>
              </a:gs>
            </a:gsLst>
            <a:lin ang="0" scaled="1"/>
          </a:gradFill>
          <a:ln w="9525">
            <a:noFill/>
            <a:round/>
            <a:headEnd/>
            <a:tailEnd/>
          </a:ln>
        </p:spPr>
        <p:txBody>
          <a:bodyPr rot="10800000" wrap="none" anchor="ctr"/>
          <a:lstStyle/>
          <a:p>
            <a:pPr algn="ctr"/>
            <a:endParaRPr lang="en-GB"/>
          </a:p>
        </p:txBody>
      </p:sp>
      <p:grpSp>
        <p:nvGrpSpPr>
          <p:cNvPr id="137370" name="Group 11"/>
          <p:cNvGrpSpPr>
            <a:grpSpLocks/>
          </p:cNvGrpSpPr>
          <p:nvPr/>
        </p:nvGrpSpPr>
        <p:grpSpPr bwMode="auto">
          <a:xfrm>
            <a:off x="7294563" y="4418013"/>
            <a:ext cx="301625" cy="449262"/>
            <a:chOff x="3801" y="2586"/>
            <a:chExt cx="285" cy="358"/>
          </a:xfrm>
        </p:grpSpPr>
        <p:pic>
          <p:nvPicPr>
            <p:cNvPr id="137505" name="Picture 12" descr="database"/>
            <p:cNvPicPr>
              <a:picLocks noChangeAspect="1" noChangeArrowheads="1"/>
            </p:cNvPicPr>
            <p:nvPr/>
          </p:nvPicPr>
          <p:blipFill>
            <a:blip r:embed="rId4"/>
            <a:srcRect/>
            <a:stretch>
              <a:fillRect/>
            </a:stretch>
          </p:blipFill>
          <p:spPr bwMode="auto">
            <a:xfrm>
              <a:off x="3801" y="2586"/>
              <a:ext cx="285" cy="358"/>
            </a:xfrm>
            <a:prstGeom prst="rect">
              <a:avLst/>
            </a:prstGeom>
            <a:noFill/>
            <a:ln w="9525">
              <a:noFill/>
              <a:miter lim="800000"/>
              <a:headEnd/>
              <a:tailEnd/>
            </a:ln>
          </p:spPr>
        </p:pic>
        <p:pic>
          <p:nvPicPr>
            <p:cNvPr id="137506" name="Picture 13" descr="1"/>
            <p:cNvPicPr>
              <a:picLocks noChangeAspect="1" noChangeArrowheads="1"/>
            </p:cNvPicPr>
            <p:nvPr/>
          </p:nvPicPr>
          <p:blipFill>
            <a:blip r:embed="rId5"/>
            <a:srcRect/>
            <a:stretch>
              <a:fillRect/>
            </a:stretch>
          </p:blipFill>
          <p:spPr bwMode="auto">
            <a:xfrm>
              <a:off x="3828" y="2673"/>
              <a:ext cx="204" cy="244"/>
            </a:xfrm>
            <a:prstGeom prst="rect">
              <a:avLst/>
            </a:prstGeom>
            <a:noFill/>
            <a:ln w="9525">
              <a:noFill/>
              <a:miter lim="800000"/>
              <a:headEnd/>
              <a:tailEnd/>
            </a:ln>
          </p:spPr>
        </p:pic>
      </p:grpSp>
      <p:pic>
        <p:nvPicPr>
          <p:cNvPr id="137371" name="Picture 14" descr="Docs"/>
          <p:cNvPicPr>
            <a:picLocks noChangeAspect="1" noChangeArrowheads="1"/>
          </p:cNvPicPr>
          <p:nvPr/>
        </p:nvPicPr>
        <p:blipFill>
          <a:blip r:embed="rId6"/>
          <a:srcRect/>
          <a:stretch>
            <a:fillRect/>
          </a:stretch>
        </p:blipFill>
        <p:spPr bwMode="auto">
          <a:xfrm>
            <a:off x="7370763" y="4638675"/>
            <a:ext cx="371475" cy="381000"/>
          </a:xfrm>
          <a:prstGeom prst="rect">
            <a:avLst/>
          </a:prstGeom>
          <a:noFill/>
          <a:ln w="9525">
            <a:noFill/>
            <a:miter lim="800000"/>
            <a:headEnd/>
            <a:tailEnd/>
          </a:ln>
        </p:spPr>
      </p:pic>
      <p:sp>
        <p:nvSpPr>
          <p:cNvPr id="137372" name="Text Box 15"/>
          <p:cNvSpPr txBox="1">
            <a:spLocks noChangeArrowheads="1"/>
          </p:cNvSpPr>
          <p:nvPr/>
        </p:nvSpPr>
        <p:spPr bwMode="auto">
          <a:xfrm>
            <a:off x="7007225" y="5018088"/>
            <a:ext cx="990600" cy="361950"/>
          </a:xfrm>
          <a:prstGeom prst="rect">
            <a:avLst/>
          </a:prstGeom>
          <a:noFill/>
          <a:ln w="9525" algn="ctr">
            <a:noFill/>
            <a:miter lim="800000"/>
            <a:headEnd/>
            <a:tailEnd/>
          </a:ln>
        </p:spPr>
        <p:txBody>
          <a:bodyPr>
            <a:spAutoFit/>
          </a:bodyPr>
          <a:lstStyle/>
          <a:p>
            <a:pPr algn="ctr">
              <a:spcBef>
                <a:spcPct val="5000"/>
              </a:spcBef>
              <a:spcAft>
                <a:spcPct val="15000"/>
              </a:spcAft>
              <a:buClr>
                <a:schemeClr val="tx2"/>
              </a:buClr>
              <a:buFont typeface="Arial" charset="0"/>
              <a:buNone/>
            </a:pPr>
            <a:r>
              <a:rPr lang="en-US" sz="800" b="1" i="0"/>
              <a:t>Security,</a:t>
            </a:r>
          </a:p>
          <a:p>
            <a:pPr algn="ctr">
              <a:spcBef>
                <a:spcPct val="5000"/>
              </a:spcBef>
              <a:spcAft>
                <a:spcPct val="15000"/>
              </a:spcAft>
              <a:buClr>
                <a:schemeClr val="tx2"/>
              </a:buClr>
              <a:buFont typeface="Arial" charset="0"/>
              <a:buNone/>
            </a:pPr>
            <a:r>
              <a:rPr lang="en-US" sz="800" b="1" i="0"/>
              <a:t> Mail, etc</a:t>
            </a:r>
          </a:p>
        </p:txBody>
      </p:sp>
      <p:sp>
        <p:nvSpPr>
          <p:cNvPr id="137373" name="AutoShape 16"/>
          <p:cNvSpPr>
            <a:spLocks noChangeAspect="1" noChangeArrowheads="1"/>
          </p:cNvSpPr>
          <p:nvPr/>
        </p:nvSpPr>
        <p:spPr bwMode="auto">
          <a:xfrm flipV="1">
            <a:off x="6092825" y="3579813"/>
            <a:ext cx="107950" cy="1036637"/>
          </a:xfrm>
          <a:prstGeom prst="can">
            <a:avLst>
              <a:gd name="adj" fmla="val 49526"/>
            </a:avLst>
          </a:prstGeom>
          <a:gradFill rotWithShape="1">
            <a:gsLst>
              <a:gs pos="0">
                <a:srgbClr val="808080"/>
              </a:gs>
              <a:gs pos="50000">
                <a:srgbClr val="C0C0C0"/>
              </a:gs>
              <a:gs pos="100000">
                <a:srgbClr val="808080"/>
              </a:gs>
            </a:gsLst>
            <a:lin ang="0" scaled="1"/>
          </a:gradFill>
          <a:ln w="9525">
            <a:noFill/>
            <a:round/>
            <a:headEnd/>
            <a:tailEnd/>
          </a:ln>
        </p:spPr>
        <p:txBody>
          <a:bodyPr rot="10800000" wrap="none" anchor="ctr"/>
          <a:lstStyle/>
          <a:p>
            <a:pPr algn="ctr"/>
            <a:endParaRPr lang="en-GB"/>
          </a:p>
        </p:txBody>
      </p:sp>
      <p:sp>
        <p:nvSpPr>
          <p:cNvPr id="137374" name="AutoShape 17"/>
          <p:cNvSpPr>
            <a:spLocks noChangeAspect="1" noChangeArrowheads="1"/>
          </p:cNvSpPr>
          <p:nvPr/>
        </p:nvSpPr>
        <p:spPr bwMode="auto">
          <a:xfrm flipV="1">
            <a:off x="6761163" y="3579813"/>
            <a:ext cx="107950" cy="979487"/>
          </a:xfrm>
          <a:prstGeom prst="can">
            <a:avLst>
              <a:gd name="adj" fmla="val 46796"/>
            </a:avLst>
          </a:prstGeom>
          <a:gradFill rotWithShape="1">
            <a:gsLst>
              <a:gs pos="0">
                <a:srgbClr val="808080"/>
              </a:gs>
              <a:gs pos="50000">
                <a:srgbClr val="C0C0C0"/>
              </a:gs>
              <a:gs pos="100000">
                <a:srgbClr val="808080"/>
              </a:gs>
            </a:gsLst>
            <a:lin ang="0" scaled="1"/>
          </a:gradFill>
          <a:ln w="9525">
            <a:noFill/>
            <a:round/>
            <a:headEnd/>
            <a:tailEnd/>
          </a:ln>
        </p:spPr>
        <p:txBody>
          <a:bodyPr rot="10800000" wrap="none" anchor="ctr"/>
          <a:lstStyle/>
          <a:p>
            <a:pPr algn="ctr"/>
            <a:endParaRPr lang="en-GB"/>
          </a:p>
        </p:txBody>
      </p:sp>
      <p:sp>
        <p:nvSpPr>
          <p:cNvPr id="137375" name="AutoShape 18"/>
          <p:cNvSpPr>
            <a:spLocks noChangeAspect="1" noChangeArrowheads="1"/>
          </p:cNvSpPr>
          <p:nvPr/>
        </p:nvSpPr>
        <p:spPr bwMode="auto">
          <a:xfrm flipV="1">
            <a:off x="8059738" y="3579813"/>
            <a:ext cx="107950" cy="979487"/>
          </a:xfrm>
          <a:prstGeom prst="can">
            <a:avLst>
              <a:gd name="adj" fmla="val 46796"/>
            </a:avLst>
          </a:prstGeom>
          <a:gradFill rotWithShape="1">
            <a:gsLst>
              <a:gs pos="0">
                <a:srgbClr val="808080"/>
              </a:gs>
              <a:gs pos="50000">
                <a:srgbClr val="C0C0C0"/>
              </a:gs>
              <a:gs pos="100000">
                <a:srgbClr val="808080"/>
              </a:gs>
            </a:gsLst>
            <a:lin ang="0" scaled="1"/>
          </a:gradFill>
          <a:ln w="9525">
            <a:noFill/>
            <a:round/>
            <a:headEnd/>
            <a:tailEnd/>
          </a:ln>
        </p:spPr>
        <p:txBody>
          <a:bodyPr rot="10800000" wrap="none" anchor="ctr"/>
          <a:lstStyle/>
          <a:p>
            <a:pPr algn="ctr"/>
            <a:endParaRPr lang="en-GB"/>
          </a:p>
        </p:txBody>
      </p:sp>
      <p:sp>
        <p:nvSpPr>
          <p:cNvPr id="137376" name="AutoShape 19"/>
          <p:cNvSpPr>
            <a:spLocks noChangeAspect="1" noChangeArrowheads="1"/>
          </p:cNvSpPr>
          <p:nvPr/>
        </p:nvSpPr>
        <p:spPr bwMode="auto">
          <a:xfrm flipV="1">
            <a:off x="2816225" y="3579813"/>
            <a:ext cx="107950" cy="1036637"/>
          </a:xfrm>
          <a:prstGeom prst="can">
            <a:avLst>
              <a:gd name="adj" fmla="val 49526"/>
            </a:avLst>
          </a:prstGeom>
          <a:gradFill rotWithShape="1">
            <a:gsLst>
              <a:gs pos="0">
                <a:srgbClr val="808080"/>
              </a:gs>
              <a:gs pos="50000">
                <a:srgbClr val="C0C0C0"/>
              </a:gs>
              <a:gs pos="100000">
                <a:srgbClr val="808080"/>
              </a:gs>
            </a:gsLst>
            <a:lin ang="0" scaled="1"/>
          </a:gradFill>
          <a:ln w="9525">
            <a:noFill/>
            <a:round/>
            <a:headEnd/>
            <a:tailEnd/>
          </a:ln>
        </p:spPr>
        <p:txBody>
          <a:bodyPr rot="10800000" wrap="none" anchor="ctr"/>
          <a:lstStyle/>
          <a:p>
            <a:pPr algn="ctr"/>
            <a:endParaRPr lang="en-GB"/>
          </a:p>
        </p:txBody>
      </p:sp>
      <p:sp>
        <p:nvSpPr>
          <p:cNvPr id="137377" name="AutoShape 20"/>
          <p:cNvSpPr>
            <a:spLocks noChangeAspect="1" noChangeArrowheads="1"/>
          </p:cNvSpPr>
          <p:nvPr/>
        </p:nvSpPr>
        <p:spPr bwMode="auto">
          <a:xfrm flipV="1">
            <a:off x="3643313" y="3579813"/>
            <a:ext cx="107950" cy="979487"/>
          </a:xfrm>
          <a:prstGeom prst="can">
            <a:avLst>
              <a:gd name="adj" fmla="val 46796"/>
            </a:avLst>
          </a:prstGeom>
          <a:gradFill rotWithShape="1">
            <a:gsLst>
              <a:gs pos="0">
                <a:srgbClr val="808080"/>
              </a:gs>
              <a:gs pos="50000">
                <a:srgbClr val="C0C0C0"/>
              </a:gs>
              <a:gs pos="100000">
                <a:srgbClr val="808080"/>
              </a:gs>
            </a:gsLst>
            <a:lin ang="0" scaled="1"/>
          </a:gradFill>
          <a:ln w="9525">
            <a:noFill/>
            <a:round/>
            <a:headEnd/>
            <a:tailEnd/>
          </a:ln>
        </p:spPr>
        <p:txBody>
          <a:bodyPr rot="10800000" wrap="none" anchor="ctr"/>
          <a:lstStyle/>
          <a:p>
            <a:pPr algn="ctr"/>
            <a:endParaRPr lang="en-GB"/>
          </a:p>
        </p:txBody>
      </p:sp>
      <p:sp>
        <p:nvSpPr>
          <p:cNvPr id="137378" name="AutoShape 21"/>
          <p:cNvSpPr>
            <a:spLocks noChangeAspect="1" noChangeArrowheads="1"/>
          </p:cNvSpPr>
          <p:nvPr/>
        </p:nvSpPr>
        <p:spPr bwMode="auto">
          <a:xfrm flipV="1">
            <a:off x="4381500" y="3579813"/>
            <a:ext cx="107950" cy="979487"/>
          </a:xfrm>
          <a:prstGeom prst="can">
            <a:avLst>
              <a:gd name="adj" fmla="val 46796"/>
            </a:avLst>
          </a:prstGeom>
          <a:gradFill rotWithShape="1">
            <a:gsLst>
              <a:gs pos="0">
                <a:srgbClr val="808080"/>
              </a:gs>
              <a:gs pos="50000">
                <a:srgbClr val="C0C0C0"/>
              </a:gs>
              <a:gs pos="100000">
                <a:srgbClr val="808080"/>
              </a:gs>
            </a:gsLst>
            <a:lin ang="0" scaled="1"/>
          </a:gradFill>
          <a:ln w="9525">
            <a:noFill/>
            <a:round/>
            <a:headEnd/>
            <a:tailEnd/>
          </a:ln>
        </p:spPr>
        <p:txBody>
          <a:bodyPr rot="10800000" wrap="none" anchor="ctr"/>
          <a:lstStyle/>
          <a:p>
            <a:pPr algn="ctr"/>
            <a:endParaRPr lang="en-GB"/>
          </a:p>
        </p:txBody>
      </p:sp>
      <p:sp>
        <p:nvSpPr>
          <p:cNvPr id="137379" name="AutoShape 22"/>
          <p:cNvSpPr>
            <a:spLocks noChangeAspect="1" noChangeArrowheads="1"/>
          </p:cNvSpPr>
          <p:nvPr/>
        </p:nvSpPr>
        <p:spPr bwMode="auto">
          <a:xfrm>
            <a:off x="7316788" y="3198813"/>
            <a:ext cx="158750" cy="228600"/>
          </a:xfrm>
          <a:prstGeom prst="can">
            <a:avLst>
              <a:gd name="adj" fmla="val 36000"/>
            </a:avLst>
          </a:prstGeom>
          <a:gradFill rotWithShape="1">
            <a:gsLst>
              <a:gs pos="0">
                <a:srgbClr val="808080"/>
              </a:gs>
              <a:gs pos="50000">
                <a:srgbClr val="C0C0C0"/>
              </a:gs>
              <a:gs pos="100000">
                <a:srgbClr val="808080"/>
              </a:gs>
            </a:gsLst>
            <a:lin ang="0" scaled="1"/>
          </a:gradFill>
          <a:ln w="9525">
            <a:noFill/>
            <a:round/>
            <a:headEnd/>
            <a:tailEnd/>
          </a:ln>
        </p:spPr>
        <p:txBody>
          <a:bodyPr wrap="none" anchor="ctr"/>
          <a:lstStyle/>
          <a:p>
            <a:pPr algn="ctr"/>
            <a:endParaRPr lang="en-GB"/>
          </a:p>
        </p:txBody>
      </p:sp>
      <p:sp>
        <p:nvSpPr>
          <p:cNvPr id="137380" name="Rectangle 23"/>
          <p:cNvSpPr>
            <a:spLocks noChangeArrowheads="1"/>
          </p:cNvSpPr>
          <p:nvPr/>
        </p:nvSpPr>
        <p:spPr bwMode="auto">
          <a:xfrm>
            <a:off x="6061075" y="4603750"/>
            <a:ext cx="331788" cy="241300"/>
          </a:xfrm>
          <a:prstGeom prst="rect">
            <a:avLst/>
          </a:prstGeom>
          <a:solidFill>
            <a:srgbClr val="8791D7"/>
          </a:solidFill>
          <a:ln w="9525" algn="ctr">
            <a:noFill/>
            <a:miter lim="800000"/>
            <a:headEnd/>
            <a:tailEnd/>
          </a:ln>
        </p:spPr>
        <p:txBody>
          <a:bodyPr wrap="none" anchor="ctr"/>
          <a:lstStyle/>
          <a:p>
            <a:pPr algn="ctr"/>
            <a:endParaRPr lang="en-GB"/>
          </a:p>
        </p:txBody>
      </p:sp>
      <p:sp>
        <p:nvSpPr>
          <p:cNvPr id="137381" name="AutoShape 24"/>
          <p:cNvSpPr>
            <a:spLocks noChangeAspect="1" noChangeArrowheads="1"/>
          </p:cNvSpPr>
          <p:nvPr/>
        </p:nvSpPr>
        <p:spPr bwMode="auto">
          <a:xfrm>
            <a:off x="3570288" y="2014538"/>
            <a:ext cx="84137" cy="1692275"/>
          </a:xfrm>
          <a:prstGeom prst="can">
            <a:avLst>
              <a:gd name="adj" fmla="val 502833"/>
            </a:avLst>
          </a:prstGeom>
          <a:gradFill rotWithShape="1">
            <a:gsLst>
              <a:gs pos="0">
                <a:srgbClr val="808080"/>
              </a:gs>
              <a:gs pos="50000">
                <a:srgbClr val="C0C0C0"/>
              </a:gs>
              <a:gs pos="100000">
                <a:srgbClr val="808080"/>
              </a:gs>
            </a:gsLst>
            <a:lin ang="0" scaled="1"/>
          </a:gradFill>
          <a:ln w="9525">
            <a:noFill/>
            <a:round/>
            <a:headEnd/>
            <a:tailEnd/>
          </a:ln>
        </p:spPr>
        <p:txBody>
          <a:bodyPr wrap="none" anchor="ctr"/>
          <a:lstStyle/>
          <a:p>
            <a:pPr algn="ctr"/>
            <a:endParaRPr lang="en-GB"/>
          </a:p>
        </p:txBody>
      </p:sp>
      <p:pic>
        <p:nvPicPr>
          <p:cNvPr id="137382" name="Picture 25"/>
          <p:cNvPicPr>
            <a:picLocks noChangeAspect="1" noChangeArrowheads="1"/>
          </p:cNvPicPr>
          <p:nvPr/>
        </p:nvPicPr>
        <p:blipFill>
          <a:blip r:embed="rId7"/>
          <a:srcRect/>
          <a:stretch>
            <a:fillRect/>
          </a:stretch>
        </p:blipFill>
        <p:spPr bwMode="auto">
          <a:xfrm>
            <a:off x="3260725" y="2297113"/>
            <a:ext cx="542925" cy="374650"/>
          </a:xfrm>
          <a:prstGeom prst="rect">
            <a:avLst/>
          </a:prstGeom>
          <a:noFill/>
          <a:ln w="9525" algn="ctr">
            <a:noFill/>
            <a:miter lim="800000"/>
            <a:headEnd/>
            <a:tailEnd/>
          </a:ln>
        </p:spPr>
      </p:pic>
      <p:sp>
        <p:nvSpPr>
          <p:cNvPr id="137383" name="AutoShape 26"/>
          <p:cNvSpPr>
            <a:spLocks noChangeAspect="1" noChangeArrowheads="1"/>
          </p:cNvSpPr>
          <p:nvPr/>
        </p:nvSpPr>
        <p:spPr bwMode="auto">
          <a:xfrm>
            <a:off x="4340225" y="1990725"/>
            <a:ext cx="84138" cy="1692275"/>
          </a:xfrm>
          <a:prstGeom prst="can">
            <a:avLst>
              <a:gd name="adj" fmla="val 502827"/>
            </a:avLst>
          </a:prstGeom>
          <a:gradFill rotWithShape="1">
            <a:gsLst>
              <a:gs pos="0">
                <a:srgbClr val="808080"/>
              </a:gs>
              <a:gs pos="50000">
                <a:srgbClr val="C0C0C0"/>
              </a:gs>
              <a:gs pos="100000">
                <a:srgbClr val="808080"/>
              </a:gs>
            </a:gsLst>
            <a:lin ang="0" scaled="1"/>
          </a:gradFill>
          <a:ln w="9525">
            <a:noFill/>
            <a:round/>
            <a:headEnd/>
            <a:tailEnd/>
          </a:ln>
        </p:spPr>
        <p:txBody>
          <a:bodyPr wrap="none" anchor="ctr"/>
          <a:lstStyle/>
          <a:p>
            <a:pPr algn="ctr"/>
            <a:endParaRPr lang="en-GB"/>
          </a:p>
        </p:txBody>
      </p:sp>
      <p:grpSp>
        <p:nvGrpSpPr>
          <p:cNvPr id="137384" name="Group 27"/>
          <p:cNvGrpSpPr>
            <a:grpSpLocks noChangeAspect="1"/>
          </p:cNvGrpSpPr>
          <p:nvPr/>
        </p:nvGrpSpPr>
        <p:grpSpPr bwMode="auto">
          <a:xfrm>
            <a:off x="4138613" y="2289175"/>
            <a:ext cx="406400" cy="438150"/>
            <a:chOff x="3504" y="3120"/>
            <a:chExt cx="576" cy="716"/>
          </a:xfrm>
        </p:grpSpPr>
        <p:pic>
          <p:nvPicPr>
            <p:cNvPr id="137503" name="Picture 28" descr="database"/>
            <p:cNvPicPr>
              <a:picLocks noChangeAspect="1" noChangeArrowheads="1"/>
            </p:cNvPicPr>
            <p:nvPr/>
          </p:nvPicPr>
          <p:blipFill>
            <a:blip r:embed="rId4"/>
            <a:srcRect/>
            <a:stretch>
              <a:fillRect/>
            </a:stretch>
          </p:blipFill>
          <p:spPr bwMode="auto">
            <a:xfrm>
              <a:off x="3608" y="3120"/>
              <a:ext cx="472" cy="688"/>
            </a:xfrm>
            <a:prstGeom prst="rect">
              <a:avLst/>
            </a:prstGeom>
            <a:noFill/>
            <a:ln w="9525">
              <a:noFill/>
              <a:miter lim="800000"/>
              <a:headEnd/>
              <a:tailEnd/>
            </a:ln>
          </p:spPr>
        </p:pic>
        <p:pic>
          <p:nvPicPr>
            <p:cNvPr id="137504" name="Picture 29" descr="application"/>
            <p:cNvPicPr>
              <a:picLocks noChangeAspect="1" noChangeArrowheads="1"/>
            </p:cNvPicPr>
            <p:nvPr/>
          </p:nvPicPr>
          <p:blipFill>
            <a:blip r:embed="rId8"/>
            <a:srcRect/>
            <a:stretch>
              <a:fillRect/>
            </a:stretch>
          </p:blipFill>
          <p:spPr bwMode="auto">
            <a:xfrm>
              <a:off x="3504" y="3408"/>
              <a:ext cx="553" cy="428"/>
            </a:xfrm>
            <a:prstGeom prst="rect">
              <a:avLst/>
            </a:prstGeom>
            <a:noFill/>
            <a:ln w="9525">
              <a:noFill/>
              <a:miter lim="800000"/>
              <a:headEnd/>
              <a:tailEnd/>
            </a:ln>
          </p:spPr>
        </p:pic>
      </p:grpSp>
      <p:sp>
        <p:nvSpPr>
          <p:cNvPr id="137385" name="AutoShape 30"/>
          <p:cNvSpPr>
            <a:spLocks noChangeAspect="1" noChangeArrowheads="1"/>
          </p:cNvSpPr>
          <p:nvPr/>
        </p:nvSpPr>
        <p:spPr bwMode="auto">
          <a:xfrm>
            <a:off x="5137150" y="1982788"/>
            <a:ext cx="84138" cy="1692275"/>
          </a:xfrm>
          <a:prstGeom prst="can">
            <a:avLst>
              <a:gd name="adj" fmla="val 502827"/>
            </a:avLst>
          </a:prstGeom>
          <a:gradFill rotWithShape="1">
            <a:gsLst>
              <a:gs pos="0">
                <a:srgbClr val="808080"/>
              </a:gs>
              <a:gs pos="50000">
                <a:srgbClr val="C0C0C0"/>
              </a:gs>
              <a:gs pos="100000">
                <a:srgbClr val="808080"/>
              </a:gs>
            </a:gsLst>
            <a:lin ang="0" scaled="1"/>
          </a:gradFill>
          <a:ln w="9525">
            <a:noFill/>
            <a:round/>
            <a:headEnd/>
            <a:tailEnd/>
          </a:ln>
        </p:spPr>
        <p:txBody>
          <a:bodyPr wrap="none" anchor="ctr"/>
          <a:lstStyle/>
          <a:p>
            <a:pPr algn="ctr"/>
            <a:endParaRPr lang="en-GB"/>
          </a:p>
        </p:txBody>
      </p:sp>
      <p:sp>
        <p:nvSpPr>
          <p:cNvPr id="137386" name="AutoShape 31"/>
          <p:cNvSpPr>
            <a:spLocks noChangeAspect="1" noChangeArrowheads="1"/>
          </p:cNvSpPr>
          <p:nvPr/>
        </p:nvSpPr>
        <p:spPr bwMode="auto">
          <a:xfrm>
            <a:off x="5961063" y="1981200"/>
            <a:ext cx="84137" cy="1692275"/>
          </a:xfrm>
          <a:prstGeom prst="can">
            <a:avLst>
              <a:gd name="adj" fmla="val 502833"/>
            </a:avLst>
          </a:prstGeom>
          <a:gradFill rotWithShape="1">
            <a:gsLst>
              <a:gs pos="0">
                <a:srgbClr val="808080"/>
              </a:gs>
              <a:gs pos="50000">
                <a:srgbClr val="C0C0C0"/>
              </a:gs>
              <a:gs pos="100000">
                <a:srgbClr val="808080"/>
              </a:gs>
            </a:gsLst>
            <a:lin ang="0" scaled="1"/>
          </a:gradFill>
          <a:ln w="9525">
            <a:noFill/>
            <a:round/>
            <a:headEnd/>
            <a:tailEnd/>
          </a:ln>
        </p:spPr>
        <p:txBody>
          <a:bodyPr wrap="none" anchor="ctr"/>
          <a:lstStyle/>
          <a:p>
            <a:pPr algn="ctr"/>
            <a:endParaRPr lang="en-GB"/>
          </a:p>
        </p:txBody>
      </p:sp>
      <p:pic>
        <p:nvPicPr>
          <p:cNvPr id="137387" name="Picture 32" descr="1"/>
          <p:cNvPicPr>
            <a:picLocks noChangeAspect="1" noChangeArrowheads="1"/>
          </p:cNvPicPr>
          <p:nvPr/>
        </p:nvPicPr>
        <p:blipFill>
          <a:blip r:embed="rId9"/>
          <a:srcRect/>
          <a:stretch>
            <a:fillRect/>
          </a:stretch>
        </p:blipFill>
        <p:spPr bwMode="auto">
          <a:xfrm>
            <a:off x="5648325" y="2297113"/>
            <a:ext cx="522288" cy="388937"/>
          </a:xfrm>
          <a:prstGeom prst="rect">
            <a:avLst/>
          </a:prstGeom>
          <a:noFill/>
          <a:ln w="9525">
            <a:noFill/>
            <a:miter lim="800000"/>
            <a:headEnd/>
            <a:tailEnd/>
          </a:ln>
        </p:spPr>
      </p:pic>
      <p:sp>
        <p:nvSpPr>
          <p:cNvPr id="137388" name="AutoShape 33"/>
          <p:cNvSpPr>
            <a:spLocks noChangeAspect="1" noChangeArrowheads="1"/>
          </p:cNvSpPr>
          <p:nvPr/>
        </p:nvSpPr>
        <p:spPr bwMode="auto">
          <a:xfrm>
            <a:off x="6813550" y="1979613"/>
            <a:ext cx="84138" cy="1692275"/>
          </a:xfrm>
          <a:prstGeom prst="can">
            <a:avLst>
              <a:gd name="adj" fmla="val 502827"/>
            </a:avLst>
          </a:prstGeom>
          <a:gradFill rotWithShape="1">
            <a:gsLst>
              <a:gs pos="0">
                <a:srgbClr val="808080"/>
              </a:gs>
              <a:gs pos="50000">
                <a:srgbClr val="C0C0C0"/>
              </a:gs>
              <a:gs pos="100000">
                <a:srgbClr val="808080"/>
              </a:gs>
            </a:gsLst>
            <a:lin ang="0" scaled="1"/>
          </a:gradFill>
          <a:ln w="9525">
            <a:noFill/>
            <a:round/>
            <a:headEnd/>
            <a:tailEnd/>
          </a:ln>
        </p:spPr>
        <p:txBody>
          <a:bodyPr wrap="none" anchor="ctr"/>
          <a:lstStyle/>
          <a:p>
            <a:pPr algn="ctr"/>
            <a:endParaRPr lang="en-GB"/>
          </a:p>
        </p:txBody>
      </p:sp>
      <p:pic>
        <p:nvPicPr>
          <p:cNvPr id="137389" name="Picture 34" descr="8"/>
          <p:cNvPicPr>
            <a:picLocks noChangeAspect="1" noChangeArrowheads="1"/>
          </p:cNvPicPr>
          <p:nvPr/>
        </p:nvPicPr>
        <p:blipFill>
          <a:blip r:embed="rId10"/>
          <a:srcRect/>
          <a:stretch>
            <a:fillRect/>
          </a:stretch>
        </p:blipFill>
        <p:spPr bwMode="auto">
          <a:xfrm>
            <a:off x="6573838" y="2284413"/>
            <a:ext cx="530225" cy="488950"/>
          </a:xfrm>
          <a:prstGeom prst="rect">
            <a:avLst/>
          </a:prstGeom>
          <a:noFill/>
          <a:ln w="9525">
            <a:noFill/>
            <a:miter lim="800000"/>
            <a:headEnd/>
            <a:tailEnd/>
          </a:ln>
        </p:spPr>
      </p:pic>
      <p:sp>
        <p:nvSpPr>
          <p:cNvPr id="137390" name="Line 35"/>
          <p:cNvSpPr>
            <a:spLocks noChangeShapeType="1"/>
          </p:cNvSpPr>
          <p:nvPr/>
        </p:nvSpPr>
        <p:spPr bwMode="auto">
          <a:xfrm>
            <a:off x="2752725" y="4646613"/>
            <a:ext cx="0" cy="746125"/>
          </a:xfrm>
          <a:prstGeom prst="line">
            <a:avLst/>
          </a:prstGeom>
          <a:noFill/>
          <a:ln w="28575">
            <a:solidFill>
              <a:schemeClr val="bg2"/>
            </a:solidFill>
            <a:round/>
            <a:headEnd/>
            <a:tailEnd/>
          </a:ln>
        </p:spPr>
        <p:txBody>
          <a:bodyPr/>
          <a:lstStyle/>
          <a:p>
            <a:endParaRPr lang="en-US"/>
          </a:p>
        </p:txBody>
      </p:sp>
      <p:sp>
        <p:nvSpPr>
          <p:cNvPr id="137391" name="Line 36"/>
          <p:cNvSpPr>
            <a:spLocks noChangeShapeType="1"/>
          </p:cNvSpPr>
          <p:nvPr/>
        </p:nvSpPr>
        <p:spPr bwMode="auto">
          <a:xfrm>
            <a:off x="6110288" y="4875213"/>
            <a:ext cx="1587" cy="625475"/>
          </a:xfrm>
          <a:prstGeom prst="line">
            <a:avLst/>
          </a:prstGeom>
          <a:noFill/>
          <a:ln w="28575">
            <a:solidFill>
              <a:schemeClr val="bg2"/>
            </a:solidFill>
            <a:round/>
            <a:headEnd/>
            <a:tailEnd/>
          </a:ln>
        </p:spPr>
        <p:txBody>
          <a:bodyPr/>
          <a:lstStyle/>
          <a:p>
            <a:endParaRPr lang="en-US"/>
          </a:p>
        </p:txBody>
      </p:sp>
      <p:sp>
        <p:nvSpPr>
          <p:cNvPr id="137392" name="Line 37"/>
          <p:cNvSpPr>
            <a:spLocks noChangeShapeType="1"/>
          </p:cNvSpPr>
          <p:nvPr/>
        </p:nvSpPr>
        <p:spPr bwMode="auto">
          <a:xfrm>
            <a:off x="3549650" y="4694238"/>
            <a:ext cx="0" cy="777875"/>
          </a:xfrm>
          <a:prstGeom prst="line">
            <a:avLst/>
          </a:prstGeom>
          <a:noFill/>
          <a:ln w="28575">
            <a:solidFill>
              <a:schemeClr val="bg2"/>
            </a:solidFill>
            <a:round/>
            <a:headEnd/>
            <a:tailEnd/>
          </a:ln>
        </p:spPr>
        <p:txBody>
          <a:bodyPr/>
          <a:lstStyle/>
          <a:p>
            <a:endParaRPr lang="en-US"/>
          </a:p>
        </p:txBody>
      </p:sp>
      <p:sp>
        <p:nvSpPr>
          <p:cNvPr id="137393" name="AutoShape 38"/>
          <p:cNvSpPr>
            <a:spLocks noChangeAspect="1" noChangeArrowheads="1"/>
          </p:cNvSpPr>
          <p:nvPr/>
        </p:nvSpPr>
        <p:spPr bwMode="auto">
          <a:xfrm>
            <a:off x="2808288" y="1987550"/>
            <a:ext cx="84137" cy="1692275"/>
          </a:xfrm>
          <a:prstGeom prst="can">
            <a:avLst>
              <a:gd name="adj" fmla="val 502833"/>
            </a:avLst>
          </a:prstGeom>
          <a:gradFill rotWithShape="1">
            <a:gsLst>
              <a:gs pos="0">
                <a:srgbClr val="808080"/>
              </a:gs>
              <a:gs pos="50000">
                <a:srgbClr val="C0C0C0"/>
              </a:gs>
              <a:gs pos="100000">
                <a:srgbClr val="808080"/>
              </a:gs>
            </a:gsLst>
            <a:lin ang="0" scaled="1"/>
          </a:gradFill>
          <a:ln w="9525">
            <a:noFill/>
            <a:round/>
            <a:headEnd/>
            <a:tailEnd/>
          </a:ln>
        </p:spPr>
        <p:txBody>
          <a:bodyPr wrap="none" anchor="ctr"/>
          <a:lstStyle/>
          <a:p>
            <a:pPr algn="ctr"/>
            <a:endParaRPr lang="en-GB"/>
          </a:p>
        </p:txBody>
      </p:sp>
      <p:pic>
        <p:nvPicPr>
          <p:cNvPr id="137394" name="Picture 39"/>
          <p:cNvPicPr>
            <a:picLocks noChangeAspect="1" noChangeArrowheads="1"/>
          </p:cNvPicPr>
          <p:nvPr/>
        </p:nvPicPr>
        <p:blipFill>
          <a:blip r:embed="rId11"/>
          <a:srcRect/>
          <a:stretch>
            <a:fillRect/>
          </a:stretch>
        </p:blipFill>
        <p:spPr bwMode="auto">
          <a:xfrm>
            <a:off x="4997450" y="2289175"/>
            <a:ext cx="400050" cy="492125"/>
          </a:xfrm>
          <a:prstGeom prst="rect">
            <a:avLst/>
          </a:prstGeom>
          <a:noFill/>
          <a:ln w="9525">
            <a:noFill/>
            <a:miter lim="800000"/>
            <a:headEnd/>
            <a:tailEnd/>
          </a:ln>
        </p:spPr>
      </p:pic>
      <p:sp>
        <p:nvSpPr>
          <p:cNvPr id="137395" name="AutoShape 40"/>
          <p:cNvSpPr>
            <a:spLocks noChangeAspect="1" noChangeArrowheads="1"/>
          </p:cNvSpPr>
          <p:nvPr/>
        </p:nvSpPr>
        <p:spPr bwMode="auto">
          <a:xfrm flipV="1">
            <a:off x="5130800" y="3592513"/>
            <a:ext cx="107950" cy="1231900"/>
          </a:xfrm>
          <a:prstGeom prst="can">
            <a:avLst>
              <a:gd name="adj" fmla="val 58855"/>
            </a:avLst>
          </a:prstGeom>
          <a:gradFill rotWithShape="1">
            <a:gsLst>
              <a:gs pos="0">
                <a:srgbClr val="808080"/>
              </a:gs>
              <a:gs pos="50000">
                <a:srgbClr val="C0C0C0"/>
              </a:gs>
              <a:gs pos="100000">
                <a:srgbClr val="808080"/>
              </a:gs>
            </a:gsLst>
            <a:lin ang="0" scaled="1"/>
          </a:gradFill>
          <a:ln w="9525">
            <a:noFill/>
            <a:round/>
            <a:headEnd/>
            <a:tailEnd/>
          </a:ln>
        </p:spPr>
        <p:txBody>
          <a:bodyPr rot="10800000" wrap="none" anchor="ctr"/>
          <a:lstStyle/>
          <a:p>
            <a:pPr algn="ctr"/>
            <a:endParaRPr lang="en-GB"/>
          </a:p>
        </p:txBody>
      </p:sp>
      <p:sp>
        <p:nvSpPr>
          <p:cNvPr id="137396" name="AutoShape 41"/>
          <p:cNvSpPr>
            <a:spLocks noChangeAspect="1" noChangeArrowheads="1"/>
          </p:cNvSpPr>
          <p:nvPr/>
        </p:nvSpPr>
        <p:spPr bwMode="auto">
          <a:xfrm rot="5400000">
            <a:off x="5438775" y="422275"/>
            <a:ext cx="434975" cy="6359525"/>
          </a:xfrm>
          <a:prstGeom prst="can">
            <a:avLst>
              <a:gd name="adj" fmla="val 25721"/>
            </a:avLst>
          </a:prstGeom>
          <a:gradFill rotWithShape="1">
            <a:gsLst>
              <a:gs pos="0">
                <a:srgbClr val="808080"/>
              </a:gs>
              <a:gs pos="50000">
                <a:srgbClr val="D2D2D2"/>
              </a:gs>
              <a:gs pos="100000">
                <a:srgbClr val="808080"/>
              </a:gs>
            </a:gsLst>
            <a:lin ang="0" scaled="1"/>
          </a:gradFill>
          <a:ln w="9525">
            <a:noFill/>
            <a:round/>
            <a:headEnd/>
            <a:tailEnd/>
          </a:ln>
        </p:spPr>
        <p:txBody>
          <a:bodyPr rot="10800000" vert="eaVert" wrap="none" anchor="ctr"/>
          <a:lstStyle/>
          <a:p>
            <a:pPr algn="ctr"/>
            <a:endParaRPr lang="en-GB"/>
          </a:p>
        </p:txBody>
      </p:sp>
      <p:sp>
        <p:nvSpPr>
          <p:cNvPr id="137397" name="Text Box 42"/>
          <p:cNvSpPr txBox="1">
            <a:spLocks noChangeAspect="1" noChangeArrowheads="1"/>
          </p:cNvSpPr>
          <p:nvPr/>
        </p:nvSpPr>
        <p:spPr bwMode="auto">
          <a:xfrm>
            <a:off x="2693988" y="3503613"/>
            <a:ext cx="5303837" cy="215900"/>
          </a:xfrm>
          <a:prstGeom prst="rect">
            <a:avLst/>
          </a:prstGeom>
          <a:noFill/>
          <a:ln w="9525" algn="ctr">
            <a:noFill/>
            <a:miter lim="800000"/>
            <a:headEnd/>
            <a:tailEnd/>
          </a:ln>
        </p:spPr>
        <p:txBody>
          <a:bodyPr lIns="64284" tIns="32142" rIns="64284" bIns="32142">
            <a:spAutoFit/>
          </a:bodyPr>
          <a:lstStyle/>
          <a:p>
            <a:pPr algn="ctr">
              <a:spcBef>
                <a:spcPct val="50000"/>
              </a:spcBef>
            </a:pPr>
            <a:r>
              <a:rPr lang="en-US" altLang="ja-JP" sz="1000" b="1" i="0">
                <a:solidFill>
                  <a:srgbClr val="000000"/>
                </a:solidFill>
                <a:ea typeface="MS PGothic" pitchFamily="34" charset="-128"/>
                <a:cs typeface="Arial Unicode MS"/>
              </a:rPr>
              <a:t>Real-time/Near-Real-Time Connectivity Services (ESB, EAI, Web Services, MQ, etc.)</a:t>
            </a:r>
            <a:endParaRPr lang="en-US" sz="1000" b="1" i="0">
              <a:solidFill>
                <a:srgbClr val="000000"/>
              </a:solidFill>
              <a:ea typeface="MS PGothic" pitchFamily="34" charset="-128"/>
              <a:cs typeface="Arial Unicode MS"/>
            </a:endParaRPr>
          </a:p>
        </p:txBody>
      </p:sp>
      <p:pic>
        <p:nvPicPr>
          <p:cNvPr id="137398" name="Picture 43" descr="world"/>
          <p:cNvPicPr>
            <a:picLocks noChangeAspect="1" noChangeArrowheads="1"/>
          </p:cNvPicPr>
          <p:nvPr/>
        </p:nvPicPr>
        <p:blipFill>
          <a:blip r:embed="rId12"/>
          <a:srcRect/>
          <a:stretch>
            <a:fillRect/>
          </a:stretch>
        </p:blipFill>
        <p:spPr bwMode="auto">
          <a:xfrm>
            <a:off x="6588125" y="4418013"/>
            <a:ext cx="425450" cy="363537"/>
          </a:xfrm>
          <a:prstGeom prst="rect">
            <a:avLst/>
          </a:prstGeom>
          <a:noFill/>
          <a:ln w="9525">
            <a:noFill/>
            <a:miter lim="800000"/>
            <a:headEnd/>
            <a:tailEnd/>
          </a:ln>
        </p:spPr>
      </p:pic>
      <p:pic>
        <p:nvPicPr>
          <p:cNvPr id="137399" name="Picture 44" descr="Web_browser"/>
          <p:cNvPicPr>
            <a:picLocks noChangeAspect="1" noChangeArrowheads="1"/>
          </p:cNvPicPr>
          <p:nvPr/>
        </p:nvPicPr>
        <p:blipFill>
          <a:blip r:embed="rId13"/>
          <a:srcRect/>
          <a:stretch>
            <a:fillRect/>
          </a:stretch>
        </p:blipFill>
        <p:spPr bwMode="auto">
          <a:xfrm>
            <a:off x="6740525" y="4619625"/>
            <a:ext cx="412750" cy="268288"/>
          </a:xfrm>
          <a:prstGeom prst="rect">
            <a:avLst/>
          </a:prstGeom>
          <a:noFill/>
          <a:ln w="9525">
            <a:noFill/>
            <a:miter lim="800000"/>
            <a:headEnd/>
            <a:tailEnd/>
          </a:ln>
        </p:spPr>
      </p:pic>
      <p:pic>
        <p:nvPicPr>
          <p:cNvPr id="137400" name="Picture 45" descr="db_xml"/>
          <p:cNvPicPr>
            <a:picLocks noChangeAspect="1" noChangeArrowheads="1"/>
          </p:cNvPicPr>
          <p:nvPr/>
        </p:nvPicPr>
        <p:blipFill>
          <a:blip r:embed="rId14"/>
          <a:srcRect/>
          <a:stretch>
            <a:fillRect/>
          </a:stretch>
        </p:blipFill>
        <p:spPr bwMode="auto">
          <a:xfrm>
            <a:off x="5892800" y="5256213"/>
            <a:ext cx="463550" cy="573087"/>
          </a:xfrm>
          <a:prstGeom prst="rect">
            <a:avLst/>
          </a:prstGeom>
          <a:noFill/>
          <a:ln w="9525">
            <a:noFill/>
            <a:miter lim="800000"/>
            <a:headEnd/>
            <a:tailEnd/>
          </a:ln>
        </p:spPr>
      </p:pic>
      <p:pic>
        <p:nvPicPr>
          <p:cNvPr id="137401" name="Picture 46" descr="csr"/>
          <p:cNvPicPr>
            <a:picLocks noChangeAspect="1" noChangeArrowheads="1"/>
          </p:cNvPicPr>
          <p:nvPr/>
        </p:nvPicPr>
        <p:blipFill>
          <a:blip r:embed="rId15"/>
          <a:srcRect/>
          <a:stretch>
            <a:fillRect/>
          </a:stretch>
        </p:blipFill>
        <p:spPr bwMode="auto">
          <a:xfrm>
            <a:off x="4117975" y="1647825"/>
            <a:ext cx="547688" cy="547688"/>
          </a:xfrm>
          <a:prstGeom prst="rect">
            <a:avLst/>
          </a:prstGeom>
          <a:noFill/>
          <a:ln w="9525">
            <a:noFill/>
            <a:miter lim="800000"/>
            <a:headEnd/>
            <a:tailEnd/>
          </a:ln>
        </p:spPr>
      </p:pic>
      <p:pic>
        <p:nvPicPr>
          <p:cNvPr id="137402" name="Picture 47" descr="customer small"/>
          <p:cNvPicPr>
            <a:picLocks noChangeAspect="1" noChangeArrowheads="1"/>
          </p:cNvPicPr>
          <p:nvPr/>
        </p:nvPicPr>
        <p:blipFill>
          <a:blip r:embed="rId16"/>
          <a:srcRect/>
          <a:stretch>
            <a:fillRect/>
          </a:stretch>
        </p:blipFill>
        <p:spPr bwMode="auto">
          <a:xfrm>
            <a:off x="6529388" y="1628775"/>
            <a:ext cx="579437" cy="579438"/>
          </a:xfrm>
          <a:prstGeom prst="rect">
            <a:avLst/>
          </a:prstGeom>
          <a:noFill/>
          <a:ln w="9525">
            <a:noFill/>
            <a:miter lim="800000"/>
            <a:headEnd/>
            <a:tailEnd/>
          </a:ln>
        </p:spPr>
      </p:pic>
      <p:pic>
        <p:nvPicPr>
          <p:cNvPr id="137403" name="Picture 48" descr="phone"/>
          <p:cNvPicPr>
            <a:picLocks noChangeAspect="1" noChangeArrowheads="1"/>
          </p:cNvPicPr>
          <p:nvPr/>
        </p:nvPicPr>
        <p:blipFill>
          <a:blip r:embed="rId17"/>
          <a:srcRect/>
          <a:stretch>
            <a:fillRect/>
          </a:stretch>
        </p:blipFill>
        <p:spPr bwMode="auto">
          <a:xfrm>
            <a:off x="3332163" y="1647825"/>
            <a:ext cx="552450" cy="552450"/>
          </a:xfrm>
          <a:prstGeom prst="rect">
            <a:avLst/>
          </a:prstGeom>
          <a:noFill/>
          <a:ln w="9525">
            <a:noFill/>
            <a:miter lim="800000"/>
            <a:headEnd/>
            <a:tailEnd/>
          </a:ln>
        </p:spPr>
      </p:pic>
      <p:pic>
        <p:nvPicPr>
          <p:cNvPr id="137404" name="Picture 49" descr="web self service"/>
          <p:cNvPicPr>
            <a:picLocks noChangeAspect="1" noChangeArrowheads="1"/>
          </p:cNvPicPr>
          <p:nvPr/>
        </p:nvPicPr>
        <p:blipFill>
          <a:blip r:embed="rId18"/>
          <a:srcRect/>
          <a:stretch>
            <a:fillRect/>
          </a:stretch>
        </p:blipFill>
        <p:spPr bwMode="auto">
          <a:xfrm>
            <a:off x="2574925" y="1673225"/>
            <a:ext cx="546100" cy="546100"/>
          </a:xfrm>
          <a:prstGeom prst="rect">
            <a:avLst/>
          </a:prstGeom>
          <a:noFill/>
          <a:ln w="9525">
            <a:noFill/>
            <a:miter lim="800000"/>
            <a:headEnd/>
            <a:tailEnd/>
          </a:ln>
        </p:spPr>
      </p:pic>
      <p:graphicFrame>
        <p:nvGraphicFramePr>
          <p:cNvPr id="137267" name="Object 50"/>
          <p:cNvGraphicFramePr>
            <a:graphicFrameLocks noChangeAspect="1"/>
          </p:cNvGraphicFramePr>
          <p:nvPr/>
        </p:nvGraphicFramePr>
        <p:xfrm>
          <a:off x="5711825" y="1628775"/>
          <a:ext cx="561975" cy="561975"/>
        </p:xfrm>
        <a:graphic>
          <a:graphicData uri="http://schemas.openxmlformats.org/presentationml/2006/ole">
            <p:oleObj spid="_x0000_s137267" name="Photo Editor Photo" r:id="rId19" imgW="1076475" imgH="1076475" progId="">
              <p:embed/>
            </p:oleObj>
          </a:graphicData>
        </a:graphic>
      </p:graphicFrame>
      <p:grpSp>
        <p:nvGrpSpPr>
          <p:cNvPr id="137405" name="Group 51"/>
          <p:cNvGrpSpPr>
            <a:grpSpLocks/>
          </p:cNvGrpSpPr>
          <p:nvPr/>
        </p:nvGrpSpPr>
        <p:grpSpPr bwMode="auto">
          <a:xfrm>
            <a:off x="3222625" y="4265613"/>
            <a:ext cx="754063" cy="852487"/>
            <a:chOff x="1984" y="3229"/>
            <a:chExt cx="570" cy="601"/>
          </a:xfrm>
        </p:grpSpPr>
        <p:pic>
          <p:nvPicPr>
            <p:cNvPr id="137501" name="Picture 52" descr="back office systems"/>
            <p:cNvPicPr>
              <a:picLocks noChangeAspect="1" noChangeArrowheads="1"/>
            </p:cNvPicPr>
            <p:nvPr/>
          </p:nvPicPr>
          <p:blipFill>
            <a:blip r:embed="rId20"/>
            <a:srcRect/>
            <a:stretch>
              <a:fillRect/>
            </a:stretch>
          </p:blipFill>
          <p:spPr bwMode="auto">
            <a:xfrm>
              <a:off x="2030" y="3229"/>
              <a:ext cx="524" cy="601"/>
            </a:xfrm>
            <a:prstGeom prst="rect">
              <a:avLst/>
            </a:prstGeom>
            <a:noFill/>
            <a:ln w="9525">
              <a:noFill/>
              <a:miter lim="800000"/>
              <a:headEnd/>
              <a:tailEnd/>
            </a:ln>
          </p:spPr>
        </p:pic>
        <p:sp>
          <p:nvSpPr>
            <p:cNvPr id="137502" name="Rectangle 53"/>
            <p:cNvSpPr>
              <a:spLocks noChangeArrowheads="1"/>
            </p:cNvSpPr>
            <p:nvPr/>
          </p:nvSpPr>
          <p:spPr bwMode="auto">
            <a:xfrm>
              <a:off x="1984" y="3441"/>
              <a:ext cx="414" cy="237"/>
            </a:xfrm>
            <a:prstGeom prst="rect">
              <a:avLst/>
            </a:prstGeom>
            <a:noFill/>
            <a:ln w="9525">
              <a:noFill/>
              <a:miter lim="800000"/>
              <a:headEnd/>
              <a:tailEnd/>
            </a:ln>
          </p:spPr>
          <p:txBody>
            <a:bodyPr wrap="none">
              <a:spAutoFit/>
            </a:bodyPr>
            <a:lstStyle/>
            <a:p>
              <a:pPr eaLnBrk="0" hangingPunct="0"/>
              <a:r>
                <a:rPr lang="en-US" sz="800" b="1" i="0">
                  <a:solidFill>
                    <a:schemeClr val="bg1"/>
                  </a:solidFill>
                </a:rPr>
                <a:t>Billing</a:t>
              </a:r>
            </a:p>
            <a:p>
              <a:pPr eaLnBrk="0" hangingPunct="0"/>
              <a:r>
                <a:rPr lang="en-US" sz="800" b="1" i="0">
                  <a:solidFill>
                    <a:schemeClr val="bg1"/>
                  </a:solidFill>
                </a:rPr>
                <a:t>System</a:t>
              </a:r>
            </a:p>
          </p:txBody>
        </p:sp>
      </p:grpSp>
      <p:grpSp>
        <p:nvGrpSpPr>
          <p:cNvPr id="137406" name="Group 54"/>
          <p:cNvGrpSpPr>
            <a:grpSpLocks/>
          </p:cNvGrpSpPr>
          <p:nvPr/>
        </p:nvGrpSpPr>
        <p:grpSpPr bwMode="auto">
          <a:xfrm>
            <a:off x="2435225" y="4268788"/>
            <a:ext cx="754063" cy="852487"/>
            <a:chOff x="1984" y="3229"/>
            <a:chExt cx="570" cy="601"/>
          </a:xfrm>
        </p:grpSpPr>
        <p:pic>
          <p:nvPicPr>
            <p:cNvPr id="137499" name="Picture 55" descr="back office systems"/>
            <p:cNvPicPr>
              <a:picLocks noChangeAspect="1" noChangeArrowheads="1"/>
            </p:cNvPicPr>
            <p:nvPr/>
          </p:nvPicPr>
          <p:blipFill>
            <a:blip r:embed="rId20"/>
            <a:srcRect/>
            <a:stretch>
              <a:fillRect/>
            </a:stretch>
          </p:blipFill>
          <p:spPr bwMode="auto">
            <a:xfrm>
              <a:off x="2030" y="3229"/>
              <a:ext cx="524" cy="601"/>
            </a:xfrm>
            <a:prstGeom prst="rect">
              <a:avLst/>
            </a:prstGeom>
            <a:noFill/>
            <a:ln w="9525">
              <a:noFill/>
              <a:miter lim="800000"/>
              <a:headEnd/>
              <a:tailEnd/>
            </a:ln>
          </p:spPr>
        </p:pic>
        <p:sp>
          <p:nvSpPr>
            <p:cNvPr id="137500" name="Rectangle 56"/>
            <p:cNvSpPr>
              <a:spLocks noChangeArrowheads="1"/>
            </p:cNvSpPr>
            <p:nvPr/>
          </p:nvSpPr>
          <p:spPr bwMode="auto">
            <a:xfrm>
              <a:off x="1984" y="3441"/>
              <a:ext cx="451" cy="323"/>
            </a:xfrm>
            <a:prstGeom prst="rect">
              <a:avLst/>
            </a:prstGeom>
            <a:noFill/>
            <a:ln w="9525">
              <a:noFill/>
              <a:miter lim="800000"/>
              <a:headEnd/>
              <a:tailEnd/>
            </a:ln>
          </p:spPr>
          <p:txBody>
            <a:bodyPr wrap="none">
              <a:spAutoFit/>
            </a:bodyPr>
            <a:lstStyle/>
            <a:p>
              <a:pPr eaLnBrk="0" hangingPunct="0"/>
              <a:r>
                <a:rPr lang="en-US" sz="800" b="1" i="0">
                  <a:solidFill>
                    <a:schemeClr val="bg1"/>
                  </a:solidFill>
                </a:rPr>
                <a:t>Product </a:t>
              </a:r>
            </a:p>
            <a:p>
              <a:pPr eaLnBrk="0" hangingPunct="0"/>
              <a:r>
                <a:rPr lang="en-US" sz="800" b="1" i="0">
                  <a:solidFill>
                    <a:schemeClr val="bg1"/>
                  </a:solidFill>
                </a:rPr>
                <a:t>Order </a:t>
              </a:r>
            </a:p>
            <a:p>
              <a:pPr eaLnBrk="0" hangingPunct="0"/>
              <a:r>
                <a:rPr lang="en-US" sz="800" b="1" i="0">
                  <a:solidFill>
                    <a:schemeClr val="bg1"/>
                  </a:solidFill>
                </a:rPr>
                <a:t>System</a:t>
              </a:r>
            </a:p>
          </p:txBody>
        </p:sp>
      </p:grpSp>
      <p:sp>
        <p:nvSpPr>
          <p:cNvPr id="137407" name="Text Box 57"/>
          <p:cNvSpPr txBox="1">
            <a:spLocks noChangeArrowheads="1"/>
          </p:cNvSpPr>
          <p:nvPr/>
        </p:nvSpPr>
        <p:spPr bwMode="auto">
          <a:xfrm>
            <a:off x="3883025" y="1460500"/>
            <a:ext cx="1085850" cy="214313"/>
          </a:xfrm>
          <a:prstGeom prst="rect">
            <a:avLst/>
          </a:prstGeom>
          <a:noFill/>
          <a:ln w="9525" algn="ctr">
            <a:noFill/>
            <a:miter lim="800000"/>
            <a:headEnd/>
            <a:tailEnd/>
          </a:ln>
        </p:spPr>
        <p:txBody>
          <a:bodyPr>
            <a:spAutoFit/>
          </a:bodyPr>
          <a:lstStyle/>
          <a:p>
            <a:pPr algn="ctr">
              <a:spcBef>
                <a:spcPct val="5000"/>
              </a:spcBef>
              <a:spcAft>
                <a:spcPct val="15000"/>
              </a:spcAft>
              <a:buClr>
                <a:schemeClr val="tx2"/>
              </a:buClr>
              <a:buFont typeface="Arial" charset="0"/>
              <a:buNone/>
            </a:pPr>
            <a:r>
              <a:rPr lang="en-US" sz="800" b="1" i="0"/>
              <a:t>Call Center</a:t>
            </a:r>
          </a:p>
        </p:txBody>
      </p:sp>
      <p:sp>
        <p:nvSpPr>
          <p:cNvPr id="137408" name="Text Box 58"/>
          <p:cNvSpPr txBox="1">
            <a:spLocks noChangeArrowheads="1"/>
          </p:cNvSpPr>
          <p:nvPr/>
        </p:nvSpPr>
        <p:spPr bwMode="auto">
          <a:xfrm>
            <a:off x="2333625" y="1460500"/>
            <a:ext cx="920750" cy="214313"/>
          </a:xfrm>
          <a:prstGeom prst="rect">
            <a:avLst/>
          </a:prstGeom>
          <a:noFill/>
          <a:ln w="9525" algn="ctr">
            <a:noFill/>
            <a:miter lim="800000"/>
            <a:headEnd/>
            <a:tailEnd/>
          </a:ln>
        </p:spPr>
        <p:txBody>
          <a:bodyPr>
            <a:spAutoFit/>
          </a:bodyPr>
          <a:lstStyle/>
          <a:p>
            <a:pPr algn="ctr">
              <a:spcBef>
                <a:spcPct val="5000"/>
              </a:spcBef>
              <a:spcAft>
                <a:spcPct val="15000"/>
              </a:spcAft>
              <a:buClr>
                <a:schemeClr val="tx2"/>
              </a:buClr>
              <a:buFont typeface="Arial" charset="0"/>
              <a:buNone/>
            </a:pPr>
            <a:r>
              <a:rPr lang="en-US" sz="800" b="1" i="0"/>
              <a:t>Web</a:t>
            </a:r>
          </a:p>
        </p:txBody>
      </p:sp>
      <p:sp>
        <p:nvSpPr>
          <p:cNvPr id="137409" name="Text Box 59"/>
          <p:cNvSpPr txBox="1">
            <a:spLocks noChangeArrowheads="1"/>
          </p:cNvSpPr>
          <p:nvPr/>
        </p:nvSpPr>
        <p:spPr bwMode="auto">
          <a:xfrm>
            <a:off x="2968625" y="1460500"/>
            <a:ext cx="1387475" cy="214313"/>
          </a:xfrm>
          <a:prstGeom prst="rect">
            <a:avLst/>
          </a:prstGeom>
          <a:noFill/>
          <a:ln w="9525" algn="ctr">
            <a:noFill/>
            <a:miter lim="800000"/>
            <a:headEnd/>
            <a:tailEnd/>
          </a:ln>
        </p:spPr>
        <p:txBody>
          <a:bodyPr>
            <a:spAutoFit/>
          </a:bodyPr>
          <a:lstStyle/>
          <a:p>
            <a:pPr algn="ctr">
              <a:spcBef>
                <a:spcPct val="5000"/>
              </a:spcBef>
              <a:spcAft>
                <a:spcPct val="15000"/>
              </a:spcAft>
              <a:buClr>
                <a:schemeClr val="tx2"/>
              </a:buClr>
              <a:buFont typeface="Arial" charset="0"/>
              <a:buNone/>
            </a:pPr>
            <a:r>
              <a:rPr lang="en-US" sz="800" b="1" i="0"/>
              <a:t>Phone</a:t>
            </a:r>
          </a:p>
        </p:txBody>
      </p:sp>
      <p:sp>
        <p:nvSpPr>
          <p:cNvPr id="137410" name="Text Box 60"/>
          <p:cNvSpPr txBox="1">
            <a:spLocks noChangeArrowheads="1"/>
          </p:cNvSpPr>
          <p:nvPr/>
        </p:nvSpPr>
        <p:spPr bwMode="auto">
          <a:xfrm>
            <a:off x="4845050" y="1344613"/>
            <a:ext cx="738188" cy="336550"/>
          </a:xfrm>
          <a:prstGeom prst="rect">
            <a:avLst/>
          </a:prstGeom>
          <a:noFill/>
          <a:ln w="9525" algn="ctr">
            <a:noFill/>
            <a:miter lim="800000"/>
            <a:headEnd/>
            <a:tailEnd/>
          </a:ln>
        </p:spPr>
        <p:txBody>
          <a:bodyPr>
            <a:spAutoFit/>
          </a:bodyPr>
          <a:lstStyle/>
          <a:p>
            <a:pPr algn="ctr">
              <a:spcBef>
                <a:spcPct val="5000"/>
              </a:spcBef>
              <a:spcAft>
                <a:spcPct val="15000"/>
              </a:spcAft>
              <a:buClr>
                <a:schemeClr val="tx2"/>
              </a:buClr>
              <a:buFont typeface="Arial" charset="0"/>
              <a:buNone/>
            </a:pPr>
            <a:r>
              <a:rPr lang="en-US" sz="800" b="1" i="0"/>
              <a:t>Agent / Sales</a:t>
            </a:r>
          </a:p>
        </p:txBody>
      </p:sp>
      <p:sp>
        <p:nvSpPr>
          <p:cNvPr id="137411" name="Text Box 61"/>
          <p:cNvSpPr txBox="1">
            <a:spLocks noChangeArrowheads="1"/>
          </p:cNvSpPr>
          <p:nvPr/>
        </p:nvSpPr>
        <p:spPr bwMode="auto">
          <a:xfrm>
            <a:off x="6408738" y="1225550"/>
            <a:ext cx="963612" cy="458788"/>
          </a:xfrm>
          <a:prstGeom prst="rect">
            <a:avLst/>
          </a:prstGeom>
          <a:noFill/>
          <a:ln w="9525" algn="ctr">
            <a:noFill/>
            <a:miter lim="800000"/>
            <a:headEnd/>
            <a:tailEnd/>
          </a:ln>
        </p:spPr>
        <p:txBody>
          <a:bodyPr>
            <a:spAutoFit/>
          </a:bodyPr>
          <a:lstStyle/>
          <a:p>
            <a:pPr algn="ctr">
              <a:spcBef>
                <a:spcPct val="5000"/>
              </a:spcBef>
              <a:spcAft>
                <a:spcPct val="15000"/>
              </a:spcAft>
              <a:buClr>
                <a:schemeClr val="tx2"/>
              </a:buClr>
              <a:buFont typeface="Arial" charset="0"/>
              <a:buNone/>
            </a:pPr>
            <a:r>
              <a:rPr lang="en-US" sz="800" b="1" i="0"/>
              <a:t>Other Users (e.g business partners)</a:t>
            </a:r>
          </a:p>
        </p:txBody>
      </p:sp>
      <p:sp>
        <p:nvSpPr>
          <p:cNvPr id="137412" name="Text Box 62"/>
          <p:cNvSpPr txBox="1">
            <a:spLocks noChangeArrowheads="1"/>
          </p:cNvSpPr>
          <p:nvPr/>
        </p:nvSpPr>
        <p:spPr bwMode="auto">
          <a:xfrm>
            <a:off x="5603875" y="1231900"/>
            <a:ext cx="947738" cy="458788"/>
          </a:xfrm>
          <a:prstGeom prst="rect">
            <a:avLst/>
          </a:prstGeom>
          <a:noFill/>
          <a:ln w="9525" algn="ctr">
            <a:noFill/>
            <a:miter lim="800000"/>
            <a:headEnd/>
            <a:tailEnd/>
          </a:ln>
        </p:spPr>
        <p:txBody>
          <a:bodyPr>
            <a:spAutoFit/>
          </a:bodyPr>
          <a:lstStyle/>
          <a:p>
            <a:pPr>
              <a:spcBef>
                <a:spcPct val="5000"/>
              </a:spcBef>
              <a:spcAft>
                <a:spcPct val="15000"/>
              </a:spcAft>
              <a:buClr>
                <a:schemeClr val="tx2"/>
              </a:buClr>
              <a:buFont typeface="Arial" charset="0"/>
              <a:buNone/>
            </a:pPr>
            <a:r>
              <a:rPr lang="en-US" sz="800" b="1" i="0"/>
              <a:t>Headquarters (e.g Risk Mgr, Administrator) </a:t>
            </a:r>
          </a:p>
        </p:txBody>
      </p:sp>
      <p:grpSp>
        <p:nvGrpSpPr>
          <p:cNvPr id="137413" name="Group 63"/>
          <p:cNvGrpSpPr>
            <a:grpSpLocks/>
          </p:cNvGrpSpPr>
          <p:nvPr/>
        </p:nvGrpSpPr>
        <p:grpSpPr bwMode="auto">
          <a:xfrm>
            <a:off x="5881688" y="4441825"/>
            <a:ext cx="592137" cy="280988"/>
            <a:chOff x="3358" y="2267"/>
            <a:chExt cx="418" cy="198"/>
          </a:xfrm>
        </p:grpSpPr>
        <p:sp>
          <p:nvSpPr>
            <p:cNvPr id="137496" name="Rectangle 64"/>
            <p:cNvSpPr>
              <a:spLocks noChangeArrowheads="1"/>
            </p:cNvSpPr>
            <p:nvPr/>
          </p:nvSpPr>
          <p:spPr bwMode="auto">
            <a:xfrm>
              <a:off x="3358" y="2267"/>
              <a:ext cx="318" cy="198"/>
            </a:xfrm>
            <a:prstGeom prst="rect">
              <a:avLst/>
            </a:prstGeom>
            <a:solidFill>
              <a:schemeClr val="hlink"/>
            </a:solidFill>
            <a:ln w="9525">
              <a:miter lim="800000"/>
              <a:headEnd/>
              <a:tailEnd/>
            </a:ln>
            <a:scene3d>
              <a:camera prst="legacyObliqueTopRight"/>
              <a:lightRig rig="legacyFlat3" dir="b"/>
            </a:scene3d>
            <a:sp3d extrusionH="150800" prstMaterial="legacyMatte">
              <a:bevelT w="13500" h="13500" prst="angle"/>
              <a:bevelB w="13500" h="13500" prst="angle"/>
              <a:extrusionClr>
                <a:schemeClr val="hlink"/>
              </a:extrusionClr>
            </a:sp3d>
          </p:spPr>
          <p:txBody>
            <a:bodyPr wrap="none" anchor="ctr">
              <a:flatTx/>
            </a:bodyPr>
            <a:lstStyle/>
            <a:p>
              <a:pPr algn="ctr"/>
              <a:endParaRPr lang="en-GB"/>
            </a:p>
          </p:txBody>
        </p:sp>
        <p:sp>
          <p:nvSpPr>
            <p:cNvPr id="137497" name="Rectangle 65"/>
            <p:cNvSpPr>
              <a:spLocks noChangeArrowheads="1"/>
            </p:cNvSpPr>
            <p:nvPr/>
          </p:nvSpPr>
          <p:spPr bwMode="auto">
            <a:xfrm>
              <a:off x="3684" y="2383"/>
              <a:ext cx="92" cy="56"/>
            </a:xfrm>
            <a:prstGeom prst="rect">
              <a:avLst/>
            </a:prstGeom>
            <a:solidFill>
              <a:schemeClr val="hlink"/>
            </a:solidFill>
            <a:ln w="9525">
              <a:miter lim="800000"/>
              <a:headEnd/>
              <a:tailEnd/>
            </a:ln>
            <a:scene3d>
              <a:camera prst="legacyObliqueTopRight"/>
              <a:lightRig rig="legacyFlat3" dir="b"/>
            </a:scene3d>
            <a:sp3d extrusionH="49200" prstMaterial="legacyMatte">
              <a:bevelT w="13500" h="13500" prst="angle"/>
              <a:bevelB w="13500" h="13500" prst="angle"/>
              <a:extrusionClr>
                <a:schemeClr val="hlink"/>
              </a:extrusionClr>
            </a:sp3d>
          </p:spPr>
          <p:txBody>
            <a:bodyPr wrap="none" anchor="ctr">
              <a:flatTx/>
            </a:bodyPr>
            <a:lstStyle/>
            <a:p>
              <a:pPr algn="ctr"/>
              <a:endParaRPr lang="en-GB"/>
            </a:p>
          </p:txBody>
        </p:sp>
        <p:sp>
          <p:nvSpPr>
            <p:cNvPr id="137498" name="Rectangle 66"/>
            <p:cNvSpPr>
              <a:spLocks noChangeArrowheads="1"/>
            </p:cNvSpPr>
            <p:nvPr/>
          </p:nvSpPr>
          <p:spPr bwMode="auto">
            <a:xfrm>
              <a:off x="3684" y="2287"/>
              <a:ext cx="92" cy="56"/>
            </a:xfrm>
            <a:prstGeom prst="rect">
              <a:avLst/>
            </a:prstGeom>
            <a:solidFill>
              <a:schemeClr val="hlink"/>
            </a:solidFill>
            <a:ln w="9525">
              <a:miter lim="800000"/>
              <a:headEnd/>
              <a:tailEnd/>
            </a:ln>
            <a:scene3d>
              <a:camera prst="legacyObliqueTopRight"/>
              <a:lightRig rig="legacyFlat3" dir="b"/>
            </a:scene3d>
            <a:sp3d extrusionH="49200" prstMaterial="legacyMatte">
              <a:bevelT w="13500" h="13500" prst="angle"/>
              <a:bevelB w="13500" h="13500" prst="angle"/>
              <a:extrusionClr>
                <a:schemeClr val="hlink"/>
              </a:extrusionClr>
            </a:sp3d>
          </p:spPr>
          <p:txBody>
            <a:bodyPr wrap="none" anchor="ctr">
              <a:flatTx/>
            </a:bodyPr>
            <a:lstStyle/>
            <a:p>
              <a:pPr algn="ctr"/>
              <a:endParaRPr lang="en-GB"/>
            </a:p>
          </p:txBody>
        </p:sp>
      </p:grpSp>
      <p:grpSp>
        <p:nvGrpSpPr>
          <p:cNvPr id="137414" name="Group 67"/>
          <p:cNvGrpSpPr>
            <a:grpSpLocks/>
          </p:cNvGrpSpPr>
          <p:nvPr/>
        </p:nvGrpSpPr>
        <p:grpSpPr bwMode="auto">
          <a:xfrm>
            <a:off x="5788025" y="4716463"/>
            <a:ext cx="622300" cy="311150"/>
            <a:chOff x="3358" y="2267"/>
            <a:chExt cx="418" cy="198"/>
          </a:xfrm>
        </p:grpSpPr>
        <p:sp>
          <p:nvSpPr>
            <p:cNvPr id="137493" name="Rectangle 68"/>
            <p:cNvSpPr>
              <a:spLocks noChangeArrowheads="1"/>
            </p:cNvSpPr>
            <p:nvPr/>
          </p:nvSpPr>
          <p:spPr bwMode="auto">
            <a:xfrm>
              <a:off x="3358" y="2267"/>
              <a:ext cx="318" cy="198"/>
            </a:xfrm>
            <a:prstGeom prst="rect">
              <a:avLst/>
            </a:prstGeom>
            <a:solidFill>
              <a:schemeClr val="hlink"/>
            </a:solidFill>
            <a:ln w="9525">
              <a:miter lim="800000"/>
              <a:headEnd/>
              <a:tailEnd/>
            </a:ln>
            <a:scene3d>
              <a:camera prst="legacyObliqueTopRight"/>
              <a:lightRig rig="legacyFlat3" dir="b"/>
            </a:scene3d>
            <a:sp3d extrusionH="150800" prstMaterial="legacyMatte">
              <a:bevelT w="13500" h="13500" prst="angle"/>
              <a:bevelB w="13500" h="13500" prst="angle"/>
              <a:extrusionClr>
                <a:schemeClr val="hlink"/>
              </a:extrusionClr>
            </a:sp3d>
          </p:spPr>
          <p:txBody>
            <a:bodyPr wrap="none" anchor="ctr">
              <a:flatTx/>
            </a:bodyPr>
            <a:lstStyle/>
            <a:p>
              <a:pPr algn="ctr"/>
              <a:endParaRPr lang="en-GB"/>
            </a:p>
          </p:txBody>
        </p:sp>
        <p:sp>
          <p:nvSpPr>
            <p:cNvPr id="137494" name="Rectangle 69"/>
            <p:cNvSpPr>
              <a:spLocks noChangeArrowheads="1"/>
            </p:cNvSpPr>
            <p:nvPr/>
          </p:nvSpPr>
          <p:spPr bwMode="auto">
            <a:xfrm>
              <a:off x="3684" y="2383"/>
              <a:ext cx="92" cy="56"/>
            </a:xfrm>
            <a:prstGeom prst="rect">
              <a:avLst/>
            </a:prstGeom>
            <a:solidFill>
              <a:schemeClr val="hlink"/>
            </a:solidFill>
            <a:ln w="9525">
              <a:miter lim="800000"/>
              <a:headEnd/>
              <a:tailEnd/>
            </a:ln>
            <a:scene3d>
              <a:camera prst="legacyObliqueTopRight"/>
              <a:lightRig rig="legacyFlat3" dir="b"/>
            </a:scene3d>
            <a:sp3d extrusionH="49200" prstMaterial="legacyMatte">
              <a:bevelT w="13500" h="13500" prst="angle"/>
              <a:bevelB w="13500" h="13500" prst="angle"/>
              <a:extrusionClr>
                <a:schemeClr val="hlink"/>
              </a:extrusionClr>
            </a:sp3d>
          </p:spPr>
          <p:txBody>
            <a:bodyPr wrap="none" anchor="ctr">
              <a:flatTx/>
            </a:bodyPr>
            <a:lstStyle/>
            <a:p>
              <a:pPr algn="ctr"/>
              <a:endParaRPr lang="en-GB"/>
            </a:p>
          </p:txBody>
        </p:sp>
        <p:sp>
          <p:nvSpPr>
            <p:cNvPr id="137495" name="Rectangle 70"/>
            <p:cNvSpPr>
              <a:spLocks noChangeArrowheads="1"/>
            </p:cNvSpPr>
            <p:nvPr/>
          </p:nvSpPr>
          <p:spPr bwMode="auto">
            <a:xfrm>
              <a:off x="3684" y="2287"/>
              <a:ext cx="92" cy="56"/>
            </a:xfrm>
            <a:prstGeom prst="rect">
              <a:avLst/>
            </a:prstGeom>
            <a:solidFill>
              <a:schemeClr val="hlink"/>
            </a:solidFill>
            <a:ln w="9525">
              <a:miter lim="800000"/>
              <a:headEnd/>
              <a:tailEnd/>
            </a:ln>
            <a:scene3d>
              <a:camera prst="legacyObliqueTopRight"/>
              <a:lightRig rig="legacyFlat3" dir="b"/>
            </a:scene3d>
            <a:sp3d extrusionH="49200" prstMaterial="legacyMatte">
              <a:bevelT w="13500" h="13500" prst="angle"/>
              <a:bevelB w="13500" h="13500" prst="angle"/>
              <a:extrusionClr>
                <a:schemeClr val="hlink"/>
              </a:extrusionClr>
            </a:sp3d>
          </p:spPr>
          <p:txBody>
            <a:bodyPr wrap="none" anchor="ctr">
              <a:flatTx/>
            </a:bodyPr>
            <a:lstStyle/>
            <a:p>
              <a:pPr algn="ctr"/>
              <a:endParaRPr lang="en-GB"/>
            </a:p>
          </p:txBody>
        </p:sp>
      </p:grpSp>
      <p:sp>
        <p:nvSpPr>
          <p:cNvPr id="137415" name="Text Box 71"/>
          <p:cNvSpPr txBox="1">
            <a:spLocks noChangeArrowheads="1"/>
          </p:cNvSpPr>
          <p:nvPr/>
        </p:nvSpPr>
        <p:spPr bwMode="auto">
          <a:xfrm>
            <a:off x="3946525" y="2824163"/>
            <a:ext cx="722313" cy="361950"/>
          </a:xfrm>
          <a:prstGeom prst="rect">
            <a:avLst/>
          </a:prstGeom>
          <a:noFill/>
          <a:ln w="9525" algn="ctr">
            <a:noFill/>
            <a:miter lim="800000"/>
            <a:headEnd/>
            <a:tailEnd/>
          </a:ln>
        </p:spPr>
        <p:txBody>
          <a:bodyPr wrap="none">
            <a:spAutoFit/>
          </a:bodyPr>
          <a:lstStyle/>
          <a:p>
            <a:pPr>
              <a:spcBef>
                <a:spcPct val="5000"/>
              </a:spcBef>
              <a:spcAft>
                <a:spcPct val="15000"/>
              </a:spcAft>
              <a:buClr>
                <a:schemeClr val="tx2"/>
              </a:buClr>
              <a:buFont typeface="Arial" charset="0"/>
              <a:buNone/>
            </a:pPr>
            <a:r>
              <a:rPr lang="en-US" sz="800" b="1" i="0"/>
              <a:t>CRM/</a:t>
            </a:r>
          </a:p>
          <a:p>
            <a:pPr>
              <a:spcBef>
                <a:spcPct val="5000"/>
              </a:spcBef>
              <a:spcAft>
                <a:spcPct val="15000"/>
              </a:spcAft>
              <a:buClr>
                <a:schemeClr val="tx2"/>
              </a:buClr>
              <a:buFont typeface="Arial" charset="0"/>
              <a:buNone/>
            </a:pPr>
            <a:r>
              <a:rPr lang="en-US" sz="800" b="1" i="0"/>
              <a:t>Call Center</a:t>
            </a:r>
          </a:p>
        </p:txBody>
      </p:sp>
      <p:sp>
        <p:nvSpPr>
          <p:cNvPr id="137416" name="Text Box 72"/>
          <p:cNvSpPr txBox="1">
            <a:spLocks noChangeArrowheads="1"/>
          </p:cNvSpPr>
          <p:nvPr/>
        </p:nvSpPr>
        <p:spPr bwMode="auto">
          <a:xfrm>
            <a:off x="4797425" y="2830513"/>
            <a:ext cx="747713" cy="509587"/>
          </a:xfrm>
          <a:prstGeom prst="rect">
            <a:avLst/>
          </a:prstGeom>
          <a:noFill/>
          <a:ln w="9525" algn="ctr">
            <a:noFill/>
            <a:miter lim="800000"/>
            <a:headEnd/>
            <a:tailEnd/>
          </a:ln>
        </p:spPr>
        <p:txBody>
          <a:bodyPr wrap="none">
            <a:spAutoFit/>
          </a:bodyPr>
          <a:lstStyle/>
          <a:p>
            <a:pPr>
              <a:spcBef>
                <a:spcPct val="5000"/>
              </a:spcBef>
              <a:spcAft>
                <a:spcPct val="15000"/>
              </a:spcAft>
              <a:buClr>
                <a:schemeClr val="tx2"/>
              </a:buClr>
              <a:buFont typeface="Arial" charset="0"/>
              <a:buNone/>
            </a:pPr>
            <a:r>
              <a:rPr lang="en-US" sz="800" b="1" i="0"/>
              <a:t>Sales </a:t>
            </a:r>
          </a:p>
          <a:p>
            <a:pPr>
              <a:spcBef>
                <a:spcPct val="5000"/>
              </a:spcBef>
              <a:spcAft>
                <a:spcPct val="15000"/>
              </a:spcAft>
              <a:buClr>
                <a:schemeClr val="tx2"/>
              </a:buClr>
              <a:buFont typeface="Arial" charset="0"/>
              <a:buNone/>
            </a:pPr>
            <a:r>
              <a:rPr lang="en-US" sz="800" b="1" i="0"/>
              <a:t>Force</a:t>
            </a:r>
          </a:p>
          <a:p>
            <a:pPr>
              <a:spcBef>
                <a:spcPct val="5000"/>
              </a:spcBef>
              <a:spcAft>
                <a:spcPct val="15000"/>
              </a:spcAft>
              <a:buClr>
                <a:schemeClr val="tx2"/>
              </a:buClr>
              <a:buFont typeface="Arial" charset="0"/>
              <a:buNone/>
            </a:pPr>
            <a:r>
              <a:rPr lang="en-US" sz="800" b="1" i="0"/>
              <a:t>Automation</a:t>
            </a:r>
          </a:p>
        </p:txBody>
      </p:sp>
      <p:sp>
        <p:nvSpPr>
          <p:cNvPr id="137417" name="Text Box 73"/>
          <p:cNvSpPr txBox="1">
            <a:spLocks noChangeArrowheads="1"/>
          </p:cNvSpPr>
          <p:nvPr/>
        </p:nvSpPr>
        <p:spPr bwMode="auto">
          <a:xfrm>
            <a:off x="5800725" y="4370388"/>
            <a:ext cx="673100" cy="581025"/>
          </a:xfrm>
          <a:prstGeom prst="rect">
            <a:avLst/>
          </a:prstGeom>
          <a:noFill/>
          <a:ln w="9525" algn="ctr">
            <a:noFill/>
            <a:miter lim="800000"/>
            <a:headEnd/>
            <a:tailEnd/>
          </a:ln>
        </p:spPr>
        <p:txBody>
          <a:bodyPr>
            <a:spAutoFit/>
          </a:bodyPr>
          <a:lstStyle/>
          <a:p>
            <a:pPr algn="ctr">
              <a:spcBef>
                <a:spcPct val="5000"/>
              </a:spcBef>
              <a:spcAft>
                <a:spcPct val="15000"/>
              </a:spcAft>
              <a:buClr>
                <a:schemeClr val="tx2"/>
              </a:buClr>
              <a:buFont typeface="Arial" charset="0"/>
              <a:buNone/>
            </a:pPr>
            <a:r>
              <a:rPr lang="en-US" sz="800" b="1" i="0">
                <a:solidFill>
                  <a:schemeClr val="bg1"/>
                </a:solidFill>
              </a:rPr>
              <a:t>New Systems (e.g. SOA –based)</a:t>
            </a:r>
          </a:p>
        </p:txBody>
      </p:sp>
      <p:sp>
        <p:nvSpPr>
          <p:cNvPr id="137418" name="Line 74"/>
          <p:cNvSpPr>
            <a:spLocks noChangeShapeType="1"/>
          </p:cNvSpPr>
          <p:nvPr/>
        </p:nvSpPr>
        <p:spPr bwMode="auto">
          <a:xfrm>
            <a:off x="4310063" y="4648200"/>
            <a:ext cx="0" cy="746125"/>
          </a:xfrm>
          <a:prstGeom prst="line">
            <a:avLst/>
          </a:prstGeom>
          <a:noFill/>
          <a:ln w="28575">
            <a:solidFill>
              <a:schemeClr val="bg2"/>
            </a:solidFill>
            <a:round/>
            <a:headEnd/>
            <a:tailEnd/>
          </a:ln>
        </p:spPr>
        <p:txBody>
          <a:bodyPr/>
          <a:lstStyle/>
          <a:p>
            <a:endParaRPr lang="en-US"/>
          </a:p>
        </p:txBody>
      </p:sp>
      <p:grpSp>
        <p:nvGrpSpPr>
          <p:cNvPr id="137419" name="Group 75"/>
          <p:cNvGrpSpPr>
            <a:grpSpLocks/>
          </p:cNvGrpSpPr>
          <p:nvPr/>
        </p:nvGrpSpPr>
        <p:grpSpPr bwMode="auto">
          <a:xfrm>
            <a:off x="3992563" y="4270375"/>
            <a:ext cx="752475" cy="852488"/>
            <a:chOff x="1984" y="3229"/>
            <a:chExt cx="570" cy="601"/>
          </a:xfrm>
        </p:grpSpPr>
        <p:pic>
          <p:nvPicPr>
            <p:cNvPr id="137491" name="Picture 76" descr="back office systems"/>
            <p:cNvPicPr>
              <a:picLocks noChangeAspect="1" noChangeArrowheads="1"/>
            </p:cNvPicPr>
            <p:nvPr/>
          </p:nvPicPr>
          <p:blipFill>
            <a:blip r:embed="rId20"/>
            <a:srcRect/>
            <a:stretch>
              <a:fillRect/>
            </a:stretch>
          </p:blipFill>
          <p:spPr bwMode="auto">
            <a:xfrm>
              <a:off x="2030" y="3229"/>
              <a:ext cx="524" cy="601"/>
            </a:xfrm>
            <a:prstGeom prst="rect">
              <a:avLst/>
            </a:prstGeom>
            <a:noFill/>
            <a:ln w="9525">
              <a:noFill/>
              <a:miter lim="800000"/>
              <a:headEnd/>
              <a:tailEnd/>
            </a:ln>
          </p:spPr>
        </p:pic>
        <p:sp>
          <p:nvSpPr>
            <p:cNvPr id="137492" name="Rectangle 77"/>
            <p:cNvSpPr>
              <a:spLocks noChangeArrowheads="1"/>
            </p:cNvSpPr>
            <p:nvPr/>
          </p:nvSpPr>
          <p:spPr bwMode="auto">
            <a:xfrm>
              <a:off x="1984" y="3441"/>
              <a:ext cx="416" cy="237"/>
            </a:xfrm>
            <a:prstGeom prst="rect">
              <a:avLst/>
            </a:prstGeom>
            <a:noFill/>
            <a:ln w="9525">
              <a:noFill/>
              <a:miter lim="800000"/>
              <a:headEnd/>
              <a:tailEnd/>
            </a:ln>
          </p:spPr>
          <p:txBody>
            <a:bodyPr wrap="none">
              <a:spAutoFit/>
            </a:bodyPr>
            <a:lstStyle/>
            <a:p>
              <a:pPr eaLnBrk="0" hangingPunct="0"/>
              <a:r>
                <a:rPr lang="en-US" sz="800" b="1" i="0">
                  <a:solidFill>
                    <a:schemeClr val="bg1"/>
                  </a:solidFill>
                </a:rPr>
                <a:t>Service</a:t>
              </a:r>
            </a:p>
            <a:p>
              <a:pPr eaLnBrk="0" hangingPunct="0"/>
              <a:r>
                <a:rPr lang="en-US" sz="800" b="1" i="0">
                  <a:solidFill>
                    <a:schemeClr val="bg1"/>
                  </a:solidFill>
                </a:rPr>
                <a:t>System</a:t>
              </a:r>
            </a:p>
          </p:txBody>
        </p:sp>
      </p:grpSp>
      <p:pic>
        <p:nvPicPr>
          <p:cNvPr id="137420" name="Picture 78" descr="market_driver"/>
          <p:cNvPicPr>
            <a:picLocks noChangeAspect="1" noChangeArrowheads="1"/>
          </p:cNvPicPr>
          <p:nvPr/>
        </p:nvPicPr>
        <p:blipFill>
          <a:blip r:embed="rId21"/>
          <a:srcRect/>
          <a:stretch>
            <a:fillRect/>
          </a:stretch>
        </p:blipFill>
        <p:spPr bwMode="auto">
          <a:xfrm>
            <a:off x="5905500" y="2370138"/>
            <a:ext cx="457200" cy="454025"/>
          </a:xfrm>
          <a:prstGeom prst="rect">
            <a:avLst/>
          </a:prstGeom>
          <a:noFill/>
          <a:ln w="9525" algn="ctr">
            <a:noFill/>
            <a:miter lim="800000"/>
            <a:headEnd/>
            <a:tailEnd/>
          </a:ln>
        </p:spPr>
      </p:pic>
      <p:grpSp>
        <p:nvGrpSpPr>
          <p:cNvPr id="137421" name="Group 79"/>
          <p:cNvGrpSpPr>
            <a:grpSpLocks/>
          </p:cNvGrpSpPr>
          <p:nvPr/>
        </p:nvGrpSpPr>
        <p:grpSpPr bwMode="auto">
          <a:xfrm>
            <a:off x="2511425" y="2314575"/>
            <a:ext cx="554038" cy="395288"/>
            <a:chOff x="298" y="977"/>
            <a:chExt cx="430" cy="357"/>
          </a:xfrm>
        </p:grpSpPr>
        <p:pic>
          <p:nvPicPr>
            <p:cNvPr id="137489" name="Picture 80"/>
            <p:cNvPicPr>
              <a:picLocks noChangeAspect="1" noChangeArrowheads="1"/>
            </p:cNvPicPr>
            <p:nvPr/>
          </p:nvPicPr>
          <p:blipFill>
            <a:blip r:embed="rId22"/>
            <a:srcRect/>
            <a:stretch>
              <a:fillRect/>
            </a:stretch>
          </p:blipFill>
          <p:spPr bwMode="auto">
            <a:xfrm>
              <a:off x="298" y="977"/>
              <a:ext cx="372" cy="280"/>
            </a:xfrm>
            <a:prstGeom prst="rect">
              <a:avLst/>
            </a:prstGeom>
            <a:noFill/>
            <a:ln w="9525">
              <a:noFill/>
              <a:miter lim="800000"/>
              <a:headEnd/>
              <a:tailEnd/>
            </a:ln>
          </p:spPr>
        </p:pic>
        <p:pic>
          <p:nvPicPr>
            <p:cNvPr id="137490" name="Picture 81" descr="db_flow"/>
            <p:cNvPicPr>
              <a:picLocks noChangeAspect="1" noChangeArrowheads="1"/>
            </p:cNvPicPr>
            <p:nvPr/>
          </p:nvPicPr>
          <p:blipFill>
            <a:blip r:embed="rId23"/>
            <a:srcRect/>
            <a:stretch>
              <a:fillRect/>
            </a:stretch>
          </p:blipFill>
          <p:spPr bwMode="auto">
            <a:xfrm>
              <a:off x="487" y="1113"/>
              <a:ext cx="241" cy="221"/>
            </a:xfrm>
            <a:prstGeom prst="rect">
              <a:avLst/>
            </a:prstGeom>
            <a:noFill/>
            <a:ln w="9525">
              <a:noFill/>
              <a:miter lim="800000"/>
              <a:headEnd/>
              <a:tailEnd/>
            </a:ln>
          </p:spPr>
        </p:pic>
      </p:grpSp>
      <p:sp>
        <p:nvSpPr>
          <p:cNvPr id="137422" name="Text Box 82"/>
          <p:cNvSpPr txBox="1">
            <a:spLocks noChangeArrowheads="1"/>
          </p:cNvSpPr>
          <p:nvPr/>
        </p:nvSpPr>
        <p:spPr bwMode="auto">
          <a:xfrm>
            <a:off x="3227388" y="2825750"/>
            <a:ext cx="354012" cy="214313"/>
          </a:xfrm>
          <a:prstGeom prst="rect">
            <a:avLst/>
          </a:prstGeom>
          <a:noFill/>
          <a:ln w="9525" algn="ctr">
            <a:noFill/>
            <a:miter lim="800000"/>
            <a:headEnd/>
            <a:tailEnd/>
          </a:ln>
        </p:spPr>
        <p:txBody>
          <a:bodyPr wrap="none">
            <a:spAutoFit/>
          </a:bodyPr>
          <a:lstStyle/>
          <a:p>
            <a:pPr>
              <a:spcBef>
                <a:spcPct val="5000"/>
              </a:spcBef>
              <a:spcAft>
                <a:spcPct val="15000"/>
              </a:spcAft>
              <a:buClr>
                <a:schemeClr val="tx2"/>
              </a:buClr>
              <a:buFont typeface="Arial" charset="0"/>
              <a:buNone/>
            </a:pPr>
            <a:r>
              <a:rPr lang="en-US" sz="800" b="1" i="0"/>
              <a:t>IVR</a:t>
            </a:r>
          </a:p>
        </p:txBody>
      </p:sp>
      <p:sp>
        <p:nvSpPr>
          <p:cNvPr id="137423" name="Text Box 83"/>
          <p:cNvSpPr txBox="1">
            <a:spLocks noChangeArrowheads="1"/>
          </p:cNvSpPr>
          <p:nvPr/>
        </p:nvSpPr>
        <p:spPr bwMode="auto">
          <a:xfrm>
            <a:off x="2419350" y="2827338"/>
            <a:ext cx="398463" cy="214312"/>
          </a:xfrm>
          <a:prstGeom prst="rect">
            <a:avLst/>
          </a:prstGeom>
          <a:noFill/>
          <a:ln w="9525" algn="ctr">
            <a:noFill/>
            <a:miter lim="800000"/>
            <a:headEnd/>
            <a:tailEnd/>
          </a:ln>
        </p:spPr>
        <p:txBody>
          <a:bodyPr wrap="none">
            <a:spAutoFit/>
          </a:bodyPr>
          <a:lstStyle/>
          <a:p>
            <a:pPr>
              <a:spcBef>
                <a:spcPct val="5000"/>
              </a:spcBef>
              <a:spcAft>
                <a:spcPct val="15000"/>
              </a:spcAft>
              <a:buClr>
                <a:schemeClr val="tx2"/>
              </a:buClr>
              <a:buFont typeface="Arial" charset="0"/>
              <a:buNone/>
            </a:pPr>
            <a:r>
              <a:rPr lang="en-US" sz="800" b="1" i="0"/>
              <a:t>Web</a:t>
            </a:r>
          </a:p>
        </p:txBody>
      </p:sp>
      <p:sp>
        <p:nvSpPr>
          <p:cNvPr id="137424" name="Text Box 84"/>
          <p:cNvSpPr txBox="1">
            <a:spLocks noChangeArrowheads="1"/>
          </p:cNvSpPr>
          <p:nvPr/>
        </p:nvSpPr>
        <p:spPr bwMode="auto">
          <a:xfrm>
            <a:off x="6345238" y="4989513"/>
            <a:ext cx="1011237" cy="458787"/>
          </a:xfrm>
          <a:prstGeom prst="rect">
            <a:avLst/>
          </a:prstGeom>
          <a:noFill/>
          <a:ln w="9525" algn="ctr">
            <a:noFill/>
            <a:miter lim="800000"/>
            <a:headEnd/>
            <a:tailEnd/>
          </a:ln>
        </p:spPr>
        <p:txBody>
          <a:bodyPr>
            <a:spAutoFit/>
          </a:bodyPr>
          <a:lstStyle/>
          <a:p>
            <a:pPr algn="ctr">
              <a:spcBef>
                <a:spcPct val="5000"/>
              </a:spcBef>
              <a:spcAft>
                <a:spcPct val="15000"/>
              </a:spcAft>
              <a:buClr>
                <a:schemeClr val="tx2"/>
              </a:buClr>
              <a:buFont typeface="Arial" charset="0"/>
              <a:buNone/>
            </a:pPr>
            <a:r>
              <a:rPr lang="en-US" sz="800" b="1" i="0"/>
              <a:t>External Business Partners</a:t>
            </a:r>
          </a:p>
        </p:txBody>
      </p:sp>
      <p:graphicFrame>
        <p:nvGraphicFramePr>
          <p:cNvPr id="137302" name="Object 85"/>
          <p:cNvGraphicFramePr>
            <a:graphicFrameLocks noChangeAspect="1"/>
          </p:cNvGraphicFramePr>
          <p:nvPr/>
        </p:nvGraphicFramePr>
        <p:xfrm>
          <a:off x="4929188" y="1666875"/>
          <a:ext cx="558800" cy="558800"/>
        </p:xfrm>
        <a:graphic>
          <a:graphicData uri="http://schemas.openxmlformats.org/presentationml/2006/ole">
            <p:oleObj spid="_x0000_s137302" name="Photo Editor Photo" r:id="rId24" imgW="1076475" imgH="1076475" progId="">
              <p:embed/>
            </p:oleObj>
          </a:graphicData>
        </a:graphic>
      </p:graphicFrame>
      <p:grpSp>
        <p:nvGrpSpPr>
          <p:cNvPr id="137425" name="Group 86"/>
          <p:cNvGrpSpPr>
            <a:grpSpLocks/>
          </p:cNvGrpSpPr>
          <p:nvPr/>
        </p:nvGrpSpPr>
        <p:grpSpPr bwMode="auto">
          <a:xfrm>
            <a:off x="2444750" y="5240338"/>
            <a:ext cx="625475" cy="609600"/>
            <a:chOff x="135" y="3604"/>
            <a:chExt cx="394" cy="384"/>
          </a:xfrm>
        </p:grpSpPr>
        <p:sp>
          <p:nvSpPr>
            <p:cNvPr id="566359" name="AutoShape 87"/>
            <p:cNvSpPr>
              <a:spLocks noChangeArrowheads="1"/>
            </p:cNvSpPr>
            <p:nvPr/>
          </p:nvSpPr>
          <p:spPr bwMode="auto">
            <a:xfrm>
              <a:off x="164" y="3822"/>
              <a:ext cx="337" cy="137"/>
            </a:xfrm>
            <a:prstGeom prst="can">
              <a:avLst>
                <a:gd name="adj" fmla="val 43708"/>
              </a:avLst>
            </a:prstGeom>
            <a:gradFill rotWithShape="1">
              <a:gsLst>
                <a:gs pos="0">
                  <a:schemeClr val="tx2"/>
                </a:gs>
                <a:gs pos="100000">
                  <a:schemeClr val="tx2">
                    <a:gamma/>
                    <a:shade val="46275"/>
                    <a:invGamma/>
                  </a:schemeClr>
                </a:gs>
              </a:gsLst>
              <a:lin ang="0" scaled="1"/>
            </a:gradFill>
            <a:ln w="9525">
              <a:solidFill>
                <a:schemeClr val="tx1"/>
              </a:solidFill>
              <a:round/>
              <a:headEnd/>
              <a:tailEnd/>
            </a:ln>
            <a:effectLst/>
          </p:spPr>
          <p:txBody>
            <a:bodyPr wrap="none" anchor="ctr"/>
            <a:lstStyle/>
            <a:p>
              <a:pPr algn="ctr">
                <a:defRPr/>
              </a:pPr>
              <a:endParaRPr lang="en-US"/>
            </a:p>
          </p:txBody>
        </p:sp>
        <p:sp>
          <p:nvSpPr>
            <p:cNvPr id="566360" name="AutoShape 88"/>
            <p:cNvSpPr>
              <a:spLocks noChangeArrowheads="1"/>
            </p:cNvSpPr>
            <p:nvPr/>
          </p:nvSpPr>
          <p:spPr bwMode="auto">
            <a:xfrm>
              <a:off x="163" y="3749"/>
              <a:ext cx="337" cy="137"/>
            </a:xfrm>
            <a:prstGeom prst="can">
              <a:avLst>
                <a:gd name="adj" fmla="val 43708"/>
              </a:avLst>
            </a:prstGeom>
            <a:gradFill rotWithShape="1">
              <a:gsLst>
                <a:gs pos="0">
                  <a:schemeClr val="tx2"/>
                </a:gs>
                <a:gs pos="100000">
                  <a:schemeClr val="tx2">
                    <a:gamma/>
                    <a:shade val="46275"/>
                    <a:invGamma/>
                  </a:schemeClr>
                </a:gs>
              </a:gsLst>
              <a:lin ang="0" scaled="1"/>
            </a:gradFill>
            <a:ln w="9525">
              <a:solidFill>
                <a:schemeClr val="tx1"/>
              </a:solidFill>
              <a:round/>
              <a:headEnd/>
              <a:tailEnd/>
            </a:ln>
            <a:effectLst/>
          </p:spPr>
          <p:txBody>
            <a:bodyPr wrap="none" anchor="ctr"/>
            <a:lstStyle/>
            <a:p>
              <a:pPr algn="ctr">
                <a:defRPr/>
              </a:pPr>
              <a:endParaRPr lang="en-US"/>
            </a:p>
          </p:txBody>
        </p:sp>
        <p:sp>
          <p:nvSpPr>
            <p:cNvPr id="566361" name="AutoShape 89"/>
            <p:cNvSpPr>
              <a:spLocks noChangeArrowheads="1"/>
            </p:cNvSpPr>
            <p:nvPr/>
          </p:nvSpPr>
          <p:spPr bwMode="auto">
            <a:xfrm>
              <a:off x="163" y="3677"/>
              <a:ext cx="337" cy="137"/>
            </a:xfrm>
            <a:prstGeom prst="can">
              <a:avLst>
                <a:gd name="adj" fmla="val 43708"/>
              </a:avLst>
            </a:prstGeom>
            <a:gradFill rotWithShape="1">
              <a:gsLst>
                <a:gs pos="0">
                  <a:schemeClr val="tx2"/>
                </a:gs>
                <a:gs pos="100000">
                  <a:schemeClr val="tx2">
                    <a:gamma/>
                    <a:shade val="46275"/>
                    <a:invGamma/>
                  </a:schemeClr>
                </a:gs>
              </a:gsLst>
              <a:lin ang="0" scaled="1"/>
            </a:gradFill>
            <a:ln w="9525">
              <a:solidFill>
                <a:schemeClr val="tx1"/>
              </a:solidFill>
              <a:round/>
              <a:headEnd/>
              <a:tailEnd/>
            </a:ln>
            <a:effectLst/>
          </p:spPr>
          <p:txBody>
            <a:bodyPr wrap="none" anchor="ctr"/>
            <a:lstStyle/>
            <a:p>
              <a:pPr algn="ctr">
                <a:defRPr/>
              </a:pPr>
              <a:endParaRPr lang="en-US"/>
            </a:p>
          </p:txBody>
        </p:sp>
        <p:sp>
          <p:nvSpPr>
            <p:cNvPr id="566362" name="AutoShape 90"/>
            <p:cNvSpPr>
              <a:spLocks noChangeArrowheads="1"/>
            </p:cNvSpPr>
            <p:nvPr/>
          </p:nvSpPr>
          <p:spPr bwMode="auto">
            <a:xfrm>
              <a:off x="162" y="3604"/>
              <a:ext cx="337" cy="137"/>
            </a:xfrm>
            <a:prstGeom prst="can">
              <a:avLst>
                <a:gd name="adj" fmla="val 43708"/>
              </a:avLst>
            </a:prstGeom>
            <a:gradFill rotWithShape="1">
              <a:gsLst>
                <a:gs pos="0">
                  <a:schemeClr val="tx2"/>
                </a:gs>
                <a:gs pos="100000">
                  <a:schemeClr val="tx2">
                    <a:gamma/>
                    <a:shade val="46275"/>
                    <a:invGamma/>
                  </a:schemeClr>
                </a:gs>
              </a:gsLst>
              <a:lin ang="0" scaled="1"/>
            </a:gradFill>
            <a:ln w="9525">
              <a:solidFill>
                <a:schemeClr val="tx1"/>
              </a:solidFill>
              <a:round/>
              <a:headEnd/>
              <a:tailEnd/>
            </a:ln>
            <a:effectLst/>
          </p:spPr>
          <p:txBody>
            <a:bodyPr wrap="none" anchor="ctr"/>
            <a:lstStyle/>
            <a:p>
              <a:pPr algn="ctr">
                <a:spcBef>
                  <a:spcPct val="5000"/>
                </a:spcBef>
                <a:spcAft>
                  <a:spcPct val="15000"/>
                </a:spcAft>
                <a:buClr>
                  <a:schemeClr val="tx2"/>
                </a:buClr>
                <a:buFont typeface="Arial" charset="0"/>
                <a:buNone/>
                <a:defRPr/>
              </a:pPr>
              <a:endParaRPr lang="en-US" sz="800" i="0">
                <a:solidFill>
                  <a:schemeClr val="bg1"/>
                </a:solidFill>
              </a:endParaRPr>
            </a:p>
          </p:txBody>
        </p:sp>
        <p:sp>
          <p:nvSpPr>
            <p:cNvPr id="137485" name="Text Box 91"/>
            <p:cNvSpPr txBox="1">
              <a:spLocks noChangeArrowheads="1"/>
            </p:cNvSpPr>
            <p:nvPr/>
          </p:nvSpPr>
          <p:spPr bwMode="auto">
            <a:xfrm>
              <a:off x="135" y="3626"/>
              <a:ext cx="394" cy="135"/>
            </a:xfrm>
            <a:prstGeom prst="rect">
              <a:avLst/>
            </a:prstGeom>
            <a:noFill/>
            <a:ln w="9525" algn="ctr">
              <a:noFill/>
              <a:miter lim="800000"/>
              <a:headEnd/>
              <a:tailEnd/>
            </a:ln>
          </p:spPr>
          <p:txBody>
            <a:bodyPr wrap="none">
              <a:spAutoFit/>
            </a:bodyPr>
            <a:lstStyle/>
            <a:p>
              <a:pPr>
                <a:spcBef>
                  <a:spcPct val="5000"/>
                </a:spcBef>
                <a:spcAft>
                  <a:spcPct val="15000"/>
                </a:spcAft>
                <a:buClr>
                  <a:schemeClr val="tx2"/>
                </a:buClr>
                <a:buFont typeface="Arial" charset="0"/>
                <a:buNone/>
              </a:pPr>
              <a:r>
                <a:rPr lang="en-US" sz="800" i="0">
                  <a:solidFill>
                    <a:schemeClr val="bg1"/>
                  </a:solidFill>
                </a:rPr>
                <a:t>Customer</a:t>
              </a:r>
            </a:p>
          </p:txBody>
        </p:sp>
        <p:sp>
          <p:nvSpPr>
            <p:cNvPr id="137486" name="Text Box 92"/>
            <p:cNvSpPr txBox="1">
              <a:spLocks noChangeArrowheads="1"/>
            </p:cNvSpPr>
            <p:nvPr/>
          </p:nvSpPr>
          <p:spPr bwMode="auto">
            <a:xfrm>
              <a:off x="160" y="3707"/>
              <a:ext cx="338" cy="135"/>
            </a:xfrm>
            <a:prstGeom prst="rect">
              <a:avLst/>
            </a:prstGeom>
            <a:noFill/>
            <a:ln w="9525" algn="ctr">
              <a:noFill/>
              <a:miter lim="800000"/>
              <a:headEnd/>
              <a:tailEnd/>
            </a:ln>
          </p:spPr>
          <p:txBody>
            <a:bodyPr wrap="none">
              <a:spAutoFit/>
            </a:bodyPr>
            <a:lstStyle/>
            <a:p>
              <a:pPr>
                <a:spcBef>
                  <a:spcPct val="5000"/>
                </a:spcBef>
                <a:spcAft>
                  <a:spcPct val="15000"/>
                </a:spcAft>
                <a:buClr>
                  <a:schemeClr val="tx2"/>
                </a:buClr>
                <a:buFont typeface="Arial" charset="0"/>
                <a:buNone/>
              </a:pPr>
              <a:r>
                <a:rPr lang="en-US" sz="800" i="0">
                  <a:solidFill>
                    <a:schemeClr val="bg1"/>
                  </a:solidFill>
                </a:rPr>
                <a:t>Product</a:t>
              </a:r>
            </a:p>
          </p:txBody>
        </p:sp>
        <p:sp>
          <p:nvSpPr>
            <p:cNvPr id="137487" name="Text Box 93"/>
            <p:cNvSpPr txBox="1">
              <a:spLocks noChangeArrowheads="1"/>
            </p:cNvSpPr>
            <p:nvPr/>
          </p:nvSpPr>
          <p:spPr bwMode="auto">
            <a:xfrm>
              <a:off x="161" y="3772"/>
              <a:ext cx="349" cy="135"/>
            </a:xfrm>
            <a:prstGeom prst="rect">
              <a:avLst/>
            </a:prstGeom>
            <a:noFill/>
            <a:ln w="9525" algn="ctr">
              <a:noFill/>
              <a:miter lim="800000"/>
              <a:headEnd/>
              <a:tailEnd/>
            </a:ln>
          </p:spPr>
          <p:txBody>
            <a:bodyPr wrap="none">
              <a:spAutoFit/>
            </a:bodyPr>
            <a:lstStyle/>
            <a:p>
              <a:pPr>
                <a:spcBef>
                  <a:spcPct val="5000"/>
                </a:spcBef>
                <a:spcAft>
                  <a:spcPct val="15000"/>
                </a:spcAft>
                <a:buClr>
                  <a:schemeClr val="tx2"/>
                </a:buClr>
                <a:buFont typeface="Arial" charset="0"/>
                <a:buNone/>
              </a:pPr>
              <a:r>
                <a:rPr lang="en-US" sz="800" i="0">
                  <a:solidFill>
                    <a:schemeClr val="bg1"/>
                  </a:solidFill>
                </a:rPr>
                <a:t>Account</a:t>
              </a:r>
            </a:p>
          </p:txBody>
        </p:sp>
        <p:sp>
          <p:nvSpPr>
            <p:cNvPr id="137488" name="Text Box 94"/>
            <p:cNvSpPr txBox="1">
              <a:spLocks noChangeArrowheads="1"/>
            </p:cNvSpPr>
            <p:nvPr/>
          </p:nvSpPr>
          <p:spPr bwMode="auto">
            <a:xfrm>
              <a:off x="162" y="3853"/>
              <a:ext cx="309" cy="135"/>
            </a:xfrm>
            <a:prstGeom prst="rect">
              <a:avLst/>
            </a:prstGeom>
            <a:noFill/>
            <a:ln w="9525" algn="ctr">
              <a:noFill/>
              <a:miter lim="800000"/>
              <a:headEnd/>
              <a:tailEnd/>
            </a:ln>
          </p:spPr>
          <p:txBody>
            <a:bodyPr wrap="none">
              <a:spAutoFit/>
            </a:bodyPr>
            <a:lstStyle/>
            <a:p>
              <a:pPr>
                <a:spcBef>
                  <a:spcPct val="5000"/>
                </a:spcBef>
                <a:spcAft>
                  <a:spcPct val="15000"/>
                </a:spcAft>
                <a:buClr>
                  <a:schemeClr val="tx2"/>
                </a:buClr>
                <a:buFont typeface="Arial" charset="0"/>
                <a:buNone/>
              </a:pPr>
              <a:r>
                <a:rPr lang="en-US" sz="800" i="0">
                  <a:solidFill>
                    <a:schemeClr val="bg1"/>
                  </a:solidFill>
                </a:rPr>
                <a:t>Others</a:t>
              </a:r>
            </a:p>
          </p:txBody>
        </p:sp>
      </p:grpSp>
      <p:grpSp>
        <p:nvGrpSpPr>
          <p:cNvPr id="137426" name="Group 95"/>
          <p:cNvGrpSpPr>
            <a:grpSpLocks/>
          </p:cNvGrpSpPr>
          <p:nvPr/>
        </p:nvGrpSpPr>
        <p:grpSpPr bwMode="auto">
          <a:xfrm>
            <a:off x="3219450" y="5229225"/>
            <a:ext cx="625475" cy="609600"/>
            <a:chOff x="135" y="3604"/>
            <a:chExt cx="394" cy="384"/>
          </a:xfrm>
        </p:grpSpPr>
        <p:sp>
          <p:nvSpPr>
            <p:cNvPr id="566368" name="AutoShape 96"/>
            <p:cNvSpPr>
              <a:spLocks noChangeArrowheads="1"/>
            </p:cNvSpPr>
            <p:nvPr/>
          </p:nvSpPr>
          <p:spPr bwMode="auto">
            <a:xfrm>
              <a:off x="164" y="3822"/>
              <a:ext cx="337" cy="137"/>
            </a:xfrm>
            <a:prstGeom prst="can">
              <a:avLst>
                <a:gd name="adj" fmla="val 43708"/>
              </a:avLst>
            </a:prstGeom>
            <a:gradFill rotWithShape="1">
              <a:gsLst>
                <a:gs pos="0">
                  <a:schemeClr val="tx2"/>
                </a:gs>
                <a:gs pos="100000">
                  <a:schemeClr val="tx2">
                    <a:gamma/>
                    <a:shade val="46275"/>
                    <a:invGamma/>
                  </a:schemeClr>
                </a:gs>
              </a:gsLst>
              <a:lin ang="0" scaled="1"/>
            </a:gradFill>
            <a:ln w="9525">
              <a:solidFill>
                <a:schemeClr val="tx1"/>
              </a:solidFill>
              <a:round/>
              <a:headEnd/>
              <a:tailEnd/>
            </a:ln>
            <a:effectLst/>
          </p:spPr>
          <p:txBody>
            <a:bodyPr wrap="none" anchor="ctr"/>
            <a:lstStyle/>
            <a:p>
              <a:pPr algn="ctr">
                <a:defRPr/>
              </a:pPr>
              <a:endParaRPr lang="en-US"/>
            </a:p>
          </p:txBody>
        </p:sp>
        <p:sp>
          <p:nvSpPr>
            <p:cNvPr id="566369" name="AutoShape 97"/>
            <p:cNvSpPr>
              <a:spLocks noChangeArrowheads="1"/>
            </p:cNvSpPr>
            <p:nvPr/>
          </p:nvSpPr>
          <p:spPr bwMode="auto">
            <a:xfrm>
              <a:off x="163" y="3749"/>
              <a:ext cx="337" cy="137"/>
            </a:xfrm>
            <a:prstGeom prst="can">
              <a:avLst>
                <a:gd name="adj" fmla="val 43708"/>
              </a:avLst>
            </a:prstGeom>
            <a:gradFill rotWithShape="1">
              <a:gsLst>
                <a:gs pos="0">
                  <a:schemeClr val="tx2"/>
                </a:gs>
                <a:gs pos="100000">
                  <a:schemeClr val="tx2">
                    <a:gamma/>
                    <a:shade val="46275"/>
                    <a:invGamma/>
                  </a:schemeClr>
                </a:gs>
              </a:gsLst>
              <a:lin ang="0" scaled="1"/>
            </a:gradFill>
            <a:ln w="9525">
              <a:solidFill>
                <a:schemeClr val="tx1"/>
              </a:solidFill>
              <a:round/>
              <a:headEnd/>
              <a:tailEnd/>
            </a:ln>
            <a:effectLst/>
          </p:spPr>
          <p:txBody>
            <a:bodyPr wrap="none" anchor="ctr"/>
            <a:lstStyle/>
            <a:p>
              <a:pPr algn="ctr">
                <a:defRPr/>
              </a:pPr>
              <a:endParaRPr lang="en-US"/>
            </a:p>
          </p:txBody>
        </p:sp>
        <p:sp>
          <p:nvSpPr>
            <p:cNvPr id="566370" name="AutoShape 98"/>
            <p:cNvSpPr>
              <a:spLocks noChangeArrowheads="1"/>
            </p:cNvSpPr>
            <p:nvPr/>
          </p:nvSpPr>
          <p:spPr bwMode="auto">
            <a:xfrm>
              <a:off x="163" y="3677"/>
              <a:ext cx="337" cy="137"/>
            </a:xfrm>
            <a:prstGeom prst="can">
              <a:avLst>
                <a:gd name="adj" fmla="val 43708"/>
              </a:avLst>
            </a:prstGeom>
            <a:gradFill rotWithShape="1">
              <a:gsLst>
                <a:gs pos="0">
                  <a:schemeClr val="tx2"/>
                </a:gs>
                <a:gs pos="100000">
                  <a:schemeClr val="tx2">
                    <a:gamma/>
                    <a:shade val="46275"/>
                    <a:invGamma/>
                  </a:schemeClr>
                </a:gs>
              </a:gsLst>
              <a:lin ang="0" scaled="1"/>
            </a:gradFill>
            <a:ln w="9525">
              <a:solidFill>
                <a:schemeClr val="tx1"/>
              </a:solidFill>
              <a:round/>
              <a:headEnd/>
              <a:tailEnd/>
            </a:ln>
            <a:effectLst/>
          </p:spPr>
          <p:txBody>
            <a:bodyPr wrap="none" anchor="ctr"/>
            <a:lstStyle/>
            <a:p>
              <a:pPr algn="ctr">
                <a:defRPr/>
              </a:pPr>
              <a:endParaRPr lang="en-US"/>
            </a:p>
          </p:txBody>
        </p:sp>
        <p:sp>
          <p:nvSpPr>
            <p:cNvPr id="566371" name="AutoShape 99"/>
            <p:cNvSpPr>
              <a:spLocks noChangeArrowheads="1"/>
            </p:cNvSpPr>
            <p:nvPr/>
          </p:nvSpPr>
          <p:spPr bwMode="auto">
            <a:xfrm>
              <a:off x="162" y="3604"/>
              <a:ext cx="337" cy="137"/>
            </a:xfrm>
            <a:prstGeom prst="can">
              <a:avLst>
                <a:gd name="adj" fmla="val 43708"/>
              </a:avLst>
            </a:prstGeom>
            <a:gradFill rotWithShape="1">
              <a:gsLst>
                <a:gs pos="0">
                  <a:schemeClr val="tx2"/>
                </a:gs>
                <a:gs pos="100000">
                  <a:schemeClr val="tx2">
                    <a:gamma/>
                    <a:shade val="46275"/>
                    <a:invGamma/>
                  </a:schemeClr>
                </a:gs>
              </a:gsLst>
              <a:lin ang="0" scaled="1"/>
            </a:gradFill>
            <a:ln w="9525">
              <a:solidFill>
                <a:schemeClr val="tx1"/>
              </a:solidFill>
              <a:round/>
              <a:headEnd/>
              <a:tailEnd/>
            </a:ln>
            <a:effectLst/>
          </p:spPr>
          <p:txBody>
            <a:bodyPr wrap="none" anchor="ctr"/>
            <a:lstStyle/>
            <a:p>
              <a:pPr algn="ctr">
                <a:spcBef>
                  <a:spcPct val="5000"/>
                </a:spcBef>
                <a:spcAft>
                  <a:spcPct val="15000"/>
                </a:spcAft>
                <a:buClr>
                  <a:schemeClr val="tx2"/>
                </a:buClr>
                <a:buFont typeface="Arial" charset="0"/>
                <a:buNone/>
                <a:defRPr/>
              </a:pPr>
              <a:endParaRPr lang="en-US" sz="800" i="0">
                <a:solidFill>
                  <a:schemeClr val="bg1"/>
                </a:solidFill>
              </a:endParaRPr>
            </a:p>
          </p:txBody>
        </p:sp>
        <p:sp>
          <p:nvSpPr>
            <p:cNvPr id="137477" name="Text Box 100"/>
            <p:cNvSpPr txBox="1">
              <a:spLocks noChangeArrowheads="1"/>
            </p:cNvSpPr>
            <p:nvPr/>
          </p:nvSpPr>
          <p:spPr bwMode="auto">
            <a:xfrm>
              <a:off x="135" y="3626"/>
              <a:ext cx="394" cy="135"/>
            </a:xfrm>
            <a:prstGeom prst="rect">
              <a:avLst/>
            </a:prstGeom>
            <a:noFill/>
            <a:ln w="9525" algn="ctr">
              <a:noFill/>
              <a:miter lim="800000"/>
              <a:headEnd/>
              <a:tailEnd/>
            </a:ln>
          </p:spPr>
          <p:txBody>
            <a:bodyPr wrap="none">
              <a:spAutoFit/>
            </a:bodyPr>
            <a:lstStyle/>
            <a:p>
              <a:pPr>
                <a:spcBef>
                  <a:spcPct val="5000"/>
                </a:spcBef>
                <a:spcAft>
                  <a:spcPct val="15000"/>
                </a:spcAft>
                <a:buClr>
                  <a:schemeClr val="tx2"/>
                </a:buClr>
                <a:buFont typeface="Arial" charset="0"/>
                <a:buNone/>
              </a:pPr>
              <a:r>
                <a:rPr lang="en-US" sz="800" i="0">
                  <a:solidFill>
                    <a:schemeClr val="bg1"/>
                  </a:solidFill>
                </a:rPr>
                <a:t>Customer</a:t>
              </a:r>
            </a:p>
          </p:txBody>
        </p:sp>
        <p:sp>
          <p:nvSpPr>
            <p:cNvPr id="137478" name="Text Box 101"/>
            <p:cNvSpPr txBox="1">
              <a:spLocks noChangeArrowheads="1"/>
            </p:cNvSpPr>
            <p:nvPr/>
          </p:nvSpPr>
          <p:spPr bwMode="auto">
            <a:xfrm>
              <a:off x="160" y="3707"/>
              <a:ext cx="338" cy="135"/>
            </a:xfrm>
            <a:prstGeom prst="rect">
              <a:avLst/>
            </a:prstGeom>
            <a:noFill/>
            <a:ln w="9525" algn="ctr">
              <a:noFill/>
              <a:miter lim="800000"/>
              <a:headEnd/>
              <a:tailEnd/>
            </a:ln>
          </p:spPr>
          <p:txBody>
            <a:bodyPr wrap="none">
              <a:spAutoFit/>
            </a:bodyPr>
            <a:lstStyle/>
            <a:p>
              <a:pPr>
                <a:spcBef>
                  <a:spcPct val="5000"/>
                </a:spcBef>
                <a:spcAft>
                  <a:spcPct val="15000"/>
                </a:spcAft>
                <a:buClr>
                  <a:schemeClr val="tx2"/>
                </a:buClr>
                <a:buFont typeface="Arial" charset="0"/>
                <a:buNone/>
              </a:pPr>
              <a:r>
                <a:rPr lang="en-US" sz="800" i="0">
                  <a:solidFill>
                    <a:schemeClr val="bg1"/>
                  </a:solidFill>
                </a:rPr>
                <a:t>Product</a:t>
              </a:r>
            </a:p>
          </p:txBody>
        </p:sp>
        <p:sp>
          <p:nvSpPr>
            <p:cNvPr id="137479" name="Text Box 102"/>
            <p:cNvSpPr txBox="1">
              <a:spLocks noChangeArrowheads="1"/>
            </p:cNvSpPr>
            <p:nvPr/>
          </p:nvSpPr>
          <p:spPr bwMode="auto">
            <a:xfrm>
              <a:off x="161" y="3772"/>
              <a:ext cx="349" cy="135"/>
            </a:xfrm>
            <a:prstGeom prst="rect">
              <a:avLst/>
            </a:prstGeom>
            <a:noFill/>
            <a:ln w="9525" algn="ctr">
              <a:noFill/>
              <a:miter lim="800000"/>
              <a:headEnd/>
              <a:tailEnd/>
            </a:ln>
          </p:spPr>
          <p:txBody>
            <a:bodyPr wrap="none">
              <a:spAutoFit/>
            </a:bodyPr>
            <a:lstStyle/>
            <a:p>
              <a:pPr>
                <a:spcBef>
                  <a:spcPct val="5000"/>
                </a:spcBef>
                <a:spcAft>
                  <a:spcPct val="15000"/>
                </a:spcAft>
                <a:buClr>
                  <a:schemeClr val="tx2"/>
                </a:buClr>
                <a:buFont typeface="Arial" charset="0"/>
                <a:buNone/>
              </a:pPr>
              <a:r>
                <a:rPr lang="en-US" sz="800" i="0">
                  <a:solidFill>
                    <a:schemeClr val="bg1"/>
                  </a:solidFill>
                </a:rPr>
                <a:t>Account</a:t>
              </a:r>
            </a:p>
          </p:txBody>
        </p:sp>
        <p:sp>
          <p:nvSpPr>
            <p:cNvPr id="137480" name="Text Box 103"/>
            <p:cNvSpPr txBox="1">
              <a:spLocks noChangeArrowheads="1"/>
            </p:cNvSpPr>
            <p:nvPr/>
          </p:nvSpPr>
          <p:spPr bwMode="auto">
            <a:xfrm>
              <a:off x="162" y="3853"/>
              <a:ext cx="309" cy="135"/>
            </a:xfrm>
            <a:prstGeom prst="rect">
              <a:avLst/>
            </a:prstGeom>
            <a:noFill/>
            <a:ln w="9525" algn="ctr">
              <a:noFill/>
              <a:miter lim="800000"/>
              <a:headEnd/>
              <a:tailEnd/>
            </a:ln>
          </p:spPr>
          <p:txBody>
            <a:bodyPr wrap="none">
              <a:spAutoFit/>
            </a:bodyPr>
            <a:lstStyle/>
            <a:p>
              <a:pPr>
                <a:spcBef>
                  <a:spcPct val="5000"/>
                </a:spcBef>
                <a:spcAft>
                  <a:spcPct val="15000"/>
                </a:spcAft>
                <a:buClr>
                  <a:schemeClr val="tx2"/>
                </a:buClr>
                <a:buFont typeface="Arial" charset="0"/>
                <a:buNone/>
              </a:pPr>
              <a:r>
                <a:rPr lang="en-US" sz="800" i="0">
                  <a:solidFill>
                    <a:schemeClr val="bg1"/>
                  </a:solidFill>
                </a:rPr>
                <a:t>Others</a:t>
              </a:r>
            </a:p>
          </p:txBody>
        </p:sp>
      </p:grpSp>
      <p:pic>
        <p:nvPicPr>
          <p:cNvPr id="137427" name="Picture 104" descr="reel"/>
          <p:cNvPicPr>
            <a:picLocks noChangeAspect="1" noChangeArrowheads="1"/>
          </p:cNvPicPr>
          <p:nvPr/>
        </p:nvPicPr>
        <p:blipFill>
          <a:blip r:embed="rId25"/>
          <a:srcRect/>
          <a:stretch>
            <a:fillRect/>
          </a:stretch>
        </p:blipFill>
        <p:spPr bwMode="auto">
          <a:xfrm>
            <a:off x="3044825" y="5519738"/>
            <a:ext cx="396875" cy="258762"/>
          </a:xfrm>
          <a:prstGeom prst="rect">
            <a:avLst/>
          </a:prstGeom>
          <a:noFill/>
          <a:ln w="9525">
            <a:noFill/>
            <a:miter lim="800000"/>
            <a:headEnd/>
            <a:tailEnd/>
          </a:ln>
        </p:spPr>
      </p:pic>
      <p:pic>
        <p:nvPicPr>
          <p:cNvPr id="137428" name="Picture 105" descr="file"/>
          <p:cNvPicPr>
            <a:picLocks noChangeAspect="1" noChangeArrowheads="1"/>
          </p:cNvPicPr>
          <p:nvPr/>
        </p:nvPicPr>
        <p:blipFill>
          <a:blip r:embed="rId26"/>
          <a:srcRect/>
          <a:stretch>
            <a:fillRect/>
          </a:stretch>
        </p:blipFill>
        <p:spPr bwMode="auto">
          <a:xfrm>
            <a:off x="3192463" y="5561013"/>
            <a:ext cx="293687" cy="304800"/>
          </a:xfrm>
          <a:prstGeom prst="rect">
            <a:avLst/>
          </a:prstGeom>
          <a:noFill/>
          <a:ln w="9525">
            <a:noFill/>
            <a:miter lim="800000"/>
            <a:headEnd/>
            <a:tailEnd/>
          </a:ln>
        </p:spPr>
      </p:pic>
      <p:grpSp>
        <p:nvGrpSpPr>
          <p:cNvPr id="137429" name="Group 106"/>
          <p:cNvGrpSpPr>
            <a:grpSpLocks/>
          </p:cNvGrpSpPr>
          <p:nvPr/>
        </p:nvGrpSpPr>
        <p:grpSpPr bwMode="auto">
          <a:xfrm>
            <a:off x="3989388" y="5241925"/>
            <a:ext cx="625475" cy="609600"/>
            <a:chOff x="135" y="3604"/>
            <a:chExt cx="394" cy="384"/>
          </a:xfrm>
        </p:grpSpPr>
        <p:sp>
          <p:nvSpPr>
            <p:cNvPr id="566379" name="AutoShape 107"/>
            <p:cNvSpPr>
              <a:spLocks noChangeArrowheads="1"/>
            </p:cNvSpPr>
            <p:nvPr/>
          </p:nvSpPr>
          <p:spPr bwMode="auto">
            <a:xfrm>
              <a:off x="164" y="3822"/>
              <a:ext cx="337" cy="137"/>
            </a:xfrm>
            <a:prstGeom prst="can">
              <a:avLst>
                <a:gd name="adj" fmla="val 43708"/>
              </a:avLst>
            </a:prstGeom>
            <a:gradFill rotWithShape="1">
              <a:gsLst>
                <a:gs pos="0">
                  <a:schemeClr val="tx2"/>
                </a:gs>
                <a:gs pos="100000">
                  <a:schemeClr val="tx2">
                    <a:gamma/>
                    <a:shade val="46275"/>
                    <a:invGamma/>
                  </a:schemeClr>
                </a:gs>
              </a:gsLst>
              <a:lin ang="0" scaled="1"/>
            </a:gradFill>
            <a:ln w="9525">
              <a:solidFill>
                <a:schemeClr val="tx1"/>
              </a:solidFill>
              <a:round/>
              <a:headEnd/>
              <a:tailEnd/>
            </a:ln>
            <a:effectLst/>
          </p:spPr>
          <p:txBody>
            <a:bodyPr wrap="none" anchor="ctr"/>
            <a:lstStyle/>
            <a:p>
              <a:pPr algn="ctr">
                <a:defRPr/>
              </a:pPr>
              <a:endParaRPr lang="en-US"/>
            </a:p>
          </p:txBody>
        </p:sp>
        <p:sp>
          <p:nvSpPr>
            <p:cNvPr id="566380" name="AutoShape 108"/>
            <p:cNvSpPr>
              <a:spLocks noChangeArrowheads="1"/>
            </p:cNvSpPr>
            <p:nvPr/>
          </p:nvSpPr>
          <p:spPr bwMode="auto">
            <a:xfrm>
              <a:off x="163" y="3749"/>
              <a:ext cx="337" cy="137"/>
            </a:xfrm>
            <a:prstGeom prst="can">
              <a:avLst>
                <a:gd name="adj" fmla="val 43708"/>
              </a:avLst>
            </a:prstGeom>
            <a:gradFill rotWithShape="1">
              <a:gsLst>
                <a:gs pos="0">
                  <a:schemeClr val="tx2"/>
                </a:gs>
                <a:gs pos="100000">
                  <a:schemeClr val="tx2">
                    <a:gamma/>
                    <a:shade val="46275"/>
                    <a:invGamma/>
                  </a:schemeClr>
                </a:gs>
              </a:gsLst>
              <a:lin ang="0" scaled="1"/>
            </a:gradFill>
            <a:ln w="9525">
              <a:solidFill>
                <a:schemeClr val="tx1"/>
              </a:solidFill>
              <a:round/>
              <a:headEnd/>
              <a:tailEnd/>
            </a:ln>
            <a:effectLst/>
          </p:spPr>
          <p:txBody>
            <a:bodyPr wrap="none" anchor="ctr"/>
            <a:lstStyle/>
            <a:p>
              <a:pPr algn="ctr">
                <a:defRPr/>
              </a:pPr>
              <a:endParaRPr lang="en-US"/>
            </a:p>
          </p:txBody>
        </p:sp>
        <p:sp>
          <p:nvSpPr>
            <p:cNvPr id="566381" name="AutoShape 109"/>
            <p:cNvSpPr>
              <a:spLocks noChangeArrowheads="1"/>
            </p:cNvSpPr>
            <p:nvPr/>
          </p:nvSpPr>
          <p:spPr bwMode="auto">
            <a:xfrm>
              <a:off x="163" y="3677"/>
              <a:ext cx="337" cy="137"/>
            </a:xfrm>
            <a:prstGeom prst="can">
              <a:avLst>
                <a:gd name="adj" fmla="val 43708"/>
              </a:avLst>
            </a:prstGeom>
            <a:gradFill rotWithShape="1">
              <a:gsLst>
                <a:gs pos="0">
                  <a:schemeClr val="tx2"/>
                </a:gs>
                <a:gs pos="100000">
                  <a:schemeClr val="tx2">
                    <a:gamma/>
                    <a:shade val="46275"/>
                    <a:invGamma/>
                  </a:schemeClr>
                </a:gs>
              </a:gsLst>
              <a:lin ang="0" scaled="1"/>
            </a:gradFill>
            <a:ln w="9525">
              <a:solidFill>
                <a:schemeClr val="tx1"/>
              </a:solidFill>
              <a:round/>
              <a:headEnd/>
              <a:tailEnd/>
            </a:ln>
            <a:effectLst/>
          </p:spPr>
          <p:txBody>
            <a:bodyPr wrap="none" anchor="ctr"/>
            <a:lstStyle/>
            <a:p>
              <a:pPr algn="ctr">
                <a:defRPr/>
              </a:pPr>
              <a:endParaRPr lang="en-US"/>
            </a:p>
          </p:txBody>
        </p:sp>
        <p:sp>
          <p:nvSpPr>
            <p:cNvPr id="566382" name="AutoShape 110"/>
            <p:cNvSpPr>
              <a:spLocks noChangeArrowheads="1"/>
            </p:cNvSpPr>
            <p:nvPr/>
          </p:nvSpPr>
          <p:spPr bwMode="auto">
            <a:xfrm>
              <a:off x="162" y="3604"/>
              <a:ext cx="337" cy="137"/>
            </a:xfrm>
            <a:prstGeom prst="can">
              <a:avLst>
                <a:gd name="adj" fmla="val 43708"/>
              </a:avLst>
            </a:prstGeom>
            <a:gradFill rotWithShape="1">
              <a:gsLst>
                <a:gs pos="0">
                  <a:schemeClr val="tx2"/>
                </a:gs>
                <a:gs pos="100000">
                  <a:schemeClr val="tx2">
                    <a:gamma/>
                    <a:shade val="46275"/>
                    <a:invGamma/>
                  </a:schemeClr>
                </a:gs>
              </a:gsLst>
              <a:lin ang="0" scaled="1"/>
            </a:gradFill>
            <a:ln w="9525">
              <a:solidFill>
                <a:schemeClr val="tx1"/>
              </a:solidFill>
              <a:round/>
              <a:headEnd/>
              <a:tailEnd/>
            </a:ln>
            <a:effectLst/>
          </p:spPr>
          <p:txBody>
            <a:bodyPr wrap="none" anchor="ctr"/>
            <a:lstStyle/>
            <a:p>
              <a:pPr algn="ctr">
                <a:spcBef>
                  <a:spcPct val="5000"/>
                </a:spcBef>
                <a:spcAft>
                  <a:spcPct val="15000"/>
                </a:spcAft>
                <a:buClr>
                  <a:schemeClr val="tx2"/>
                </a:buClr>
                <a:buFont typeface="Arial" charset="0"/>
                <a:buNone/>
                <a:defRPr/>
              </a:pPr>
              <a:endParaRPr lang="en-US" sz="800" i="0">
                <a:solidFill>
                  <a:schemeClr val="bg1"/>
                </a:solidFill>
              </a:endParaRPr>
            </a:p>
          </p:txBody>
        </p:sp>
        <p:sp>
          <p:nvSpPr>
            <p:cNvPr id="137469" name="Text Box 111"/>
            <p:cNvSpPr txBox="1">
              <a:spLocks noChangeArrowheads="1"/>
            </p:cNvSpPr>
            <p:nvPr/>
          </p:nvSpPr>
          <p:spPr bwMode="auto">
            <a:xfrm>
              <a:off x="135" y="3626"/>
              <a:ext cx="394" cy="135"/>
            </a:xfrm>
            <a:prstGeom prst="rect">
              <a:avLst/>
            </a:prstGeom>
            <a:noFill/>
            <a:ln w="9525" algn="ctr">
              <a:noFill/>
              <a:miter lim="800000"/>
              <a:headEnd/>
              <a:tailEnd/>
            </a:ln>
          </p:spPr>
          <p:txBody>
            <a:bodyPr wrap="none">
              <a:spAutoFit/>
            </a:bodyPr>
            <a:lstStyle/>
            <a:p>
              <a:pPr>
                <a:spcBef>
                  <a:spcPct val="5000"/>
                </a:spcBef>
                <a:spcAft>
                  <a:spcPct val="15000"/>
                </a:spcAft>
                <a:buClr>
                  <a:schemeClr val="tx2"/>
                </a:buClr>
                <a:buFont typeface="Arial" charset="0"/>
                <a:buNone/>
              </a:pPr>
              <a:r>
                <a:rPr lang="en-US" sz="800" i="0">
                  <a:solidFill>
                    <a:schemeClr val="bg1"/>
                  </a:solidFill>
                </a:rPr>
                <a:t>Customer</a:t>
              </a:r>
            </a:p>
          </p:txBody>
        </p:sp>
        <p:sp>
          <p:nvSpPr>
            <p:cNvPr id="137470" name="Text Box 112"/>
            <p:cNvSpPr txBox="1">
              <a:spLocks noChangeArrowheads="1"/>
            </p:cNvSpPr>
            <p:nvPr/>
          </p:nvSpPr>
          <p:spPr bwMode="auto">
            <a:xfrm>
              <a:off x="160" y="3707"/>
              <a:ext cx="338" cy="135"/>
            </a:xfrm>
            <a:prstGeom prst="rect">
              <a:avLst/>
            </a:prstGeom>
            <a:noFill/>
            <a:ln w="9525" algn="ctr">
              <a:noFill/>
              <a:miter lim="800000"/>
              <a:headEnd/>
              <a:tailEnd/>
            </a:ln>
          </p:spPr>
          <p:txBody>
            <a:bodyPr wrap="none">
              <a:spAutoFit/>
            </a:bodyPr>
            <a:lstStyle/>
            <a:p>
              <a:pPr>
                <a:spcBef>
                  <a:spcPct val="5000"/>
                </a:spcBef>
                <a:spcAft>
                  <a:spcPct val="15000"/>
                </a:spcAft>
                <a:buClr>
                  <a:schemeClr val="tx2"/>
                </a:buClr>
                <a:buFont typeface="Arial" charset="0"/>
                <a:buNone/>
              </a:pPr>
              <a:r>
                <a:rPr lang="en-US" sz="800" i="0">
                  <a:solidFill>
                    <a:schemeClr val="bg1"/>
                  </a:solidFill>
                </a:rPr>
                <a:t>Product</a:t>
              </a:r>
            </a:p>
          </p:txBody>
        </p:sp>
        <p:sp>
          <p:nvSpPr>
            <p:cNvPr id="137471" name="Text Box 113"/>
            <p:cNvSpPr txBox="1">
              <a:spLocks noChangeArrowheads="1"/>
            </p:cNvSpPr>
            <p:nvPr/>
          </p:nvSpPr>
          <p:spPr bwMode="auto">
            <a:xfrm>
              <a:off x="161" y="3772"/>
              <a:ext cx="349" cy="135"/>
            </a:xfrm>
            <a:prstGeom prst="rect">
              <a:avLst/>
            </a:prstGeom>
            <a:noFill/>
            <a:ln w="9525" algn="ctr">
              <a:noFill/>
              <a:miter lim="800000"/>
              <a:headEnd/>
              <a:tailEnd/>
            </a:ln>
          </p:spPr>
          <p:txBody>
            <a:bodyPr wrap="none">
              <a:spAutoFit/>
            </a:bodyPr>
            <a:lstStyle/>
            <a:p>
              <a:pPr>
                <a:spcBef>
                  <a:spcPct val="5000"/>
                </a:spcBef>
                <a:spcAft>
                  <a:spcPct val="15000"/>
                </a:spcAft>
                <a:buClr>
                  <a:schemeClr val="tx2"/>
                </a:buClr>
                <a:buFont typeface="Arial" charset="0"/>
                <a:buNone/>
              </a:pPr>
              <a:r>
                <a:rPr lang="en-US" sz="800" i="0">
                  <a:solidFill>
                    <a:schemeClr val="bg1"/>
                  </a:solidFill>
                </a:rPr>
                <a:t>Account</a:t>
              </a:r>
            </a:p>
          </p:txBody>
        </p:sp>
        <p:sp>
          <p:nvSpPr>
            <p:cNvPr id="137472" name="Text Box 114"/>
            <p:cNvSpPr txBox="1">
              <a:spLocks noChangeArrowheads="1"/>
            </p:cNvSpPr>
            <p:nvPr/>
          </p:nvSpPr>
          <p:spPr bwMode="auto">
            <a:xfrm>
              <a:off x="162" y="3853"/>
              <a:ext cx="309" cy="135"/>
            </a:xfrm>
            <a:prstGeom prst="rect">
              <a:avLst/>
            </a:prstGeom>
            <a:noFill/>
            <a:ln w="9525" algn="ctr">
              <a:noFill/>
              <a:miter lim="800000"/>
              <a:headEnd/>
              <a:tailEnd/>
            </a:ln>
          </p:spPr>
          <p:txBody>
            <a:bodyPr wrap="none">
              <a:spAutoFit/>
            </a:bodyPr>
            <a:lstStyle/>
            <a:p>
              <a:pPr>
                <a:spcBef>
                  <a:spcPct val="5000"/>
                </a:spcBef>
                <a:spcAft>
                  <a:spcPct val="15000"/>
                </a:spcAft>
                <a:buClr>
                  <a:schemeClr val="tx2"/>
                </a:buClr>
                <a:buFont typeface="Arial" charset="0"/>
                <a:buNone/>
              </a:pPr>
              <a:r>
                <a:rPr lang="en-US" sz="800" i="0">
                  <a:solidFill>
                    <a:schemeClr val="bg1"/>
                  </a:solidFill>
                </a:rPr>
                <a:t>Others</a:t>
              </a:r>
            </a:p>
          </p:txBody>
        </p:sp>
      </p:grpSp>
      <p:pic>
        <p:nvPicPr>
          <p:cNvPr id="137430" name="Picture 115" descr="table"/>
          <p:cNvPicPr>
            <a:picLocks noChangeAspect="1" noChangeArrowheads="1"/>
          </p:cNvPicPr>
          <p:nvPr/>
        </p:nvPicPr>
        <p:blipFill>
          <a:blip r:embed="rId27"/>
          <a:srcRect/>
          <a:stretch>
            <a:fillRect/>
          </a:stretch>
        </p:blipFill>
        <p:spPr bwMode="auto">
          <a:xfrm>
            <a:off x="3883025" y="5557838"/>
            <a:ext cx="398463" cy="271462"/>
          </a:xfrm>
          <a:prstGeom prst="rect">
            <a:avLst/>
          </a:prstGeom>
          <a:noFill/>
          <a:ln w="9525">
            <a:noFill/>
            <a:miter lim="800000"/>
            <a:headEnd/>
            <a:tailEnd/>
          </a:ln>
        </p:spPr>
      </p:pic>
      <p:grpSp>
        <p:nvGrpSpPr>
          <p:cNvPr id="137431" name="Group 116"/>
          <p:cNvGrpSpPr>
            <a:grpSpLocks/>
          </p:cNvGrpSpPr>
          <p:nvPr/>
        </p:nvGrpSpPr>
        <p:grpSpPr bwMode="auto">
          <a:xfrm flipH="1">
            <a:off x="5932488" y="5692775"/>
            <a:ext cx="377825" cy="173038"/>
            <a:chOff x="3456" y="1680"/>
            <a:chExt cx="700" cy="644"/>
          </a:xfrm>
        </p:grpSpPr>
        <p:grpSp>
          <p:nvGrpSpPr>
            <p:cNvPr id="137453" name="Group 117"/>
            <p:cNvGrpSpPr>
              <a:grpSpLocks/>
            </p:cNvGrpSpPr>
            <p:nvPr/>
          </p:nvGrpSpPr>
          <p:grpSpPr bwMode="auto">
            <a:xfrm>
              <a:off x="3600" y="1680"/>
              <a:ext cx="556" cy="644"/>
              <a:chOff x="816" y="768"/>
              <a:chExt cx="556" cy="644"/>
            </a:xfrm>
          </p:grpSpPr>
          <p:sp>
            <p:nvSpPr>
              <p:cNvPr id="137456" name="AutoShape 118"/>
              <p:cNvSpPr>
                <a:spLocks noChangeArrowheads="1"/>
              </p:cNvSpPr>
              <p:nvPr/>
            </p:nvSpPr>
            <p:spPr bwMode="auto">
              <a:xfrm>
                <a:off x="1073" y="1000"/>
                <a:ext cx="172" cy="100"/>
              </a:xfrm>
              <a:prstGeom prst="flowChartAlternateProcess">
                <a:avLst/>
              </a:prstGeom>
              <a:solidFill>
                <a:schemeClr val="bg2"/>
              </a:solidFill>
              <a:ln w="9525">
                <a:solidFill>
                  <a:schemeClr val="tx1"/>
                </a:solidFill>
                <a:miter lim="800000"/>
                <a:headEnd/>
                <a:tailEnd/>
              </a:ln>
            </p:spPr>
            <p:txBody>
              <a:bodyPr wrap="none" anchor="ctr"/>
              <a:lstStyle/>
              <a:p>
                <a:pPr algn="ctr"/>
                <a:endParaRPr lang="en-GB"/>
              </a:p>
            </p:txBody>
          </p:sp>
          <p:sp>
            <p:nvSpPr>
              <p:cNvPr id="137457" name="AutoShape 119"/>
              <p:cNvSpPr>
                <a:spLocks noChangeArrowheads="1"/>
              </p:cNvSpPr>
              <p:nvPr/>
            </p:nvSpPr>
            <p:spPr bwMode="auto">
              <a:xfrm>
                <a:off x="816" y="1104"/>
                <a:ext cx="172" cy="308"/>
              </a:xfrm>
              <a:prstGeom prst="flowChartAlternateProcess">
                <a:avLst/>
              </a:prstGeom>
              <a:solidFill>
                <a:schemeClr val="bg2"/>
              </a:solidFill>
              <a:ln w="9525">
                <a:solidFill>
                  <a:schemeClr val="tx1"/>
                </a:solidFill>
                <a:miter lim="800000"/>
                <a:headEnd/>
                <a:tailEnd/>
              </a:ln>
            </p:spPr>
            <p:txBody>
              <a:bodyPr wrap="none" anchor="ctr"/>
              <a:lstStyle/>
              <a:p>
                <a:pPr algn="ctr"/>
                <a:endParaRPr lang="en-GB"/>
              </a:p>
            </p:txBody>
          </p:sp>
          <p:cxnSp>
            <p:nvCxnSpPr>
              <p:cNvPr id="137458" name="AutoShape 120"/>
              <p:cNvCxnSpPr>
                <a:cxnSpLocks noChangeShapeType="1"/>
                <a:stCxn id="137456" idx="2"/>
                <a:endCxn id="137457" idx="3"/>
              </p:cNvCxnSpPr>
              <p:nvPr/>
            </p:nvCxnSpPr>
            <p:spPr bwMode="auto">
              <a:xfrm rot="5400000">
                <a:off x="995" y="1093"/>
                <a:ext cx="158" cy="171"/>
              </a:xfrm>
              <a:prstGeom prst="bentConnector2">
                <a:avLst/>
              </a:prstGeom>
              <a:noFill/>
              <a:ln w="9525">
                <a:solidFill>
                  <a:schemeClr val="tx1"/>
                </a:solidFill>
                <a:miter lim="800000"/>
                <a:headEnd/>
                <a:tailEnd/>
              </a:ln>
            </p:spPr>
          </p:cxnSp>
          <p:sp>
            <p:nvSpPr>
              <p:cNvPr id="137459" name="AutoShape 121"/>
              <p:cNvSpPr>
                <a:spLocks noChangeArrowheads="1"/>
              </p:cNvSpPr>
              <p:nvPr/>
            </p:nvSpPr>
            <p:spPr bwMode="auto">
              <a:xfrm>
                <a:off x="1200" y="1191"/>
                <a:ext cx="172" cy="100"/>
              </a:xfrm>
              <a:prstGeom prst="flowChartAlternateProcess">
                <a:avLst/>
              </a:prstGeom>
              <a:solidFill>
                <a:schemeClr val="bg2"/>
              </a:solidFill>
              <a:ln w="9525">
                <a:solidFill>
                  <a:schemeClr val="tx1"/>
                </a:solidFill>
                <a:miter lim="800000"/>
                <a:headEnd/>
                <a:tailEnd/>
              </a:ln>
            </p:spPr>
            <p:txBody>
              <a:bodyPr wrap="none" anchor="ctr"/>
              <a:lstStyle/>
              <a:p>
                <a:pPr algn="ctr"/>
                <a:endParaRPr lang="en-GB"/>
              </a:p>
            </p:txBody>
          </p:sp>
          <p:sp>
            <p:nvSpPr>
              <p:cNvPr id="137460" name="AutoShape 122"/>
              <p:cNvSpPr>
                <a:spLocks noChangeArrowheads="1"/>
              </p:cNvSpPr>
              <p:nvPr/>
            </p:nvSpPr>
            <p:spPr bwMode="auto">
              <a:xfrm>
                <a:off x="1195" y="829"/>
                <a:ext cx="172" cy="101"/>
              </a:xfrm>
              <a:prstGeom prst="flowChartAlternateProcess">
                <a:avLst/>
              </a:prstGeom>
              <a:solidFill>
                <a:schemeClr val="bg2"/>
              </a:solidFill>
              <a:ln w="9525">
                <a:solidFill>
                  <a:schemeClr val="tx1"/>
                </a:solidFill>
                <a:miter lim="800000"/>
                <a:headEnd/>
                <a:tailEnd/>
              </a:ln>
            </p:spPr>
            <p:txBody>
              <a:bodyPr wrap="none" anchor="ctr"/>
              <a:lstStyle/>
              <a:p>
                <a:pPr algn="ctr"/>
                <a:endParaRPr lang="en-GB"/>
              </a:p>
            </p:txBody>
          </p:sp>
          <p:cxnSp>
            <p:nvCxnSpPr>
              <p:cNvPr id="137461" name="AutoShape 123"/>
              <p:cNvCxnSpPr>
                <a:cxnSpLocks noChangeShapeType="1"/>
                <a:stCxn id="137456" idx="3"/>
                <a:endCxn id="137459" idx="0"/>
              </p:cNvCxnSpPr>
              <p:nvPr/>
            </p:nvCxnSpPr>
            <p:spPr bwMode="auto">
              <a:xfrm>
                <a:off x="1245" y="1050"/>
                <a:ext cx="41" cy="141"/>
              </a:xfrm>
              <a:prstGeom prst="bentConnector2">
                <a:avLst/>
              </a:prstGeom>
              <a:noFill/>
              <a:ln w="9525">
                <a:solidFill>
                  <a:schemeClr val="tx1"/>
                </a:solidFill>
                <a:miter lim="800000"/>
                <a:headEnd/>
                <a:tailEnd/>
              </a:ln>
            </p:spPr>
          </p:cxnSp>
          <p:cxnSp>
            <p:nvCxnSpPr>
              <p:cNvPr id="137462" name="AutoShape 124"/>
              <p:cNvCxnSpPr>
                <a:cxnSpLocks noChangeShapeType="1"/>
                <a:stCxn id="137460" idx="1"/>
                <a:endCxn id="137456" idx="0"/>
              </p:cNvCxnSpPr>
              <p:nvPr/>
            </p:nvCxnSpPr>
            <p:spPr bwMode="auto">
              <a:xfrm rot="10800000" flipV="1">
                <a:off x="1159" y="879"/>
                <a:ext cx="36" cy="121"/>
              </a:xfrm>
              <a:prstGeom prst="bentConnector2">
                <a:avLst/>
              </a:prstGeom>
              <a:noFill/>
              <a:ln w="9525">
                <a:solidFill>
                  <a:schemeClr val="tx1"/>
                </a:solidFill>
                <a:miter lim="800000"/>
                <a:headEnd/>
                <a:tailEnd/>
              </a:ln>
            </p:spPr>
          </p:cxnSp>
          <p:sp>
            <p:nvSpPr>
              <p:cNvPr id="137463" name="AutoShape 125"/>
              <p:cNvSpPr>
                <a:spLocks noChangeArrowheads="1"/>
              </p:cNvSpPr>
              <p:nvPr/>
            </p:nvSpPr>
            <p:spPr bwMode="auto">
              <a:xfrm>
                <a:off x="816" y="768"/>
                <a:ext cx="172" cy="100"/>
              </a:xfrm>
              <a:prstGeom prst="flowChartAlternateProcess">
                <a:avLst/>
              </a:prstGeom>
              <a:solidFill>
                <a:schemeClr val="bg2"/>
              </a:solidFill>
              <a:ln w="9525">
                <a:solidFill>
                  <a:schemeClr val="tx1"/>
                </a:solidFill>
                <a:miter lim="800000"/>
                <a:headEnd/>
                <a:tailEnd/>
              </a:ln>
            </p:spPr>
            <p:txBody>
              <a:bodyPr wrap="none" anchor="ctr"/>
              <a:lstStyle/>
              <a:p>
                <a:pPr algn="ctr"/>
                <a:endParaRPr lang="en-GB"/>
              </a:p>
            </p:txBody>
          </p:sp>
          <p:cxnSp>
            <p:nvCxnSpPr>
              <p:cNvPr id="137464" name="AutoShape 126"/>
              <p:cNvCxnSpPr>
                <a:cxnSpLocks noChangeShapeType="1"/>
                <a:stCxn id="137463" idx="2"/>
                <a:endCxn id="137457" idx="0"/>
              </p:cNvCxnSpPr>
              <p:nvPr/>
            </p:nvCxnSpPr>
            <p:spPr bwMode="auto">
              <a:xfrm rot="5400000">
                <a:off x="784" y="986"/>
                <a:ext cx="236" cy="0"/>
              </a:xfrm>
              <a:prstGeom prst="straightConnector1">
                <a:avLst/>
              </a:prstGeom>
              <a:noFill/>
              <a:ln w="9525">
                <a:solidFill>
                  <a:schemeClr val="tx1"/>
                </a:solidFill>
                <a:round/>
                <a:headEnd/>
                <a:tailEnd/>
              </a:ln>
            </p:spPr>
          </p:cxnSp>
        </p:grpSp>
        <p:sp>
          <p:nvSpPr>
            <p:cNvPr id="137454" name="Line 127"/>
            <p:cNvSpPr>
              <a:spLocks noChangeShapeType="1"/>
            </p:cNvSpPr>
            <p:nvPr/>
          </p:nvSpPr>
          <p:spPr bwMode="auto">
            <a:xfrm flipV="1">
              <a:off x="3456" y="1920"/>
              <a:ext cx="0" cy="240"/>
            </a:xfrm>
            <a:prstGeom prst="line">
              <a:avLst/>
            </a:prstGeom>
            <a:noFill/>
            <a:ln w="9525">
              <a:solidFill>
                <a:schemeClr val="tx1"/>
              </a:solidFill>
              <a:round/>
              <a:headEnd/>
              <a:tailEnd type="triangle" w="med" len="med"/>
            </a:ln>
          </p:spPr>
          <p:txBody>
            <a:bodyPr wrap="none" anchor="ctr"/>
            <a:lstStyle/>
            <a:p>
              <a:endParaRPr lang="en-US"/>
            </a:p>
          </p:txBody>
        </p:sp>
        <p:sp>
          <p:nvSpPr>
            <p:cNvPr id="137455" name="Line 128"/>
            <p:cNvSpPr>
              <a:spLocks noChangeShapeType="1"/>
            </p:cNvSpPr>
            <p:nvPr/>
          </p:nvSpPr>
          <p:spPr bwMode="auto">
            <a:xfrm>
              <a:off x="3456" y="2160"/>
              <a:ext cx="144" cy="0"/>
            </a:xfrm>
            <a:prstGeom prst="line">
              <a:avLst/>
            </a:prstGeom>
            <a:noFill/>
            <a:ln w="9525">
              <a:solidFill>
                <a:schemeClr val="tx1"/>
              </a:solidFill>
              <a:round/>
              <a:headEnd/>
              <a:tailEnd/>
            </a:ln>
          </p:spPr>
          <p:txBody>
            <a:bodyPr wrap="none" anchor="ctr"/>
            <a:lstStyle/>
            <a:p>
              <a:endParaRPr lang="en-US"/>
            </a:p>
          </p:txBody>
        </p:sp>
      </p:grpSp>
      <p:graphicFrame>
        <p:nvGraphicFramePr>
          <p:cNvPr id="137346" name="Object 129"/>
          <p:cNvGraphicFramePr>
            <a:graphicFrameLocks noChangeAspect="1"/>
          </p:cNvGraphicFramePr>
          <p:nvPr/>
        </p:nvGraphicFramePr>
        <p:xfrm>
          <a:off x="4800600" y="4294188"/>
          <a:ext cx="681038" cy="685800"/>
        </p:xfrm>
        <a:graphic>
          <a:graphicData uri="http://schemas.openxmlformats.org/presentationml/2006/ole">
            <p:oleObj spid="_x0000_s137346" name="Bitmap Image" r:id="rId28" imgW="581106" imgH="638264" progId="PBrush">
              <p:embed/>
            </p:oleObj>
          </a:graphicData>
        </a:graphic>
      </p:graphicFrame>
      <p:sp>
        <p:nvSpPr>
          <p:cNvPr id="137432" name="Line 130"/>
          <p:cNvSpPr>
            <a:spLocks noChangeShapeType="1"/>
          </p:cNvSpPr>
          <p:nvPr/>
        </p:nvSpPr>
        <p:spPr bwMode="auto">
          <a:xfrm>
            <a:off x="5133975" y="4681538"/>
            <a:ext cx="0" cy="746125"/>
          </a:xfrm>
          <a:prstGeom prst="line">
            <a:avLst/>
          </a:prstGeom>
          <a:noFill/>
          <a:ln w="28575">
            <a:solidFill>
              <a:schemeClr val="bg2"/>
            </a:solidFill>
            <a:round/>
            <a:headEnd/>
            <a:tailEnd/>
          </a:ln>
        </p:spPr>
        <p:txBody>
          <a:bodyPr/>
          <a:lstStyle/>
          <a:p>
            <a:endParaRPr lang="en-US"/>
          </a:p>
        </p:txBody>
      </p:sp>
      <p:sp>
        <p:nvSpPr>
          <p:cNvPr id="137433" name="Rectangle 131"/>
          <p:cNvSpPr>
            <a:spLocks noChangeArrowheads="1"/>
          </p:cNvSpPr>
          <p:nvPr/>
        </p:nvSpPr>
        <p:spPr bwMode="auto">
          <a:xfrm>
            <a:off x="4794250" y="4386263"/>
            <a:ext cx="614363" cy="458787"/>
          </a:xfrm>
          <a:prstGeom prst="rect">
            <a:avLst/>
          </a:prstGeom>
          <a:noFill/>
          <a:ln w="9525">
            <a:noFill/>
            <a:miter lim="800000"/>
            <a:headEnd/>
            <a:tailEnd/>
          </a:ln>
        </p:spPr>
        <p:txBody>
          <a:bodyPr wrap="none">
            <a:spAutoFit/>
          </a:bodyPr>
          <a:lstStyle/>
          <a:p>
            <a:pPr algn="ctr" eaLnBrk="0" hangingPunct="0"/>
            <a:r>
              <a:rPr lang="en-US" altLang="ja-JP" sz="800" b="1" i="0">
                <a:solidFill>
                  <a:schemeClr val="bg1"/>
                </a:solidFill>
                <a:ea typeface="MS PGothic" pitchFamily="34" charset="-128"/>
              </a:rPr>
              <a:t>Comp. </a:t>
            </a:r>
          </a:p>
          <a:p>
            <a:pPr algn="ctr" eaLnBrk="0" hangingPunct="0"/>
            <a:r>
              <a:rPr lang="en-US" altLang="ja-JP" sz="800" b="1" i="0">
                <a:solidFill>
                  <a:schemeClr val="bg1"/>
                </a:solidFill>
                <a:ea typeface="MS PGothic" pitchFamily="34" charset="-128"/>
              </a:rPr>
              <a:t>System </a:t>
            </a:r>
          </a:p>
          <a:p>
            <a:pPr algn="ctr" eaLnBrk="0" hangingPunct="0"/>
            <a:r>
              <a:rPr lang="en-US" altLang="ja-JP" sz="800" b="1" i="0">
                <a:solidFill>
                  <a:schemeClr val="bg1"/>
                </a:solidFill>
                <a:ea typeface="MS PGothic" pitchFamily="34" charset="-128"/>
              </a:rPr>
              <a:t>&amp; Others</a:t>
            </a:r>
          </a:p>
        </p:txBody>
      </p:sp>
      <p:grpSp>
        <p:nvGrpSpPr>
          <p:cNvPr id="137434" name="Group 132"/>
          <p:cNvGrpSpPr>
            <a:grpSpLocks/>
          </p:cNvGrpSpPr>
          <p:nvPr/>
        </p:nvGrpSpPr>
        <p:grpSpPr bwMode="auto">
          <a:xfrm>
            <a:off x="4829175" y="5211763"/>
            <a:ext cx="625475" cy="609600"/>
            <a:chOff x="135" y="3604"/>
            <a:chExt cx="394" cy="384"/>
          </a:xfrm>
        </p:grpSpPr>
        <p:sp>
          <p:nvSpPr>
            <p:cNvPr id="566405" name="AutoShape 133"/>
            <p:cNvSpPr>
              <a:spLocks noChangeArrowheads="1"/>
            </p:cNvSpPr>
            <p:nvPr/>
          </p:nvSpPr>
          <p:spPr bwMode="auto">
            <a:xfrm>
              <a:off x="164" y="3822"/>
              <a:ext cx="337" cy="137"/>
            </a:xfrm>
            <a:prstGeom prst="can">
              <a:avLst>
                <a:gd name="adj" fmla="val 43708"/>
              </a:avLst>
            </a:prstGeom>
            <a:gradFill rotWithShape="1">
              <a:gsLst>
                <a:gs pos="0">
                  <a:schemeClr val="tx2"/>
                </a:gs>
                <a:gs pos="100000">
                  <a:schemeClr val="tx2">
                    <a:gamma/>
                    <a:shade val="46275"/>
                    <a:invGamma/>
                  </a:schemeClr>
                </a:gs>
              </a:gsLst>
              <a:lin ang="0" scaled="1"/>
            </a:gradFill>
            <a:ln w="9525">
              <a:solidFill>
                <a:schemeClr val="tx1"/>
              </a:solidFill>
              <a:round/>
              <a:headEnd/>
              <a:tailEnd/>
            </a:ln>
            <a:effectLst/>
          </p:spPr>
          <p:txBody>
            <a:bodyPr wrap="none" anchor="ctr"/>
            <a:lstStyle/>
            <a:p>
              <a:pPr algn="ctr">
                <a:defRPr/>
              </a:pPr>
              <a:endParaRPr lang="en-US"/>
            </a:p>
          </p:txBody>
        </p:sp>
        <p:sp>
          <p:nvSpPr>
            <p:cNvPr id="566406" name="AutoShape 134"/>
            <p:cNvSpPr>
              <a:spLocks noChangeArrowheads="1"/>
            </p:cNvSpPr>
            <p:nvPr/>
          </p:nvSpPr>
          <p:spPr bwMode="auto">
            <a:xfrm>
              <a:off x="163" y="3749"/>
              <a:ext cx="337" cy="137"/>
            </a:xfrm>
            <a:prstGeom prst="can">
              <a:avLst>
                <a:gd name="adj" fmla="val 43708"/>
              </a:avLst>
            </a:prstGeom>
            <a:gradFill rotWithShape="1">
              <a:gsLst>
                <a:gs pos="0">
                  <a:schemeClr val="tx2"/>
                </a:gs>
                <a:gs pos="100000">
                  <a:schemeClr val="tx2">
                    <a:gamma/>
                    <a:shade val="46275"/>
                    <a:invGamma/>
                  </a:schemeClr>
                </a:gs>
              </a:gsLst>
              <a:lin ang="0" scaled="1"/>
            </a:gradFill>
            <a:ln w="9525">
              <a:solidFill>
                <a:schemeClr val="tx1"/>
              </a:solidFill>
              <a:round/>
              <a:headEnd/>
              <a:tailEnd/>
            </a:ln>
            <a:effectLst/>
          </p:spPr>
          <p:txBody>
            <a:bodyPr wrap="none" anchor="ctr"/>
            <a:lstStyle/>
            <a:p>
              <a:pPr algn="ctr">
                <a:defRPr/>
              </a:pPr>
              <a:endParaRPr lang="en-US"/>
            </a:p>
          </p:txBody>
        </p:sp>
        <p:sp>
          <p:nvSpPr>
            <p:cNvPr id="566407" name="AutoShape 135"/>
            <p:cNvSpPr>
              <a:spLocks noChangeArrowheads="1"/>
            </p:cNvSpPr>
            <p:nvPr/>
          </p:nvSpPr>
          <p:spPr bwMode="auto">
            <a:xfrm>
              <a:off x="163" y="3677"/>
              <a:ext cx="337" cy="137"/>
            </a:xfrm>
            <a:prstGeom prst="can">
              <a:avLst>
                <a:gd name="adj" fmla="val 43708"/>
              </a:avLst>
            </a:prstGeom>
            <a:gradFill rotWithShape="1">
              <a:gsLst>
                <a:gs pos="0">
                  <a:schemeClr val="tx2"/>
                </a:gs>
                <a:gs pos="100000">
                  <a:schemeClr val="tx2">
                    <a:gamma/>
                    <a:shade val="46275"/>
                    <a:invGamma/>
                  </a:schemeClr>
                </a:gs>
              </a:gsLst>
              <a:lin ang="0" scaled="1"/>
            </a:gradFill>
            <a:ln w="9525">
              <a:solidFill>
                <a:schemeClr val="tx1"/>
              </a:solidFill>
              <a:round/>
              <a:headEnd/>
              <a:tailEnd/>
            </a:ln>
            <a:effectLst/>
          </p:spPr>
          <p:txBody>
            <a:bodyPr wrap="none" anchor="ctr"/>
            <a:lstStyle/>
            <a:p>
              <a:pPr algn="ctr">
                <a:defRPr/>
              </a:pPr>
              <a:endParaRPr lang="en-US"/>
            </a:p>
          </p:txBody>
        </p:sp>
        <p:sp>
          <p:nvSpPr>
            <p:cNvPr id="566408" name="AutoShape 136"/>
            <p:cNvSpPr>
              <a:spLocks noChangeArrowheads="1"/>
            </p:cNvSpPr>
            <p:nvPr/>
          </p:nvSpPr>
          <p:spPr bwMode="auto">
            <a:xfrm>
              <a:off x="162" y="3604"/>
              <a:ext cx="337" cy="137"/>
            </a:xfrm>
            <a:prstGeom prst="can">
              <a:avLst>
                <a:gd name="adj" fmla="val 43708"/>
              </a:avLst>
            </a:prstGeom>
            <a:gradFill rotWithShape="1">
              <a:gsLst>
                <a:gs pos="0">
                  <a:schemeClr val="tx2"/>
                </a:gs>
                <a:gs pos="100000">
                  <a:schemeClr val="tx2">
                    <a:gamma/>
                    <a:shade val="46275"/>
                    <a:invGamma/>
                  </a:schemeClr>
                </a:gs>
              </a:gsLst>
              <a:lin ang="0" scaled="1"/>
            </a:gradFill>
            <a:ln w="9525">
              <a:solidFill>
                <a:schemeClr val="tx1"/>
              </a:solidFill>
              <a:round/>
              <a:headEnd/>
              <a:tailEnd/>
            </a:ln>
            <a:effectLst/>
          </p:spPr>
          <p:txBody>
            <a:bodyPr wrap="none" anchor="ctr"/>
            <a:lstStyle/>
            <a:p>
              <a:pPr algn="ctr">
                <a:spcBef>
                  <a:spcPct val="5000"/>
                </a:spcBef>
                <a:spcAft>
                  <a:spcPct val="15000"/>
                </a:spcAft>
                <a:buClr>
                  <a:schemeClr val="tx2"/>
                </a:buClr>
                <a:buFont typeface="Arial" charset="0"/>
                <a:buNone/>
                <a:defRPr/>
              </a:pPr>
              <a:endParaRPr lang="ja-JP" altLang="en-US" sz="800" i="0">
                <a:solidFill>
                  <a:schemeClr val="bg1"/>
                </a:solidFill>
                <a:ea typeface="MS PGothic" pitchFamily="34" charset="-128"/>
              </a:endParaRPr>
            </a:p>
          </p:txBody>
        </p:sp>
        <p:sp>
          <p:nvSpPr>
            <p:cNvPr id="137449" name="Text Box 137"/>
            <p:cNvSpPr txBox="1">
              <a:spLocks noChangeArrowheads="1"/>
            </p:cNvSpPr>
            <p:nvPr/>
          </p:nvSpPr>
          <p:spPr bwMode="auto">
            <a:xfrm>
              <a:off x="135" y="3626"/>
              <a:ext cx="394" cy="135"/>
            </a:xfrm>
            <a:prstGeom prst="rect">
              <a:avLst/>
            </a:prstGeom>
            <a:noFill/>
            <a:ln w="9525" algn="ctr">
              <a:noFill/>
              <a:miter lim="800000"/>
              <a:headEnd/>
              <a:tailEnd/>
            </a:ln>
          </p:spPr>
          <p:txBody>
            <a:bodyPr wrap="none">
              <a:spAutoFit/>
            </a:bodyPr>
            <a:lstStyle/>
            <a:p>
              <a:pPr>
                <a:spcBef>
                  <a:spcPct val="5000"/>
                </a:spcBef>
                <a:spcAft>
                  <a:spcPct val="15000"/>
                </a:spcAft>
                <a:buClr>
                  <a:schemeClr val="tx2"/>
                </a:buClr>
                <a:buFont typeface="Arial" charset="0"/>
                <a:buNone/>
              </a:pPr>
              <a:r>
                <a:rPr lang="en-US" altLang="ja-JP" sz="800" i="0">
                  <a:solidFill>
                    <a:schemeClr val="bg1"/>
                  </a:solidFill>
                  <a:ea typeface="MS PGothic" pitchFamily="34" charset="-128"/>
                </a:rPr>
                <a:t>Customer</a:t>
              </a:r>
            </a:p>
          </p:txBody>
        </p:sp>
        <p:sp>
          <p:nvSpPr>
            <p:cNvPr id="137450" name="Text Box 138"/>
            <p:cNvSpPr txBox="1">
              <a:spLocks noChangeArrowheads="1"/>
            </p:cNvSpPr>
            <p:nvPr/>
          </p:nvSpPr>
          <p:spPr bwMode="auto">
            <a:xfrm>
              <a:off x="160" y="3707"/>
              <a:ext cx="338" cy="135"/>
            </a:xfrm>
            <a:prstGeom prst="rect">
              <a:avLst/>
            </a:prstGeom>
            <a:noFill/>
            <a:ln w="9525" algn="ctr">
              <a:noFill/>
              <a:miter lim="800000"/>
              <a:headEnd/>
              <a:tailEnd/>
            </a:ln>
          </p:spPr>
          <p:txBody>
            <a:bodyPr wrap="none">
              <a:spAutoFit/>
            </a:bodyPr>
            <a:lstStyle/>
            <a:p>
              <a:pPr>
                <a:spcBef>
                  <a:spcPct val="5000"/>
                </a:spcBef>
                <a:spcAft>
                  <a:spcPct val="15000"/>
                </a:spcAft>
                <a:buClr>
                  <a:schemeClr val="tx2"/>
                </a:buClr>
                <a:buFont typeface="Arial" charset="0"/>
                <a:buNone/>
              </a:pPr>
              <a:r>
                <a:rPr lang="en-US" altLang="ja-JP" sz="800" i="0">
                  <a:solidFill>
                    <a:schemeClr val="bg1"/>
                  </a:solidFill>
                  <a:ea typeface="MS PGothic" pitchFamily="34" charset="-128"/>
                </a:rPr>
                <a:t>Product</a:t>
              </a:r>
            </a:p>
          </p:txBody>
        </p:sp>
        <p:sp>
          <p:nvSpPr>
            <p:cNvPr id="137451" name="Text Box 139"/>
            <p:cNvSpPr txBox="1">
              <a:spLocks noChangeArrowheads="1"/>
            </p:cNvSpPr>
            <p:nvPr/>
          </p:nvSpPr>
          <p:spPr bwMode="auto">
            <a:xfrm>
              <a:off x="161" y="3772"/>
              <a:ext cx="349" cy="135"/>
            </a:xfrm>
            <a:prstGeom prst="rect">
              <a:avLst/>
            </a:prstGeom>
            <a:noFill/>
            <a:ln w="9525" algn="ctr">
              <a:noFill/>
              <a:miter lim="800000"/>
              <a:headEnd/>
              <a:tailEnd/>
            </a:ln>
          </p:spPr>
          <p:txBody>
            <a:bodyPr wrap="none">
              <a:spAutoFit/>
            </a:bodyPr>
            <a:lstStyle/>
            <a:p>
              <a:pPr>
                <a:spcBef>
                  <a:spcPct val="5000"/>
                </a:spcBef>
                <a:spcAft>
                  <a:spcPct val="15000"/>
                </a:spcAft>
                <a:buClr>
                  <a:schemeClr val="tx2"/>
                </a:buClr>
                <a:buFont typeface="Arial" charset="0"/>
                <a:buNone/>
              </a:pPr>
              <a:r>
                <a:rPr lang="en-US" altLang="ja-JP" sz="800" i="0">
                  <a:solidFill>
                    <a:schemeClr val="bg1"/>
                  </a:solidFill>
                  <a:ea typeface="MS PGothic" pitchFamily="34" charset="-128"/>
                </a:rPr>
                <a:t>Account</a:t>
              </a:r>
            </a:p>
          </p:txBody>
        </p:sp>
        <p:sp>
          <p:nvSpPr>
            <p:cNvPr id="137452" name="Text Box 140"/>
            <p:cNvSpPr txBox="1">
              <a:spLocks noChangeArrowheads="1"/>
            </p:cNvSpPr>
            <p:nvPr/>
          </p:nvSpPr>
          <p:spPr bwMode="auto">
            <a:xfrm>
              <a:off x="162" y="3853"/>
              <a:ext cx="309" cy="135"/>
            </a:xfrm>
            <a:prstGeom prst="rect">
              <a:avLst/>
            </a:prstGeom>
            <a:noFill/>
            <a:ln w="9525" algn="ctr">
              <a:noFill/>
              <a:miter lim="800000"/>
              <a:headEnd/>
              <a:tailEnd/>
            </a:ln>
          </p:spPr>
          <p:txBody>
            <a:bodyPr wrap="none">
              <a:spAutoFit/>
            </a:bodyPr>
            <a:lstStyle/>
            <a:p>
              <a:pPr>
                <a:spcBef>
                  <a:spcPct val="5000"/>
                </a:spcBef>
                <a:spcAft>
                  <a:spcPct val="15000"/>
                </a:spcAft>
                <a:buClr>
                  <a:schemeClr val="tx2"/>
                </a:buClr>
                <a:buFont typeface="Arial" charset="0"/>
                <a:buNone/>
              </a:pPr>
              <a:r>
                <a:rPr lang="en-US" altLang="ja-JP" sz="800" i="0">
                  <a:solidFill>
                    <a:schemeClr val="bg1"/>
                  </a:solidFill>
                  <a:ea typeface="MS PGothic" pitchFamily="34" charset="-128"/>
                </a:rPr>
                <a:t>Others</a:t>
              </a:r>
            </a:p>
          </p:txBody>
        </p:sp>
      </p:grpSp>
      <p:pic>
        <p:nvPicPr>
          <p:cNvPr id="137435" name="Picture 141" descr="table"/>
          <p:cNvPicPr>
            <a:picLocks noChangeAspect="1" noChangeArrowheads="1"/>
          </p:cNvPicPr>
          <p:nvPr/>
        </p:nvPicPr>
        <p:blipFill>
          <a:blip r:embed="rId27"/>
          <a:srcRect/>
          <a:stretch>
            <a:fillRect/>
          </a:stretch>
        </p:blipFill>
        <p:spPr bwMode="auto">
          <a:xfrm>
            <a:off x="4752975" y="5527675"/>
            <a:ext cx="398463" cy="271463"/>
          </a:xfrm>
          <a:prstGeom prst="rect">
            <a:avLst/>
          </a:prstGeom>
          <a:noFill/>
          <a:ln w="9525">
            <a:noFill/>
            <a:miter lim="800000"/>
            <a:headEnd/>
            <a:tailEnd/>
          </a:ln>
        </p:spPr>
      </p:pic>
      <p:pic>
        <p:nvPicPr>
          <p:cNvPr id="137436" name="Picture 142" descr="heterogenouse-information-i"/>
          <p:cNvPicPr>
            <a:picLocks noChangeAspect="1" noChangeArrowheads="1"/>
          </p:cNvPicPr>
          <p:nvPr/>
        </p:nvPicPr>
        <p:blipFill>
          <a:blip r:embed="rId29"/>
          <a:srcRect l="31293" r="51653"/>
          <a:stretch>
            <a:fillRect/>
          </a:stretch>
        </p:blipFill>
        <p:spPr bwMode="auto">
          <a:xfrm>
            <a:off x="7807325" y="4418013"/>
            <a:ext cx="520700" cy="492125"/>
          </a:xfrm>
          <a:prstGeom prst="rect">
            <a:avLst/>
          </a:prstGeom>
          <a:noFill/>
          <a:ln w="9525" algn="ctr">
            <a:noFill/>
            <a:miter lim="800000"/>
            <a:headEnd/>
            <a:tailEnd/>
          </a:ln>
        </p:spPr>
      </p:pic>
      <p:sp>
        <p:nvSpPr>
          <p:cNvPr id="137437" name="Text Box 143"/>
          <p:cNvSpPr txBox="1">
            <a:spLocks noChangeArrowheads="1"/>
          </p:cNvSpPr>
          <p:nvPr/>
        </p:nvSpPr>
        <p:spPr bwMode="auto">
          <a:xfrm>
            <a:off x="7616825" y="5032375"/>
            <a:ext cx="1060450" cy="484188"/>
          </a:xfrm>
          <a:prstGeom prst="rect">
            <a:avLst/>
          </a:prstGeom>
          <a:noFill/>
          <a:ln w="9525" algn="ctr">
            <a:noFill/>
            <a:miter lim="800000"/>
            <a:headEnd/>
            <a:tailEnd/>
          </a:ln>
        </p:spPr>
        <p:txBody>
          <a:bodyPr>
            <a:spAutoFit/>
          </a:bodyPr>
          <a:lstStyle/>
          <a:p>
            <a:pPr algn="ctr">
              <a:spcBef>
                <a:spcPct val="5000"/>
              </a:spcBef>
              <a:spcAft>
                <a:spcPct val="15000"/>
              </a:spcAft>
              <a:buClr>
                <a:schemeClr val="tx2"/>
              </a:buClr>
              <a:buFont typeface="Arial" charset="0"/>
              <a:buNone/>
            </a:pPr>
            <a:r>
              <a:rPr lang="en-US" altLang="ja-JP" sz="800" b="1" i="0">
                <a:ea typeface="MS PGothic" pitchFamily="34" charset="-128"/>
              </a:rPr>
              <a:t>Content Management </a:t>
            </a:r>
          </a:p>
          <a:p>
            <a:pPr algn="ctr">
              <a:spcBef>
                <a:spcPct val="5000"/>
              </a:spcBef>
              <a:spcAft>
                <a:spcPct val="15000"/>
              </a:spcAft>
              <a:buClr>
                <a:schemeClr val="tx2"/>
              </a:buClr>
              <a:buFont typeface="Arial" charset="0"/>
              <a:buNone/>
            </a:pPr>
            <a:r>
              <a:rPr lang="en-US" altLang="ja-JP" sz="800" b="1" i="0">
                <a:ea typeface="MS PGothic" pitchFamily="34" charset="-128"/>
              </a:rPr>
              <a:t>(e.g. FileNet)</a:t>
            </a:r>
          </a:p>
        </p:txBody>
      </p:sp>
      <p:sp>
        <p:nvSpPr>
          <p:cNvPr id="566416" name="AutoShape 144"/>
          <p:cNvSpPr>
            <a:spLocks noChangeAspect="1" noChangeArrowheads="1"/>
          </p:cNvSpPr>
          <p:nvPr/>
        </p:nvSpPr>
        <p:spPr bwMode="auto">
          <a:xfrm>
            <a:off x="7053263" y="2809875"/>
            <a:ext cx="611187" cy="447675"/>
          </a:xfrm>
          <a:prstGeom prst="roundRect">
            <a:avLst>
              <a:gd name="adj" fmla="val 16667"/>
            </a:avLst>
          </a:prstGeom>
          <a:gradFill rotWithShape="1">
            <a:gsLst>
              <a:gs pos="0">
                <a:srgbClr val="8EA0CC">
                  <a:gamma/>
                  <a:tint val="34118"/>
                  <a:invGamma/>
                </a:srgbClr>
              </a:gs>
              <a:gs pos="100000">
                <a:srgbClr val="8EA0CC"/>
              </a:gs>
            </a:gsLst>
            <a:lin ang="5400000" scaled="1"/>
          </a:gradFill>
          <a:ln w="9525" algn="ctr">
            <a:solidFill>
              <a:srgbClr val="90A2CE"/>
            </a:solidFill>
            <a:round/>
            <a:headEnd/>
            <a:tailEnd/>
          </a:ln>
          <a:effectLst>
            <a:outerShdw dist="81320" dir="18519588" algn="ctr" rotWithShape="0">
              <a:srgbClr val="788DC2"/>
            </a:outerShdw>
          </a:effectLst>
        </p:spPr>
        <p:txBody>
          <a:bodyPr wrap="none" anchor="ctr"/>
          <a:lstStyle/>
          <a:p>
            <a:pPr algn="ctr">
              <a:defRPr/>
            </a:pPr>
            <a:endParaRPr lang="en-US"/>
          </a:p>
        </p:txBody>
      </p:sp>
      <p:graphicFrame>
        <p:nvGraphicFramePr>
          <p:cNvPr id="137362" name="Object 145"/>
          <p:cNvGraphicFramePr>
            <a:graphicFrameLocks noChangeAspect="1"/>
          </p:cNvGraphicFramePr>
          <p:nvPr/>
        </p:nvGraphicFramePr>
        <p:xfrm>
          <a:off x="7065963" y="2955925"/>
          <a:ext cx="544512" cy="249238"/>
        </p:xfrm>
        <a:graphic>
          <a:graphicData uri="http://schemas.openxmlformats.org/presentationml/2006/ole">
            <p:oleObj spid="_x0000_s137362" name="Photo Editor Photo" r:id="rId30" imgW="7268590" imgH="4505954" progId="">
              <p:embed/>
            </p:oleObj>
          </a:graphicData>
        </a:graphic>
      </p:graphicFrame>
      <p:sp>
        <p:nvSpPr>
          <p:cNvPr id="137439" name="Text Box 146"/>
          <p:cNvSpPr txBox="1">
            <a:spLocks noChangeAspect="1" noChangeArrowheads="1"/>
          </p:cNvSpPr>
          <p:nvPr/>
        </p:nvSpPr>
        <p:spPr bwMode="auto">
          <a:xfrm>
            <a:off x="7007225" y="2798763"/>
            <a:ext cx="685800" cy="76200"/>
          </a:xfrm>
          <a:prstGeom prst="rect">
            <a:avLst/>
          </a:prstGeom>
          <a:noFill/>
          <a:ln w="9525" algn="ctr">
            <a:noFill/>
            <a:miter lim="800000"/>
            <a:headEnd/>
            <a:tailEnd/>
          </a:ln>
        </p:spPr>
        <p:txBody>
          <a:bodyPr lIns="0" tIns="0" rIns="0" bIns="0"/>
          <a:lstStyle/>
          <a:p>
            <a:pPr algn="ctr">
              <a:lnSpc>
                <a:spcPct val="80000"/>
              </a:lnSpc>
              <a:spcBef>
                <a:spcPct val="50000"/>
              </a:spcBef>
            </a:pPr>
            <a:r>
              <a:rPr lang="en-US" altLang="ja-JP" sz="800" b="1" i="0">
                <a:solidFill>
                  <a:srgbClr val="000000"/>
                </a:solidFill>
                <a:ea typeface="MS PGothic" pitchFamily="34" charset="-128"/>
                <a:cs typeface="Arial Unicode MS"/>
              </a:rPr>
              <a:t>Process Server</a:t>
            </a:r>
          </a:p>
          <a:p>
            <a:pPr algn="ctr">
              <a:lnSpc>
                <a:spcPct val="80000"/>
              </a:lnSpc>
              <a:spcBef>
                <a:spcPct val="50000"/>
              </a:spcBef>
            </a:pPr>
            <a:endParaRPr lang="ja-JP" altLang="en-US" sz="800" b="1" i="0">
              <a:solidFill>
                <a:srgbClr val="000000"/>
              </a:solidFill>
              <a:ea typeface="MS PGothic" pitchFamily="34" charset="-128"/>
              <a:cs typeface="Arial Unicode MS"/>
            </a:endParaRPr>
          </a:p>
        </p:txBody>
      </p:sp>
      <p:sp>
        <p:nvSpPr>
          <p:cNvPr id="137440" name="Text Box 147"/>
          <p:cNvSpPr txBox="1">
            <a:spLocks noChangeAspect="1" noChangeArrowheads="1"/>
          </p:cNvSpPr>
          <p:nvPr/>
        </p:nvSpPr>
        <p:spPr bwMode="auto">
          <a:xfrm>
            <a:off x="7769225" y="2436813"/>
            <a:ext cx="762000" cy="304800"/>
          </a:xfrm>
          <a:prstGeom prst="rect">
            <a:avLst/>
          </a:prstGeom>
          <a:noFill/>
          <a:ln w="9525" algn="ctr">
            <a:noFill/>
            <a:miter lim="800000"/>
            <a:headEnd/>
            <a:tailEnd/>
          </a:ln>
        </p:spPr>
        <p:txBody>
          <a:bodyPr lIns="0" tIns="0" rIns="0" bIns="0"/>
          <a:lstStyle/>
          <a:p>
            <a:pPr algn="ctr">
              <a:lnSpc>
                <a:spcPct val="80000"/>
              </a:lnSpc>
              <a:spcBef>
                <a:spcPct val="50000"/>
              </a:spcBef>
            </a:pPr>
            <a:r>
              <a:rPr lang="en-US" altLang="ja-JP" sz="800" b="1" i="0">
                <a:solidFill>
                  <a:srgbClr val="000000"/>
                </a:solidFill>
                <a:ea typeface="MS PGothic" pitchFamily="34" charset="-128"/>
                <a:cs typeface="Arial Unicode MS"/>
              </a:rPr>
              <a:t>Business Intelligent</a:t>
            </a:r>
          </a:p>
          <a:p>
            <a:pPr algn="ctr">
              <a:lnSpc>
                <a:spcPct val="80000"/>
              </a:lnSpc>
              <a:spcBef>
                <a:spcPct val="50000"/>
              </a:spcBef>
            </a:pPr>
            <a:r>
              <a:rPr lang="en-US" altLang="ja-JP" sz="800" b="1" i="0">
                <a:solidFill>
                  <a:srgbClr val="000000"/>
                </a:solidFill>
                <a:ea typeface="MS PGothic" pitchFamily="34" charset="-128"/>
                <a:cs typeface="Arial Unicode MS"/>
              </a:rPr>
              <a:t> (e.g. COGNOS)</a:t>
            </a:r>
          </a:p>
          <a:p>
            <a:pPr algn="ctr">
              <a:lnSpc>
                <a:spcPct val="80000"/>
              </a:lnSpc>
              <a:spcBef>
                <a:spcPct val="50000"/>
              </a:spcBef>
            </a:pPr>
            <a:endParaRPr lang="ja-JP" altLang="en-US" sz="800" b="1" i="0">
              <a:solidFill>
                <a:srgbClr val="000000"/>
              </a:solidFill>
              <a:ea typeface="MS PGothic" pitchFamily="34" charset="-128"/>
              <a:cs typeface="Arial Unicode MS"/>
            </a:endParaRPr>
          </a:p>
        </p:txBody>
      </p:sp>
      <p:pic>
        <p:nvPicPr>
          <p:cNvPr id="137441" name="Picture 73"/>
          <p:cNvPicPr>
            <a:picLocks noChangeAspect="1" noChangeArrowheads="1"/>
          </p:cNvPicPr>
          <p:nvPr/>
        </p:nvPicPr>
        <p:blipFill>
          <a:blip r:embed="rId31"/>
          <a:srcRect/>
          <a:stretch>
            <a:fillRect/>
          </a:stretch>
        </p:blipFill>
        <p:spPr bwMode="auto">
          <a:xfrm>
            <a:off x="7769225" y="2817813"/>
            <a:ext cx="928688" cy="381000"/>
          </a:xfrm>
          <a:prstGeom prst="rect">
            <a:avLst/>
          </a:prstGeom>
          <a:noFill/>
          <a:ln w="9525" algn="ctr">
            <a:noFill/>
            <a:miter lim="800000"/>
            <a:headEnd/>
            <a:tailEnd/>
          </a:ln>
        </p:spPr>
      </p:pic>
      <p:sp>
        <p:nvSpPr>
          <p:cNvPr id="137442" name="Rectangle 149"/>
          <p:cNvSpPr>
            <a:spLocks noChangeArrowheads="1"/>
          </p:cNvSpPr>
          <p:nvPr/>
        </p:nvSpPr>
        <p:spPr bwMode="auto">
          <a:xfrm flipH="1">
            <a:off x="0" y="1322388"/>
            <a:ext cx="3424238" cy="5251450"/>
          </a:xfrm>
          <a:prstGeom prst="rect">
            <a:avLst/>
          </a:prstGeom>
          <a:gradFill rotWithShape="1">
            <a:gsLst>
              <a:gs pos="0">
                <a:schemeClr val="accent1">
                  <a:alpha val="0"/>
                </a:schemeClr>
              </a:gs>
              <a:gs pos="100000">
                <a:srgbClr val="4C7CB6"/>
              </a:gs>
            </a:gsLst>
            <a:lin ang="0" scaled="1"/>
          </a:gradFill>
          <a:ln w="57150" algn="ctr">
            <a:noFill/>
            <a:miter lim="800000"/>
            <a:headEnd/>
            <a:tailEnd/>
          </a:ln>
        </p:spPr>
        <p:txBody>
          <a:bodyPr lIns="685800"/>
          <a:lstStyle/>
          <a:p>
            <a:pPr algn="r"/>
            <a:endParaRPr lang="en-US" sz="2000" b="1" i="0">
              <a:solidFill>
                <a:srgbClr val="FEB737"/>
              </a:solidFill>
            </a:endParaRPr>
          </a:p>
          <a:p>
            <a:pPr algn="r"/>
            <a:endParaRPr lang="en-US" sz="2000" b="1" i="0">
              <a:solidFill>
                <a:srgbClr val="FEB737"/>
              </a:solidFill>
            </a:endParaRPr>
          </a:p>
          <a:p>
            <a:pPr algn="r"/>
            <a:endParaRPr lang="en-US" b="1" i="0">
              <a:solidFill>
                <a:schemeClr val="bg1"/>
              </a:solidFill>
            </a:endParaRPr>
          </a:p>
        </p:txBody>
      </p:sp>
      <p:sp>
        <p:nvSpPr>
          <p:cNvPr id="566422" name="Text Box 150"/>
          <p:cNvSpPr txBox="1">
            <a:spLocks noChangeArrowheads="1"/>
          </p:cNvSpPr>
          <p:nvPr/>
        </p:nvSpPr>
        <p:spPr bwMode="auto">
          <a:xfrm>
            <a:off x="22225" y="2189163"/>
            <a:ext cx="1982788" cy="4133850"/>
          </a:xfrm>
          <a:prstGeom prst="rect">
            <a:avLst/>
          </a:prstGeom>
          <a:noFill/>
          <a:ln w="9525" algn="ctr">
            <a:noFill/>
            <a:miter lim="800000"/>
            <a:headEnd/>
            <a:tailEnd/>
          </a:ln>
        </p:spPr>
        <p:txBody>
          <a:bodyPr>
            <a:spAutoFit/>
          </a:bodyPr>
          <a:lstStyle/>
          <a:p>
            <a:pPr marL="168275" indent="-168275">
              <a:buClr>
                <a:schemeClr val="bg1"/>
              </a:buClr>
              <a:buFontTx/>
              <a:buChar char="•"/>
            </a:pPr>
            <a:r>
              <a:rPr lang="en-US" sz="1400" b="1" i="0">
                <a:solidFill>
                  <a:schemeClr val="bg1"/>
                </a:solidFill>
              </a:rPr>
              <a:t>IT Applications built in silo to solve specific business problems (Order, billing, service, compensation,</a:t>
            </a:r>
            <a:br>
              <a:rPr lang="en-US" sz="1400" b="1" i="0">
                <a:solidFill>
                  <a:schemeClr val="bg1"/>
                </a:solidFill>
              </a:rPr>
            </a:br>
            <a:r>
              <a:rPr lang="en-US" sz="1400" b="1" i="0">
                <a:solidFill>
                  <a:schemeClr val="bg1"/>
                </a:solidFill>
              </a:rPr>
              <a:t>etc)</a:t>
            </a:r>
          </a:p>
          <a:p>
            <a:pPr marL="168275" indent="-168275">
              <a:buClr>
                <a:schemeClr val="bg1"/>
              </a:buClr>
              <a:buFontTx/>
              <a:buChar char="•"/>
            </a:pPr>
            <a:endParaRPr lang="en-US" sz="1400" b="1" i="0">
              <a:solidFill>
                <a:schemeClr val="bg1"/>
              </a:solidFill>
            </a:endParaRPr>
          </a:p>
          <a:p>
            <a:pPr marL="168275" indent="-168275">
              <a:buClr>
                <a:schemeClr val="bg1"/>
              </a:buClr>
              <a:buFontTx/>
              <a:buChar char="•"/>
            </a:pPr>
            <a:r>
              <a:rPr lang="en-US" sz="1400" b="1" i="0">
                <a:solidFill>
                  <a:schemeClr val="bg1"/>
                </a:solidFill>
              </a:rPr>
              <a:t>Line-of-business focused (by product)</a:t>
            </a:r>
          </a:p>
          <a:p>
            <a:pPr marL="168275" indent="-168275">
              <a:buClr>
                <a:schemeClr val="bg1"/>
              </a:buClr>
              <a:buFontTx/>
              <a:buChar char="•"/>
            </a:pPr>
            <a:endParaRPr lang="en-US" sz="1400" b="1" i="0">
              <a:solidFill>
                <a:schemeClr val="bg1"/>
              </a:solidFill>
            </a:endParaRPr>
          </a:p>
          <a:p>
            <a:pPr marL="168275" indent="-168275">
              <a:buClr>
                <a:schemeClr val="bg1"/>
              </a:buClr>
              <a:buFontTx/>
              <a:buChar char="•"/>
            </a:pPr>
            <a:r>
              <a:rPr lang="en-US" sz="1400" b="1" i="0">
                <a:solidFill>
                  <a:schemeClr val="bg1"/>
                </a:solidFill>
              </a:rPr>
              <a:t>Common data</a:t>
            </a:r>
            <a:br>
              <a:rPr lang="en-US" sz="1400" b="1" i="0">
                <a:solidFill>
                  <a:schemeClr val="bg1"/>
                </a:solidFill>
              </a:rPr>
            </a:br>
            <a:r>
              <a:rPr lang="en-US" sz="1400" b="1" i="0">
                <a:solidFill>
                  <a:schemeClr val="bg1"/>
                </a:solidFill>
              </a:rPr>
              <a:t>(e.g Customer) </a:t>
            </a:r>
            <a:br>
              <a:rPr lang="en-US" sz="1400" b="1" i="0">
                <a:solidFill>
                  <a:schemeClr val="bg1"/>
                </a:solidFill>
              </a:rPr>
            </a:br>
            <a:r>
              <a:rPr lang="en-US" sz="1400" b="1" i="0">
                <a:solidFill>
                  <a:schemeClr val="bg1"/>
                </a:solidFill>
              </a:rPr>
              <a:t>in disparate systems resulting in duplicates and non-trusted data</a:t>
            </a:r>
            <a:endParaRPr lang="en-US" sz="1400" b="1">
              <a:solidFill>
                <a:schemeClr val="bg1"/>
              </a:solidFill>
            </a:endParaRPr>
          </a:p>
        </p:txBody>
      </p:sp>
      <p:sp>
        <p:nvSpPr>
          <p:cNvPr id="2" name="Text Box 150"/>
          <p:cNvSpPr txBox="1">
            <a:spLocks noChangeArrowheads="1"/>
          </p:cNvSpPr>
          <p:nvPr/>
        </p:nvSpPr>
        <p:spPr bwMode="auto">
          <a:xfrm>
            <a:off x="22225" y="1404938"/>
            <a:ext cx="1920875" cy="581025"/>
          </a:xfrm>
          <a:prstGeom prst="rect">
            <a:avLst/>
          </a:prstGeom>
          <a:noFill/>
          <a:ln w="9525" algn="ctr">
            <a:noFill/>
            <a:miter lim="800000"/>
            <a:headEnd/>
            <a:tailEnd/>
          </a:ln>
        </p:spPr>
        <p:txBody>
          <a:bodyPr>
            <a:spAutoFit/>
          </a:bodyPr>
          <a:lstStyle/>
          <a:p>
            <a:r>
              <a:rPr lang="en-US" sz="1600" b="1" i="0">
                <a:solidFill>
                  <a:schemeClr val="bg1"/>
                </a:solidFill>
              </a:rPr>
              <a:t>Application Agenda Era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66422">
                                            <p:txEl>
                                              <p:pRg st="0" end="0"/>
                                            </p:txEl>
                                          </p:spTgt>
                                        </p:tgtEl>
                                        <p:attrNameLst>
                                          <p:attrName>style.visibility</p:attrName>
                                        </p:attrNameLst>
                                      </p:cBhvr>
                                      <p:to>
                                        <p:strVal val="visible"/>
                                      </p:to>
                                    </p:set>
                                    <p:anim calcmode="lin" valueType="num">
                                      <p:cBhvr additive="base">
                                        <p:cTn id="7" dur="2000" fill="hold"/>
                                        <p:tgtEl>
                                          <p:spTgt spid="566422">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56642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66422">
                                            <p:txEl>
                                              <p:pRg st="2" end="2"/>
                                            </p:txEl>
                                          </p:spTgt>
                                        </p:tgtEl>
                                        <p:attrNameLst>
                                          <p:attrName>style.visibility</p:attrName>
                                        </p:attrNameLst>
                                      </p:cBhvr>
                                      <p:to>
                                        <p:strVal val="visible"/>
                                      </p:to>
                                    </p:set>
                                    <p:anim calcmode="lin" valueType="num">
                                      <p:cBhvr additive="base">
                                        <p:cTn id="11" dur="2000" fill="hold"/>
                                        <p:tgtEl>
                                          <p:spTgt spid="566422">
                                            <p:txEl>
                                              <p:pRg st="2" end="2"/>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566422">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66422">
                                            <p:txEl>
                                              <p:pRg st="4" end="4"/>
                                            </p:txEl>
                                          </p:spTgt>
                                        </p:tgtEl>
                                        <p:attrNameLst>
                                          <p:attrName>style.visibility</p:attrName>
                                        </p:attrNameLst>
                                      </p:cBhvr>
                                      <p:to>
                                        <p:strVal val="visible"/>
                                      </p:to>
                                    </p:set>
                                    <p:anim calcmode="lin" valueType="num">
                                      <p:cBhvr additive="base">
                                        <p:cTn id="15" dur="2000" fill="hold"/>
                                        <p:tgtEl>
                                          <p:spTgt spid="566422">
                                            <p:txEl>
                                              <p:pRg st="4" end="4"/>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56642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 calcmode="lin" valueType="num">
                                      <p:cBhvr additive="base">
                                        <p:cTn id="21"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2" dur="1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PSNARRATION" val="7,386028740,C:\mc\infosphere\infosphere overview_v3.ppc"/>
</p:tagLst>
</file>

<file path=ppt/tags/tag2.xml><?xml version="1.0" encoding="utf-8"?>
<p:tagLst xmlns:a="http://schemas.openxmlformats.org/drawingml/2006/main" xmlns:r="http://schemas.openxmlformats.org/officeDocument/2006/relationships" xmlns:p="http://schemas.openxmlformats.org/presentationml/2006/main">
  <p:tag name="PPSNARRATION" val="5,386028740,C:\mc\infosphere\infosphere overview_v3.ppc"/>
</p:tagLst>
</file>

<file path=ppt/tags/tag3.xml><?xml version="1.0" encoding="utf-8"?>
<p:tagLst xmlns:a="http://schemas.openxmlformats.org/drawingml/2006/main" xmlns:r="http://schemas.openxmlformats.org/officeDocument/2006/relationships" xmlns:p="http://schemas.openxmlformats.org/presentationml/2006/main">
  <p:tag name="PPSNARRATION" val="7,386028740,C:\mc\infosphere\infosphere overview_v3.ppc"/>
</p:tagLst>
</file>

<file path=ppt/tags/tag4.xml><?xml version="1.0" encoding="utf-8"?>
<p:tagLst xmlns:a="http://schemas.openxmlformats.org/drawingml/2006/main" xmlns:r="http://schemas.openxmlformats.org/officeDocument/2006/relationships" xmlns:p="http://schemas.openxmlformats.org/presentationml/2006/main">
  <p:tag name="PPSNARRATION" val="7,386028740,C:\mc\infosphere\infosphere overview_v3.ppc"/>
</p:tagLst>
</file>

<file path=ppt/tags/tag5.xml><?xml version="1.0" encoding="utf-8"?>
<p:tagLst xmlns:a="http://schemas.openxmlformats.org/drawingml/2006/main" xmlns:r="http://schemas.openxmlformats.org/officeDocument/2006/relationships" xmlns:p="http://schemas.openxmlformats.org/presentationml/2006/main">
  <p:tag name="PPSNARRATION" val="7,386028740,C:\mc\infosphere\infosphere overview_v3.ppc"/>
</p:tagLst>
</file>

<file path=ppt/tags/tag6.xml><?xml version="1.0" encoding="utf-8"?>
<p:tagLst xmlns:a="http://schemas.openxmlformats.org/drawingml/2006/main" xmlns:r="http://schemas.openxmlformats.org/officeDocument/2006/relationships" xmlns:p="http://schemas.openxmlformats.org/presentationml/2006/main">
  <p:tag name="PPSNARRATION" val="7,386028740,C:\mc\infosphere\infosphere overview_v3.ppc"/>
</p:tagLst>
</file>

<file path=ppt/tags/tag7.xml><?xml version="1.0" encoding="utf-8"?>
<p:tagLst xmlns:a="http://schemas.openxmlformats.org/drawingml/2006/main" xmlns:r="http://schemas.openxmlformats.org/officeDocument/2006/relationships" xmlns:p="http://schemas.openxmlformats.org/presentationml/2006/main">
  <p:tag name="PPSNARRATION" val="30,41726997,C:\mc\infosphere\infosphere overview_for_educast.ppc"/>
</p:tagLst>
</file>

<file path=ppt/tags/tag8.xml><?xml version="1.0" encoding="utf-8"?>
<p:tagLst xmlns:a="http://schemas.openxmlformats.org/drawingml/2006/main" xmlns:r="http://schemas.openxmlformats.org/officeDocument/2006/relationships" xmlns:p="http://schemas.openxmlformats.org/presentationml/2006/main">
  <p:tag name="PPSNARRATION" val="30,41726997,C:\mc\infosphere\infosphere overview_for_educast.ppc"/>
</p:tagLst>
</file>

<file path=ppt/tags/tag9.xml><?xml version="1.0" encoding="utf-8"?>
<p:tagLst xmlns:a="http://schemas.openxmlformats.org/drawingml/2006/main" xmlns:r="http://schemas.openxmlformats.org/officeDocument/2006/relationships" xmlns:p="http://schemas.openxmlformats.org/presentationml/2006/main">
  <p:tag name="PPSNARRATION" val="30,41726997,C:\mc\infosphere\infosphere overview_for_educast.ppc"/>
</p:tagLst>
</file>

<file path=ppt/theme/theme1.xml><?xml version="1.0" encoding="utf-8"?>
<a:theme xmlns:a="http://schemas.openxmlformats.org/drawingml/2006/main" name="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7150" cap="flat" cmpd="sng" algn="ctr">
          <a:solidFill>
            <a:srgbClr val="777777">
              <a:alpha val="50000"/>
            </a:srgbClr>
          </a:solidFill>
          <a:prstDash val="solid"/>
          <a:round/>
          <a:headEnd type="none" w="med" len="med"/>
          <a:tailEnd type="none" w="med" len="med"/>
        </a:ln>
        <a:effectLst>
          <a:prstShdw prst="shdw17" dist="17961" dir="2700000">
            <a:srgbClr val="777777">
              <a:gamma/>
              <a:shade val="60000"/>
              <a:invGamma/>
            </a:srgbClr>
          </a:prst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1"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57150" cap="flat" cmpd="sng" algn="ctr">
          <a:solidFill>
            <a:srgbClr val="777777">
              <a:alpha val="50000"/>
            </a:srgbClr>
          </a:solidFill>
          <a:prstDash val="solid"/>
          <a:round/>
          <a:headEnd type="none" w="med" len="med"/>
          <a:tailEnd type="none" w="med" len="med"/>
        </a:ln>
        <a:effectLst>
          <a:prstShdw prst="shdw17" dist="17961" dir="2700000">
            <a:srgbClr val="777777">
              <a:gamma/>
              <a:shade val="60000"/>
              <a:invGamma/>
            </a:srgbClr>
          </a:prst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1"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7150" cap="flat" cmpd="sng" algn="ctr">
          <a:solidFill>
            <a:srgbClr val="777777">
              <a:alpha val="50000"/>
            </a:srgbClr>
          </a:solidFill>
          <a:prstDash val="solid"/>
          <a:round/>
          <a:headEnd type="none" w="med" len="med"/>
          <a:tailEnd type="none" w="med" len="med"/>
        </a:ln>
        <a:effectLst>
          <a:prstShdw prst="shdw17" dist="17961" dir="2700000">
            <a:srgbClr val="777777">
              <a:gamma/>
              <a:shade val="60000"/>
              <a:invGamma/>
            </a:srgbClr>
          </a:prst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1"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57150" cap="flat" cmpd="sng" algn="ctr">
          <a:solidFill>
            <a:srgbClr val="777777">
              <a:alpha val="50000"/>
            </a:srgbClr>
          </a:solidFill>
          <a:prstDash val="solid"/>
          <a:round/>
          <a:headEnd type="none" w="med" len="med"/>
          <a:tailEnd type="none" w="med" len="med"/>
        </a:ln>
        <a:effectLst>
          <a:prstShdw prst="shdw17" dist="17961" dir="2700000">
            <a:srgbClr val="777777">
              <a:gamma/>
              <a:shade val="60000"/>
              <a:invGamma/>
            </a:srgbClr>
          </a:prst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1"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26641</TotalTime>
  <Words>8004</Words>
  <Application>Microsoft Office PowerPoint</Application>
  <PresentationFormat>On-screen Show (4:3)</PresentationFormat>
  <Paragraphs>933</Paragraphs>
  <Slides>32</Slides>
  <Notes>32</Notes>
  <HiddenSlides>0</HiddenSlides>
  <MMClips>0</MMClips>
  <ScaleCrop>false</ScaleCrop>
  <HeadingPairs>
    <vt:vector size="8" baseType="variant">
      <vt:variant>
        <vt:lpstr>Fonts Used</vt:lpstr>
      </vt:variant>
      <vt:variant>
        <vt:i4>10</vt:i4>
      </vt:variant>
      <vt:variant>
        <vt:lpstr>Design Template</vt:lpstr>
      </vt:variant>
      <vt:variant>
        <vt:i4>2</vt:i4>
      </vt:variant>
      <vt:variant>
        <vt:lpstr>Embedded OLE Servers</vt:lpstr>
      </vt:variant>
      <vt:variant>
        <vt:i4>2</vt:i4>
      </vt:variant>
      <vt:variant>
        <vt:lpstr>Slide Titles</vt:lpstr>
      </vt:variant>
      <vt:variant>
        <vt:i4>32</vt:i4>
      </vt:variant>
    </vt:vector>
  </HeadingPairs>
  <TitlesOfParts>
    <vt:vector size="46" baseType="lpstr">
      <vt:lpstr>Arial</vt:lpstr>
      <vt:lpstr>Calibri</vt:lpstr>
      <vt:lpstr>MS PGothic</vt:lpstr>
      <vt:lpstr>Wingdings</vt:lpstr>
      <vt:lpstr>Times</vt:lpstr>
      <vt:lpstr>Arial Narrow</vt:lpstr>
      <vt:lpstr>Arial Unicode MS</vt:lpstr>
      <vt:lpstr>Times New Roman</vt:lpstr>
      <vt:lpstr>SimSun</vt:lpstr>
      <vt:lpstr>Century Gothic</vt:lpstr>
      <vt:lpstr>Office Theme</vt:lpstr>
      <vt:lpstr>1_Office Theme</vt:lpstr>
      <vt:lpstr>Photo Editor Photo</vt:lpstr>
      <vt:lpstr>Bitmap Image</vt:lpstr>
      <vt:lpstr>Slide 1</vt:lpstr>
      <vt:lpstr>Agenda</vt:lpstr>
      <vt:lpstr>Slide 3</vt:lpstr>
      <vt:lpstr>Slide 4</vt:lpstr>
      <vt:lpstr>Slide 5</vt:lpstr>
      <vt:lpstr>Key Business Drivers for MDM</vt:lpstr>
      <vt:lpstr>What is Master Data?  Why is it important?</vt:lpstr>
      <vt:lpstr>What is Master Data Management?</vt:lpstr>
      <vt:lpstr>Slide 9</vt:lpstr>
      <vt:lpstr>Slide 10</vt:lpstr>
      <vt:lpstr>Slide 11</vt:lpstr>
      <vt:lpstr>Slide 12</vt:lpstr>
      <vt:lpstr>Slide 13</vt:lpstr>
      <vt:lpstr>Slide 14</vt:lpstr>
      <vt:lpstr>Slide 15</vt:lpstr>
      <vt:lpstr>Slide 16</vt:lpstr>
      <vt:lpstr>Over 10 Years Experience &amp; 600+ Customers</vt:lpstr>
      <vt:lpstr>Customers Across Industries are Addressing a Broad Set of Business Challenges With MDM</vt:lpstr>
      <vt:lpstr>Slide 19</vt:lpstr>
      <vt:lpstr>IBM® InfoSphere™ Master Data Management</vt:lpstr>
      <vt:lpstr>Slide 21</vt:lpstr>
      <vt:lpstr>IBM MDM Customer Success Story</vt:lpstr>
      <vt:lpstr>Slide 23</vt:lpstr>
      <vt:lpstr>Slide 24</vt:lpstr>
      <vt:lpstr>Slide 25</vt:lpstr>
      <vt:lpstr>Appendix</vt:lpstr>
      <vt:lpstr>Delivering Business Insight Requires Mastering Your Information Going Beyond Simply Managing… to Optimizing Business Results</vt:lpstr>
      <vt:lpstr>IBM MDM Product Portfolio</vt:lpstr>
      <vt:lpstr>IBM MDM Product Portfolio</vt:lpstr>
      <vt:lpstr>IBM® Initiate® Master Data Service®:  Functional Overview</vt:lpstr>
      <vt:lpstr>IBM® InfoSphere™ MDM Server: Functional Capabilities</vt:lpstr>
      <vt:lpstr>IBM® InfoSphere™ MDM Server (for PIM): Functional Capabilities </vt:lpstr>
    </vt:vector>
  </TitlesOfParts>
  <Company>IBM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MDM Pricing</dc:title>
  <dc:creator>McGinn</dc:creator>
  <cp:lastModifiedBy>Alita</cp:lastModifiedBy>
  <cp:revision>406</cp:revision>
  <dcterms:created xsi:type="dcterms:W3CDTF">2008-01-16T05:14:48Z</dcterms:created>
  <dcterms:modified xsi:type="dcterms:W3CDTF">2010-10-06T15:59:15Z</dcterms:modified>
</cp:coreProperties>
</file>