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98" r:id="rId2"/>
    <p:sldMasterId id="2147483686" r:id="rId3"/>
    <p:sldMasterId id="2147483693" r:id="rId4"/>
    <p:sldMasterId id="2147483688" r:id="rId5"/>
    <p:sldMasterId id="2147483702" r:id="rId6"/>
    <p:sldMasterId id="2147483704" r:id="rId7"/>
    <p:sldMasterId id="2147483710" r:id="rId8"/>
    <p:sldMasterId id="2147483729" r:id="rId9"/>
    <p:sldMasterId id="2147483748" r:id="rId10"/>
  </p:sldMasterIdLst>
  <p:notesMasterIdLst>
    <p:notesMasterId r:id="rId21"/>
  </p:notesMasterIdLst>
  <p:handoutMasterIdLst>
    <p:handoutMasterId r:id="rId22"/>
  </p:handoutMasterIdLst>
  <p:sldIdLst>
    <p:sldId id="362" r:id="rId11"/>
    <p:sldId id="360" r:id="rId12"/>
    <p:sldId id="363" r:id="rId13"/>
    <p:sldId id="364" r:id="rId14"/>
    <p:sldId id="365" r:id="rId15"/>
    <p:sldId id="366" r:id="rId16"/>
    <p:sldId id="367" r:id="rId17"/>
    <p:sldId id="368" r:id="rId18"/>
    <p:sldId id="358" r:id="rId19"/>
    <p:sldId id="35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Bramlet" initials="TB"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C58"/>
    <a:srgbClr val="006D5D"/>
    <a:srgbClr val="562F72"/>
    <a:srgbClr val="2D660A"/>
    <a:srgbClr val="181C58"/>
    <a:srgbClr val="009E47"/>
    <a:srgbClr val="C217CF"/>
    <a:srgbClr val="D71AE6"/>
    <a:srgbClr val="0092D2"/>
    <a:srgbClr val="1FA4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93315" autoAdjust="0"/>
  </p:normalViewPr>
  <p:slideViewPr>
    <p:cSldViewPr snapToGrid="0" snapToObjects="1">
      <p:cViewPr varScale="1">
        <p:scale>
          <a:sx n="141" d="100"/>
          <a:sy n="141" d="100"/>
        </p:scale>
        <p:origin x="690" y="120"/>
      </p:cViewPr>
      <p:guideLst>
        <p:guide orient="horz" pos="1620"/>
        <p:guide pos="2880"/>
      </p:guideLst>
    </p:cSldViewPr>
  </p:slideViewPr>
  <p:outlineViewPr>
    <p:cViewPr>
      <p:scale>
        <a:sx n="33" d="100"/>
        <a:sy n="33" d="100"/>
      </p:scale>
      <p:origin x="0" y="198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90" d="100"/>
          <a:sy n="90" d="100"/>
        </p:scale>
        <p:origin x="371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892BE0-CA9E-544B-AADF-9AA24E823DA8}" type="datetimeFigureOut">
              <a:rPr lang="en-US" smtClean="0"/>
              <a:pPr/>
              <a:t>9/27/2018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8E3950-C94D-8942-9749-C7F11EE9A5C7}" type="slidenum">
              <a:rPr lang="en-US" smtClean="0"/>
              <a:pPr/>
              <a:t>‹#›</a:t>
            </a:fld>
            <a:endParaRPr lang="en-US"/>
          </a:p>
        </p:txBody>
      </p:sp>
    </p:spTree>
    <p:extLst>
      <p:ext uri="{BB962C8B-B14F-4D97-AF65-F5344CB8AC3E}">
        <p14:creationId xmlns:p14="http://schemas.microsoft.com/office/powerpoint/2010/main" val="807103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EE4B0-10F0-FC4B-BF7C-40713635165A}" type="datetimeFigureOut">
              <a:rPr lang="en-US" smtClean="0"/>
              <a:pPr/>
              <a:t>9/27/2018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3B416-9017-6F42-A686-1623577C9AA7}" type="slidenum">
              <a:rPr lang="en-US" smtClean="0"/>
              <a:pPr/>
              <a:t>‹#›</a:t>
            </a:fld>
            <a:endParaRPr lang="en-US"/>
          </a:p>
        </p:txBody>
      </p:sp>
    </p:spTree>
    <p:extLst>
      <p:ext uri="{BB962C8B-B14F-4D97-AF65-F5344CB8AC3E}">
        <p14:creationId xmlns:p14="http://schemas.microsoft.com/office/powerpoint/2010/main" val="6282578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63">
              <a:spcBef>
                <a:spcPct val="30000"/>
              </a:spcBef>
              <a:defRPr sz="1200">
                <a:solidFill>
                  <a:schemeClr val="tx1"/>
                </a:solidFill>
                <a:latin typeface="Arial" charset="0"/>
                <a:ea typeface="MS PGothic" charset="-128"/>
              </a:defRPr>
            </a:lvl1pPr>
            <a:lvl2pPr marL="742950" indent="-285750" defTabSz="868363">
              <a:spcBef>
                <a:spcPct val="30000"/>
              </a:spcBef>
              <a:defRPr sz="1200">
                <a:solidFill>
                  <a:schemeClr val="tx1"/>
                </a:solidFill>
                <a:latin typeface="Arial" charset="0"/>
                <a:ea typeface="MS PGothic" charset="-128"/>
              </a:defRPr>
            </a:lvl2pPr>
            <a:lvl3pPr marL="1143000" indent="-228600" defTabSz="868363">
              <a:spcBef>
                <a:spcPct val="30000"/>
              </a:spcBef>
              <a:defRPr sz="1200">
                <a:solidFill>
                  <a:schemeClr val="tx1"/>
                </a:solidFill>
                <a:latin typeface="Arial" charset="0"/>
                <a:ea typeface="MS PGothic" charset="-128"/>
              </a:defRPr>
            </a:lvl3pPr>
            <a:lvl4pPr marL="1600200" indent="-228600" defTabSz="868363">
              <a:spcBef>
                <a:spcPct val="30000"/>
              </a:spcBef>
              <a:defRPr sz="1200">
                <a:solidFill>
                  <a:schemeClr val="tx1"/>
                </a:solidFill>
                <a:latin typeface="Arial" charset="0"/>
                <a:ea typeface="MS PGothic" charset="-128"/>
              </a:defRPr>
            </a:lvl4pPr>
            <a:lvl5pPr marL="2057400" indent="-228600" defTabSz="868363">
              <a:spcBef>
                <a:spcPct val="30000"/>
              </a:spcBef>
              <a:defRPr sz="1200">
                <a:solidFill>
                  <a:schemeClr val="tx1"/>
                </a:solidFill>
                <a:latin typeface="Arial" charset="0"/>
                <a:ea typeface="MS PGothic" charset="-128"/>
              </a:defRPr>
            </a:lvl5pPr>
            <a:lvl6pPr marL="2514600" indent="-228600" defTabSz="868363" eaLnBrk="0" fontAlgn="base" hangingPunct="0">
              <a:spcBef>
                <a:spcPct val="30000"/>
              </a:spcBef>
              <a:spcAft>
                <a:spcPct val="0"/>
              </a:spcAft>
              <a:defRPr sz="1200">
                <a:solidFill>
                  <a:schemeClr val="tx1"/>
                </a:solidFill>
                <a:latin typeface="Arial" charset="0"/>
                <a:ea typeface="MS PGothic" charset="-128"/>
              </a:defRPr>
            </a:lvl6pPr>
            <a:lvl7pPr marL="2971800" indent="-228600" defTabSz="868363" eaLnBrk="0" fontAlgn="base" hangingPunct="0">
              <a:spcBef>
                <a:spcPct val="30000"/>
              </a:spcBef>
              <a:spcAft>
                <a:spcPct val="0"/>
              </a:spcAft>
              <a:defRPr sz="1200">
                <a:solidFill>
                  <a:schemeClr val="tx1"/>
                </a:solidFill>
                <a:latin typeface="Arial" charset="0"/>
                <a:ea typeface="MS PGothic" charset="-128"/>
              </a:defRPr>
            </a:lvl7pPr>
            <a:lvl8pPr marL="3429000" indent="-228600" defTabSz="868363" eaLnBrk="0" fontAlgn="base" hangingPunct="0">
              <a:spcBef>
                <a:spcPct val="30000"/>
              </a:spcBef>
              <a:spcAft>
                <a:spcPct val="0"/>
              </a:spcAft>
              <a:defRPr sz="1200">
                <a:solidFill>
                  <a:schemeClr val="tx1"/>
                </a:solidFill>
                <a:latin typeface="Arial" charset="0"/>
                <a:ea typeface="MS PGothic" charset="-128"/>
              </a:defRPr>
            </a:lvl8pPr>
            <a:lvl9pPr marL="3886200" indent="-228600" defTabSz="868363"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75135FA-1C59-C846-8F59-B8359E976638}" type="slidenum">
              <a:rPr lang="en-US" altLang="en-US">
                <a:solidFill>
                  <a:srgbClr val="000000"/>
                </a:solidFill>
                <a:latin typeface="Times New Roman" charset="0"/>
              </a:rPr>
              <a:pPr>
                <a:spcBef>
                  <a:spcPct val="0"/>
                </a:spcBef>
              </a:pPr>
              <a:t>4</a:t>
            </a:fld>
            <a:endParaRPr lang="en-US" altLang="en-US">
              <a:solidFill>
                <a:srgbClr val="000000"/>
              </a:solidFill>
              <a:latin typeface="Times New Roman" charset="0"/>
            </a:endParaRPr>
          </a:p>
        </p:txBody>
      </p:sp>
      <p:sp>
        <p:nvSpPr>
          <p:cNvPr id="37890" name="Rectangle 2"/>
          <p:cNvSpPr>
            <a:spLocks noGrp="1" noRot="1" noChangeAspect="1" noTextEdit="1"/>
          </p:cNvSpPr>
          <p:nvPr>
            <p:ph type="sldImg"/>
          </p:nvPr>
        </p:nvSpPr>
        <p:spPr>
          <a:xfrm>
            <a:off x="458788" y="719138"/>
            <a:ext cx="6400800" cy="3600450"/>
          </a:xfrm>
          <a:ln/>
        </p:spPr>
      </p:sp>
      <p:sp>
        <p:nvSpPr>
          <p:cNvPr id="37891" name="Rectangle 3"/>
          <p:cNvSpPr>
            <a:spLocks noGrp="1"/>
          </p:cNvSpPr>
          <p:nvPr>
            <p:ph type="body" idx="1"/>
          </p:nvPr>
        </p:nvSpPr>
        <p:spPr>
          <a:xfrm>
            <a:off x="733425" y="4560888"/>
            <a:ext cx="58483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6634" tIns="48315" rIns="96634" bIns="48315"/>
          <a:lstStyle/>
          <a:p>
            <a:pPr eaLnBrk="1" hangingPunct="1"/>
            <a:endParaRPr lang="en-US" altLang="en-US">
              <a:latin typeface="Arial" charset="0"/>
              <a:ea typeface="MS PGothic" charset="-128"/>
            </a:endParaRPr>
          </a:p>
        </p:txBody>
      </p:sp>
    </p:spTree>
    <p:extLst>
      <p:ext uri="{BB962C8B-B14F-4D97-AF65-F5344CB8AC3E}">
        <p14:creationId xmlns:p14="http://schemas.microsoft.com/office/powerpoint/2010/main" val="370561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 of the </a:t>
            </a:r>
            <a:r>
              <a:rPr lang="en-US" dirty="0" err="1"/>
              <a:t>criticisma</a:t>
            </a:r>
            <a:r>
              <a:rPr lang="en-US" dirty="0"/>
              <a:t> Tape gets… is helical scan.. Data is written on stripped fashion.. Like a VCR.. A spinning </a:t>
            </a:r>
            <a:r>
              <a:rPr lang="en-US" dirty="0" err="1"/>
              <a:t>hed</a:t>
            </a:r>
            <a:r>
              <a:rPr lang="en-US" dirty="0"/>
              <a:t> that puts data on the tape like a barber pole. That created Tape wear… if you pause a VCR for a long period you will burn a hole in the Tape.</a:t>
            </a:r>
          </a:p>
          <a:p>
            <a:endParaRPr lang="en-US" dirty="0"/>
          </a:p>
          <a:p>
            <a:r>
              <a:rPr lang="en-US" dirty="0"/>
              <a:t>The silver flanges you see, rollers, can</a:t>
            </a:r>
            <a:r>
              <a:rPr lang="en-US" baseline="0" dirty="0"/>
              <a:t> damage the tape so we </a:t>
            </a:r>
            <a:r>
              <a:rPr lang="en-US" baseline="0" dirty="0" err="1"/>
              <a:t>reomved</a:t>
            </a:r>
            <a:r>
              <a:rPr lang="en-US" baseline="0" dirty="0"/>
              <a:t> those. </a:t>
            </a:r>
          </a:p>
          <a:p>
            <a:endParaRPr lang="en-US" baseline="0" dirty="0"/>
          </a:p>
          <a:p>
            <a:r>
              <a:rPr lang="en-US" baseline="0" dirty="0"/>
              <a:t>Our technology allows a light touch built for Reuse. Very important in the new workloads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489DEA9-B2DF-4DB7-810B-A6754F8D06FC}"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rPr>
              <a:t>This is shingling.....up to this point, the width of the writer matched the width of the track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00"/>
                </a:solidFill>
                <a:latin typeface="Arial" panose="020B0604020202020204" pitchFamily="34" charset="0"/>
              </a:rPr>
              <a:t>We</a:t>
            </a:r>
            <a:r>
              <a:rPr lang="en-US" altLang="en-US" sz="1200" baseline="0" dirty="0">
                <a:solidFill>
                  <a:srgbClr val="000000"/>
                </a:solidFill>
                <a:latin typeface="Arial" panose="020B0604020202020204" pitchFamily="34" charset="0"/>
              </a:rPr>
              <a:t> write wide and read narrow… for reliability.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solidFill>
                  <a:srgbClr val="000000"/>
                </a:solidFill>
                <a:latin typeface="Arial" panose="020B0604020202020204" pitchFamily="34" charset="0"/>
              </a:rPr>
              <a:t>Key is servo tracks keeps alignment of data. Ship rock on waves so servo tracks can ride out the storm or vibrations in a data center. Servo at the top A frame at image at the top..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489DEA9-B2DF-4DB7-810B-A6754F8D06FC}"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spcBef>
                <a:spcPct val="0"/>
              </a:spcBef>
            </a:pPr>
            <a:endParaRPr lang="en-US" altLang="en-US" sz="1200" dirty="0">
              <a:solidFill>
                <a:srgbClr val="000000"/>
              </a:solidFill>
              <a:latin typeface="Arial" panose="020B0604020202020204" pitchFamily="34" charset="0"/>
            </a:endParaRPr>
          </a:p>
          <a:p>
            <a:pPr>
              <a:spcBef>
                <a:spcPct val="0"/>
              </a:spcBef>
            </a:pPr>
            <a:r>
              <a:rPr lang="en-US" altLang="en-US" sz="1200" dirty="0">
                <a:solidFill>
                  <a:srgbClr val="000000"/>
                </a:solidFill>
                <a:latin typeface="Arial" panose="020B0604020202020204" pitchFamily="34" charset="0"/>
              </a:rPr>
              <a:t>LPOS sensing finds the right location.. Gives us mileposts markers.</a:t>
            </a:r>
            <a:r>
              <a:rPr lang="en-US" altLang="en-US" sz="1200" baseline="0" dirty="0">
                <a:solidFill>
                  <a:srgbClr val="000000"/>
                </a:solidFill>
                <a:latin typeface="Arial" panose="020B0604020202020204" pitchFamily="34" charset="0"/>
              </a:rPr>
              <a:t> File 159 can be </a:t>
            </a:r>
            <a:r>
              <a:rPr lang="en-US" altLang="en-US" sz="1200" baseline="0" dirty="0" err="1">
                <a:solidFill>
                  <a:srgbClr val="000000"/>
                </a:solidFill>
                <a:latin typeface="Arial" panose="020B0604020202020204" pitchFamily="34" charset="0"/>
              </a:rPr>
              <a:t>ofund</a:t>
            </a:r>
            <a:r>
              <a:rPr lang="en-US" altLang="en-US" sz="1200" baseline="0" dirty="0">
                <a:solidFill>
                  <a:srgbClr val="000000"/>
                </a:solidFill>
                <a:latin typeface="Arial" panose="020B0604020202020204" pitchFamily="34" charset="0"/>
              </a:rPr>
              <a:t>. LTO does not have this. The exit ramp is precisely known with Enterprise.</a:t>
            </a:r>
          </a:p>
          <a:p>
            <a:pPr>
              <a:spcBef>
                <a:spcPct val="0"/>
              </a:spcBef>
            </a:pPr>
            <a:endParaRPr lang="en-US" altLang="en-US" sz="1200" baseline="0" dirty="0">
              <a:solidFill>
                <a:srgbClr val="000000"/>
              </a:solidFill>
              <a:latin typeface="Arial" panose="020B0604020202020204" pitchFamily="34" charset="0"/>
            </a:endParaRPr>
          </a:p>
          <a:p>
            <a:pPr>
              <a:spcBef>
                <a:spcPct val="0"/>
              </a:spcBef>
            </a:pPr>
            <a:r>
              <a:rPr lang="en-US" altLang="en-US" sz="1200" baseline="0" dirty="0">
                <a:solidFill>
                  <a:srgbClr val="000000"/>
                </a:solidFill>
                <a:latin typeface="Arial" panose="020B0604020202020204" pitchFamily="34" charset="0"/>
              </a:rPr>
              <a:t>With High Resolution Tape Directory and LPOS there is no interpolation. We are in high speed search mode. We arrive precisely where the file is. With LTO or other technologies we must interpolate.</a:t>
            </a:r>
          </a:p>
          <a:p>
            <a:pPr>
              <a:spcBef>
                <a:spcPct val="0"/>
              </a:spcBef>
            </a:pPr>
            <a:endParaRPr lang="en-US" altLang="en-US" sz="1200" baseline="0" dirty="0">
              <a:solidFill>
                <a:srgbClr val="000000"/>
              </a:solidFill>
              <a:latin typeface="Arial" panose="020B0604020202020204" pitchFamily="34" charset="0"/>
            </a:endParaRPr>
          </a:p>
          <a:p>
            <a:pPr>
              <a:spcBef>
                <a:spcPct val="0"/>
              </a:spcBef>
            </a:pPr>
            <a:r>
              <a:rPr lang="en-US" altLang="en-US" sz="1200" baseline="0" dirty="0">
                <a:solidFill>
                  <a:srgbClr val="000000"/>
                </a:solidFill>
                <a:latin typeface="Arial" panose="020B0604020202020204" pitchFamily="34" charset="0"/>
              </a:rPr>
              <a:t>Very fast, hope in and hop out.</a:t>
            </a:r>
          </a:p>
          <a:p>
            <a:pPr>
              <a:spcBef>
                <a:spcPct val="0"/>
              </a:spcBef>
            </a:pPr>
            <a:endParaRPr lang="en-US" altLang="en-US" sz="1200" baseline="0" dirty="0">
              <a:solidFill>
                <a:srgbClr val="000000"/>
              </a:solidFill>
              <a:latin typeface="Arial" panose="020B0604020202020204" pitchFamily="34" charset="0"/>
            </a:endParaRPr>
          </a:p>
          <a:p>
            <a:pPr>
              <a:spcBef>
                <a:spcPct val="0"/>
              </a:spcBef>
            </a:pPr>
            <a:endParaRPr lang="en-US" altLang="en-US" sz="1200" dirty="0">
              <a:solidFill>
                <a:srgbClr val="000000"/>
              </a:solidFill>
              <a:latin typeface="Arial" panose="020B0604020202020204" pitchFamily="34" charset="0"/>
            </a:endParaRPr>
          </a:p>
          <a:p>
            <a:pPr>
              <a:spcBef>
                <a:spcPct val="0"/>
              </a:spcBef>
            </a:pPr>
            <a:endParaRPr lang="en-US" altLang="en-US" sz="1200" dirty="0">
              <a:solidFill>
                <a:srgbClr val="000000"/>
              </a:solidFill>
              <a:latin typeface="Arial" panose="020B0604020202020204" pitchFamily="34" charset="0"/>
            </a:endParaRPr>
          </a:p>
          <a:p>
            <a:pPr>
              <a:spcBef>
                <a:spcPct val="0"/>
              </a:spcBef>
            </a:pPr>
            <a:endParaRPr lang="en-US" altLang="en-US" sz="1200" dirty="0">
              <a:solidFill>
                <a:srgbClr val="000000"/>
              </a:solidFill>
              <a:latin typeface="Arial" panose="020B0604020202020204" pitchFamily="34" charset="0"/>
            </a:endParaRPr>
          </a:p>
          <a:p>
            <a:pPr>
              <a:spcBef>
                <a:spcPct val="0"/>
              </a:spcBef>
            </a:pPr>
            <a:r>
              <a:rPr lang="en-US" altLang="en-US" sz="1200" dirty="0">
                <a:solidFill>
                  <a:srgbClr val="000000"/>
                </a:solidFill>
                <a:latin typeface="Arial" panose="020B0604020202020204" pitchFamily="34" charset="0"/>
              </a:rPr>
              <a:t>There are 5 servo bands and 4 data bands. They are laid out </a:t>
            </a:r>
          </a:p>
          <a:p>
            <a:r>
              <a:rPr lang="en-US" altLang="en-US" sz="1200" dirty="0">
                <a:solidFill>
                  <a:srgbClr val="000000"/>
                </a:solidFill>
                <a:latin typeface="Arial" panose="020B0604020202020204" pitchFamily="34" charset="0"/>
              </a:rPr>
              <a:t>s-d-s-d-s-d-s-d-s. there are 512 data tracks, 64 wraps of 8 channels,16 index positions per bans</a:t>
            </a:r>
          </a:p>
          <a:p>
            <a:r>
              <a:rPr lang="en-US" altLang="en-US" sz="1200" dirty="0">
                <a:solidFill>
                  <a:srgbClr val="000000"/>
                </a:solidFill>
                <a:latin typeface="Arial" panose="020B0604020202020204" pitchFamily="34" charset="0"/>
              </a:rPr>
              <a:t>The servo bands perform 2 functions, exact positioning of the head to data track and knowledge of the longitudinal position (LPOS) of the tape. LPOS is determined by information that is encoded in the servo bands.</a:t>
            </a:r>
          </a:p>
          <a:p>
            <a:r>
              <a:rPr lang="en-US" altLang="en-US" sz="1200" dirty="0">
                <a:solidFill>
                  <a:srgbClr val="000000"/>
                </a:solidFill>
                <a:latin typeface="Arial" panose="020B0604020202020204" pitchFamily="34" charset="0"/>
              </a:rPr>
              <a:t>When data is written on tape the LPOS of that data is stored in the High Resolution Tape Directory (HRTD). The HRTD  is written at the beginning of tape and read into tape </a:t>
            </a:r>
            <a:r>
              <a:rPr lang="en-US" altLang="en-US" sz="1200" dirty="0" err="1">
                <a:solidFill>
                  <a:srgbClr val="000000"/>
                </a:solidFill>
                <a:latin typeface="Arial" panose="020B0604020202020204" pitchFamily="34" charset="0"/>
              </a:rPr>
              <a:t>menory</a:t>
            </a:r>
            <a:r>
              <a:rPr lang="en-US" altLang="en-US" sz="1200" dirty="0">
                <a:solidFill>
                  <a:srgbClr val="000000"/>
                </a:solidFill>
                <a:latin typeface="Arial" panose="020B0604020202020204" pitchFamily="34" charset="0"/>
              </a:rPr>
              <a:t> when the tape is loaded. When the drive receives a Search or Locate command the location of the data is in the HRTD enabling the drive to go directly to the data. </a:t>
            </a:r>
            <a:endParaRPr lang="en-US" dirty="0"/>
          </a:p>
        </p:txBody>
      </p:sp>
      <p:sp>
        <p:nvSpPr>
          <p:cNvPr id="4" name="Slide Number Placeholder 3"/>
          <p:cNvSpPr>
            <a:spLocks noGrp="1"/>
          </p:cNvSpPr>
          <p:nvPr>
            <p:ph type="sldNum" sz="quarter" idx="10"/>
          </p:nvPr>
        </p:nvSpPr>
        <p:spPr/>
        <p:txBody>
          <a:bodyPr/>
          <a:lstStyle/>
          <a:p>
            <a:fld id="{3489DEA9-B2DF-4DB7-810B-A6754F8D06FC}"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In the old days you had to determine whether to compress the data. Some files are not able to compress.</a:t>
            </a:r>
            <a:r>
              <a:rPr lang="en-US" baseline="0" dirty="0"/>
              <a:t> The file may have already been compressed by a server or an app. Like a trash compactor… its already packed as far as it will go. When this occurs attempting to further compress may actually inflate the file. Therefore, this feature keeps insures that the file is stored at the smallest size by comparing a file’s size with a compressed version of it. Therefore, less management, not having to switch the compressor on or off, not worrying about file inflation, etc. is </a:t>
            </a:r>
            <a:r>
              <a:rPr lang="en-US" baseline="0" dirty="0" err="1"/>
              <a:t>elininated</a:t>
            </a:r>
            <a:r>
              <a:rPr lang="en-US" baseline="0" dirty="0"/>
              <a:t> with this </a:t>
            </a:r>
            <a:r>
              <a:rPr lang="en-US" baseline="0" dirty="0" err="1"/>
              <a:t>conmpressiion</a:t>
            </a:r>
            <a:r>
              <a:rPr lang="en-US" baseline="0" dirty="0"/>
              <a:t> feature.</a:t>
            </a:r>
          </a:p>
          <a:p>
            <a:endParaRPr lang="en-US" baseline="0" dirty="0"/>
          </a:p>
          <a:p>
            <a:r>
              <a:rPr lang="en-US" altLang="en-US" sz="1200" dirty="0">
                <a:solidFill>
                  <a:srgbClr val="000000"/>
                </a:solidFill>
                <a:latin typeface="Arial" panose="020B0604020202020204" pitchFamily="34" charset="0"/>
              </a:rPr>
              <a:t>The Jaguar 1  Tape Drive uses the data compression algorithm used in LTO Gen 1 and Gen 2, known as SDLC "Streaming Lossless Data Compression Algorithm - (SDLC) ".  SDLC is an implementation of a Lempel-Ziv class 1 (LZ-1) data compression algorithms. SDLC is an extension to the Adaptive Lossless Data Compression (ALDC) algorithm, which is used in leading industry tape products.  Users of  SDLC C can expect to achieve the same, or better, data compression as users of ALDC.</a:t>
            </a:r>
          </a:p>
          <a:p>
            <a:r>
              <a:rPr lang="en-US" altLang="en-US" sz="1200" dirty="0">
                <a:solidFill>
                  <a:srgbClr val="000000"/>
                </a:solidFill>
                <a:latin typeface="Arial" panose="020B0604020202020204" pitchFamily="34" charset="0"/>
              </a:rPr>
              <a:t>A key difference between SDLC and previous lossless compression algorithms is that record boundaries and file marks are encoded as control symbols in LTO-DC. The encoding of record boundaries and file marks as control symbols allows the compressed data stream to be separated into a serial stream of records and file marks by the </a:t>
            </a:r>
            <a:r>
              <a:rPr lang="en-US" altLang="en-US" sz="1200" dirty="0" err="1">
                <a:solidFill>
                  <a:srgbClr val="000000"/>
                </a:solidFill>
                <a:latin typeface="Arial" panose="020B0604020202020204" pitchFamily="34" charset="0"/>
              </a:rPr>
              <a:t>decompressor</a:t>
            </a:r>
            <a:r>
              <a:rPr lang="en-US" altLang="en-US" sz="1200" dirty="0">
                <a:solidFill>
                  <a:srgbClr val="000000"/>
                </a:solidFill>
                <a:latin typeface="Arial" panose="020B0604020202020204" pitchFamily="34" charset="0"/>
              </a:rPr>
              <a:t> without requiring additional information (e.g. from an attached header).</a:t>
            </a:r>
          </a:p>
          <a:p>
            <a:r>
              <a:rPr lang="en-US" altLang="en-US" sz="1200" dirty="0">
                <a:solidFill>
                  <a:srgbClr val="000000"/>
                </a:solidFill>
                <a:latin typeface="Arial" panose="020B0604020202020204" pitchFamily="34" charset="0"/>
              </a:rPr>
              <a:t>A second difference between SDLC and previous lossless compression algorithms is that SDLC allows switching between compression and no compression (pass-through) within the data stream.  Control symbols within the data stream indicate the current compression state</a:t>
            </a:r>
          </a:p>
          <a:p>
            <a:r>
              <a:rPr lang="en-US" altLang="en-US" sz="1200" dirty="0">
                <a:solidFill>
                  <a:srgbClr val="000000"/>
                </a:solidFill>
                <a:latin typeface="Arial" panose="020B0604020202020204" pitchFamily="34" charset="0"/>
              </a:rPr>
              <a:t>The SDLC algorithm was standardized and is completely described in the ECMA-321:2001 "Streaming Lossless Data Compression Algorithm - (SDLC)". </a:t>
            </a:r>
          </a:p>
          <a:p>
            <a:endParaRPr lang="en-US" altLang="en-US" sz="120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489DEA9-B2DF-4DB7-810B-A6754F8D06FC}"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80976" y="171450"/>
            <a:ext cx="2105025" cy="861774"/>
          </a:xfrm>
          <a:prstGeom prst="rect">
            <a:avLst/>
          </a:prstGeom>
        </p:spPr>
        <p:txBody>
          <a:bodyPr lIns="0" tIns="0" rIns="0" bIns="0">
            <a:spAutoFit/>
          </a:bodyPr>
          <a:lstStyle>
            <a:lvl1pPr marL="0" indent="0">
              <a:spcBef>
                <a:spcPts val="0"/>
              </a:spcBef>
              <a:buNone/>
              <a:defRPr sz="2800" b="1"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IBM at</a:t>
            </a:r>
            <a:br>
              <a:rPr lang="en-US" dirty="0"/>
            </a:br>
            <a:r>
              <a:rPr lang="en-US" dirty="0"/>
              <a:t>Event Name</a:t>
            </a:r>
          </a:p>
        </p:txBody>
      </p:sp>
      <p:sp>
        <p:nvSpPr>
          <p:cNvPr id="12" name="Text Placeholder 6"/>
          <p:cNvSpPr>
            <a:spLocks noGrp="1"/>
          </p:cNvSpPr>
          <p:nvPr>
            <p:ph type="body" sz="quarter" idx="11" hasCustomPrompt="1"/>
          </p:nvPr>
        </p:nvSpPr>
        <p:spPr>
          <a:xfrm>
            <a:off x="190501" y="1684323"/>
            <a:ext cx="2941119" cy="830997"/>
          </a:xfrm>
          <a:prstGeom prst="rect">
            <a:avLst/>
          </a:prstGeom>
        </p:spPr>
        <p:txBody>
          <a:bodyPr wrap="square" lIns="0" tIns="0" rIns="0" bIns="0">
            <a:spAutoFit/>
          </a:bodyPr>
          <a:lstStyle>
            <a:lvl1pPr marL="0" indent="0">
              <a:spcBef>
                <a:spcPts val="0"/>
              </a:spcBef>
              <a:buNone/>
              <a:defRPr sz="1800" b="0"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Presentation Descriptor</a:t>
            </a:r>
            <a:br>
              <a:rPr lang="en-US" dirty="0"/>
            </a:br>
            <a:r>
              <a:rPr lang="en-US" dirty="0"/>
              <a:t>Work in Progress</a:t>
            </a:r>
          </a:p>
          <a:p>
            <a:pPr lvl="0"/>
            <a:r>
              <a:rPr lang="en-US" dirty="0"/>
              <a:t>00.00.17</a:t>
            </a:r>
          </a:p>
        </p:txBody>
      </p:sp>
    </p:spTree>
    <p:extLst>
      <p:ext uri="{BB962C8B-B14F-4D97-AF65-F5344CB8AC3E}">
        <p14:creationId xmlns:p14="http://schemas.microsoft.com/office/powerpoint/2010/main" val="286213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3" y="1095310"/>
            <a:ext cx="8541385" cy="1024896"/>
          </a:xfrm>
          <a:prstGeom prst="rect">
            <a:avLst/>
          </a:prstGeom>
        </p:spPr>
        <p:txBody>
          <a:bodyPr/>
          <a:lstStyle>
            <a:lvl1pPr>
              <a:defRPr sz="1350">
                <a:solidFill>
                  <a:schemeClr val="tx2"/>
                </a:solidFill>
              </a:defRPr>
            </a:lvl1pPr>
            <a:lvl2pPr marL="97334" indent="-97334">
              <a:buFont typeface="Arial" panose="020B0604020202020204" pitchFamily="34" charset="0"/>
              <a:buChar char="•"/>
              <a:defRPr sz="1125">
                <a:solidFill>
                  <a:schemeClr val="tx2"/>
                </a:solidFill>
              </a:defRPr>
            </a:lvl2pPr>
            <a:lvl3pPr marL="223242" indent="-97334">
              <a:buFont typeface="Wingdings" panose="05000000000000000000" pitchFamily="2" charset="2"/>
              <a:buChar char="§"/>
              <a:defRPr sz="1013">
                <a:solidFill>
                  <a:schemeClr val="tx2"/>
                </a:solidFill>
              </a:defRPr>
            </a:lvl3pPr>
            <a:lvl4pPr>
              <a:defRPr sz="900">
                <a:solidFill>
                  <a:schemeClr val="tx2"/>
                </a:solidFill>
              </a:defRPr>
            </a:lvl4pPr>
            <a:lvl5pPr>
              <a:defRPr sz="788">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8"/>
            <a:ext cx="8016240" cy="323165"/>
          </a:xfrm>
          <a:prstGeom prst="rect">
            <a:avLst/>
          </a:prstGeom>
        </p:spPr>
        <p:txBody>
          <a:bodyPr/>
          <a:lstStyle>
            <a:lvl1pPr>
              <a:defRPr sz="1575" b="0">
                <a:solidFill>
                  <a:schemeClr val="accent4"/>
                </a:solidFill>
              </a:defRPr>
            </a:lvl1pPr>
          </a:lstStyle>
          <a:p>
            <a:r>
              <a:rPr lang="en-US" dirty="0"/>
              <a:t>Click to edit Master title style</a:t>
            </a:r>
          </a:p>
        </p:txBody>
      </p:sp>
      <p:sp>
        <p:nvSpPr>
          <p:cNvPr id="5" name="Slide Number Placeholder 5"/>
          <p:cNvSpPr>
            <a:spLocks noGrp="1"/>
          </p:cNvSpPr>
          <p:nvPr>
            <p:ph type="sldNum" sz="quarter" idx="10"/>
          </p:nvPr>
        </p:nvSpPr>
        <p:spPr>
          <a:xfrm>
            <a:off x="8752319" y="4913116"/>
            <a:ext cx="105798" cy="103874"/>
          </a:xfrm>
          <a:prstGeom prst="rect">
            <a:avLst/>
          </a:prstGeom>
        </p:spPr>
        <p:txBody>
          <a:bodyPr/>
          <a:lstStyle>
            <a:lvl1pPr>
              <a:spcBef>
                <a:spcPct val="0"/>
              </a:spcBef>
              <a:buFontTx/>
              <a:buNone/>
              <a:defRPr sz="506">
                <a:solidFill>
                  <a:srgbClr val="5A5A5A"/>
                </a:solidFill>
                <a:latin typeface="Arial"/>
                <a:ea typeface="+mn-ea"/>
                <a:cs typeface="Arial"/>
              </a:defRPr>
            </a:lvl1pPr>
          </a:lstStyle>
          <a:p>
            <a:pPr>
              <a:defRPr/>
            </a:pPr>
            <a:fld id="{71E0CD34-CFE3-644D-8BF6-588E3241D909}" type="slidenum">
              <a:rPr lang="en-US"/>
              <a:pPr>
                <a:defRPr/>
              </a:pPr>
              <a:t>‹#›</a:t>
            </a:fld>
            <a:endParaRPr lang="en-US" dirty="0"/>
          </a:p>
        </p:txBody>
      </p:sp>
    </p:spTree>
    <p:extLst>
      <p:ext uri="{BB962C8B-B14F-4D97-AF65-F5344CB8AC3E}">
        <p14:creationId xmlns:p14="http://schemas.microsoft.com/office/powerpoint/2010/main" val="1069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190501" y="2348542"/>
            <a:ext cx="2095500" cy="430887"/>
          </a:xfrm>
          <a:prstGeom prst="rect">
            <a:avLst/>
          </a:prstGeom>
          <a:noFill/>
        </p:spPr>
        <p:txBody>
          <a:bodyPr wrap="square" lIns="0" tIns="0" rIns="0" bIns="0" rtlCol="0">
            <a:spAutoFit/>
          </a:bodyPr>
          <a:lstStyle/>
          <a:p>
            <a:r>
              <a:rPr lang="en-US" sz="2800" b="0" i="0" dirty="0">
                <a:solidFill>
                  <a:schemeClr val="bg1"/>
                </a:solidFill>
                <a:latin typeface="IBM Plex Sans" charset="0"/>
                <a:ea typeface="IBM Plex Sans" charset="0"/>
                <a:cs typeface="IBM Plex Sans" charset="0"/>
              </a:rPr>
              <a:t>Thank you.</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82409" y="179544"/>
            <a:ext cx="1895475" cy="352425"/>
          </a:xfrm>
          <a:prstGeom prst="rect">
            <a:avLst/>
          </a:prstGeom>
        </p:spPr>
        <p:txBody>
          <a:bodyPr lIns="0" tIns="0" rIns="0" bIns="0"/>
          <a:lstStyle>
            <a:lvl1pPr marL="0" indent="0">
              <a:spcBef>
                <a:spcPts val="0"/>
              </a:spcBef>
              <a:buNone/>
              <a:defRPr sz="1800" b="1"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Section Title</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520524" y="0"/>
            <a:ext cx="3520853"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9" name="Rectangle 8"/>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10" name="Text Placeholder 15"/>
          <p:cNvSpPr>
            <a:spLocks noGrp="1"/>
          </p:cNvSpPr>
          <p:nvPr>
            <p:ph type="body" sz="quarter" idx="11" hasCustomPrompt="1"/>
          </p:nvPr>
        </p:nvSpPr>
        <p:spPr>
          <a:xfrm>
            <a:off x="200164" y="149983"/>
            <a:ext cx="3864660" cy="1363713"/>
          </a:xfrm>
        </p:spPr>
        <p:txBody>
          <a:bodyPr>
            <a:noAutofit/>
          </a:bodyPr>
          <a:lstStyle>
            <a:lvl1pPr marL="0" indent="0" fontAlgn="t">
              <a:spcBef>
                <a:spcPts val="0"/>
              </a:spcBef>
              <a:buFontTx/>
              <a:buNone/>
              <a:defRPr sz="2800" baseline="0">
                <a:solidFill>
                  <a:schemeClr val="bg1"/>
                </a:solidFill>
                <a:latin typeface="Arial" charset="0"/>
              </a:defRPr>
            </a:lvl1pPr>
          </a:lstStyle>
          <a:p>
            <a:r>
              <a:rPr lang="en-US" dirty="0"/>
              <a:t>Presentation Title</a:t>
            </a:r>
          </a:p>
        </p:txBody>
      </p:sp>
      <p:sp>
        <p:nvSpPr>
          <p:cNvPr id="11" name="Text Placeholder 15"/>
          <p:cNvSpPr>
            <a:spLocks noGrp="1"/>
          </p:cNvSpPr>
          <p:nvPr>
            <p:ph type="body" sz="quarter" idx="12" hasCustomPrompt="1"/>
          </p:nvPr>
        </p:nvSpPr>
        <p:spPr>
          <a:xfrm>
            <a:off x="200164" y="1771806"/>
            <a:ext cx="3864660" cy="648346"/>
          </a:xfrm>
        </p:spPr>
        <p:txBody>
          <a:bodyPr>
            <a:noAutofit/>
          </a:bodyPr>
          <a:lstStyle>
            <a:lvl1pPr marL="0" indent="0" fontAlgn="t">
              <a:lnSpc>
                <a:spcPct val="90000"/>
              </a:lnSpc>
              <a:spcBef>
                <a:spcPts val="0"/>
              </a:spcBef>
              <a:buFontTx/>
              <a:buNone/>
              <a:defRPr sz="2800" baseline="0">
                <a:solidFill>
                  <a:schemeClr val="bg1"/>
                </a:solidFill>
                <a:latin typeface="Arial" charset="0"/>
              </a:defRPr>
            </a:lvl1pPr>
          </a:lstStyle>
          <a:p>
            <a:r>
              <a:rPr lang="en-US" dirty="0"/>
              <a:t>Speaker</a:t>
            </a:r>
          </a:p>
          <a:p>
            <a:r>
              <a:rPr lang="en-US" dirty="0"/>
              <a:t>Title</a:t>
            </a:r>
          </a:p>
        </p:txBody>
      </p:sp>
      <p:sp>
        <p:nvSpPr>
          <p:cNvPr id="13" name="Subtitle 2"/>
          <p:cNvSpPr txBox="1">
            <a:spLocks/>
          </p:cNvSpPr>
          <p:nvPr userDrawn="1"/>
        </p:nvSpPr>
        <p:spPr>
          <a:xfrm>
            <a:off x="4650099" y="70703"/>
            <a:ext cx="3205852" cy="3414858"/>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r>
              <a:rPr lang="en-US" sz="2600" dirty="0">
                <a:solidFill>
                  <a:srgbClr val="E0E0E0">
                    <a:lumMod val="25000"/>
                  </a:srgbClr>
                </a:solidFill>
              </a:rPr>
              <a:t> </a:t>
            </a:r>
            <a:endParaRPr lang="en-US" sz="2800" dirty="0">
              <a:solidFill>
                <a:srgbClr val="E0E0E0">
                  <a:lumMod val="25000"/>
                </a:srgbClr>
              </a:solidFill>
            </a:endParaRPr>
          </a:p>
        </p:txBody>
      </p:sp>
      <p:sp>
        <p:nvSpPr>
          <p:cNvPr id="15" name="Date Placeholder 4"/>
          <p:cNvSpPr>
            <a:spLocks noGrp="1"/>
          </p:cNvSpPr>
          <p:nvPr>
            <p:ph type="dt" sz="half" idx="2"/>
          </p:nvPr>
        </p:nvSpPr>
        <p:spPr>
          <a:xfrm>
            <a:off x="285233" y="4805615"/>
            <a:ext cx="2057400" cy="187359"/>
          </a:xfrm>
          <a:prstGeom prst="rect">
            <a:avLst/>
          </a:prstGeom>
        </p:spPr>
        <p:txBody>
          <a:bodyPr vert="horz" lIns="0" tIns="45720" rIns="91440" bIns="45720" rtlCol="0" anchor="ctr"/>
          <a:lstStyle>
            <a:lvl1pPr algn="l">
              <a:defRPr sz="1200" baseline="0">
                <a:solidFill>
                  <a:schemeClr val="bg2"/>
                </a:solidFill>
              </a:defRPr>
            </a:lvl1pPr>
          </a:lstStyle>
          <a:p>
            <a:fld id="{668098D3-DBC6-3244-92F5-EF8DA2B7E04E}" type="datetime1">
              <a:rPr lang="en-US" smtClean="0">
                <a:solidFill>
                  <a:srgbClr val="E0E0E0"/>
                </a:solidFill>
              </a:rPr>
              <a:pPr/>
              <a:t>9/27/2018</a:t>
            </a:fld>
            <a:endParaRPr lang="en-US" dirty="0">
              <a:solidFill>
                <a:srgbClr val="E0E0E0"/>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1415913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85000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56280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normAutofit/>
          </a:bodyPr>
          <a:lstStyle>
            <a:lvl1pPr marL="0" indent="0">
              <a:buNone/>
              <a:defRPr sz="2000" b="0"/>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087707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lvl1pPr marL="0" indent="0">
              <a:buNone/>
              <a:defRPr/>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87669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Page Chart or Photo">
    <p:spTree>
      <p:nvGrpSpPr>
        <p:cNvPr id="1" name=""/>
        <p:cNvGrpSpPr/>
        <p:nvPr/>
      </p:nvGrpSpPr>
      <p:grpSpPr>
        <a:xfrm>
          <a:off x="0" y="0"/>
          <a:ext cx="0" cy="0"/>
          <a:chOff x="0" y="0"/>
          <a:chExt cx="0" cy="0"/>
        </a:xfrm>
      </p:grpSpPr>
      <p:sp>
        <p:nvSpPr>
          <p:cNvPr id="12" name="Rectangle 11"/>
          <p:cNvSpPr/>
          <p:nvPr userDrawn="1"/>
        </p:nvSpPr>
        <p:spPr>
          <a:xfrm>
            <a:off x="4545673" y="0"/>
            <a:ext cx="459832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4239366" cy="90689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2540" y="1118326"/>
            <a:ext cx="4239366" cy="3476297"/>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40" y="111668"/>
            <a:ext cx="4287896" cy="4482955"/>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36859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Page Chart or Photo">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6" name="Content Placeholder 5"/>
          <p:cNvSpPr>
            <a:spLocks noGrp="1"/>
          </p:cNvSpPr>
          <p:nvPr>
            <p:ph sz="quarter" idx="4"/>
          </p:nvPr>
        </p:nvSpPr>
        <p:spPr>
          <a:xfrm>
            <a:off x="92540" y="561153"/>
            <a:ext cx="8960847" cy="403347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20868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190501" y="1133675"/>
            <a:ext cx="4371975" cy="276999"/>
          </a:xfrm>
          <a:prstGeom prst="rect">
            <a:avLst/>
          </a:prstGeom>
        </p:spPr>
        <p:txBody>
          <a:bodyPr wrap="square" lIns="0" tIns="0" rIns="0" bIns="0">
            <a:spAutoFit/>
          </a:bodyPr>
          <a:lstStyle>
            <a:lvl1pPr marL="0" indent="0">
              <a:spcBef>
                <a:spcPts val="0"/>
              </a:spcBef>
              <a:buNone/>
              <a:defRPr sz="1800" b="0"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1.  Agenda Item One</a:t>
            </a:r>
          </a:p>
        </p:txBody>
      </p:sp>
      <p:sp>
        <p:nvSpPr>
          <p:cNvPr id="2" name="TextBox 1"/>
          <p:cNvSpPr txBox="1"/>
          <p:nvPr userDrawn="1"/>
        </p:nvSpPr>
        <p:spPr>
          <a:xfrm>
            <a:off x="190501" y="171451"/>
            <a:ext cx="2095500" cy="307777"/>
          </a:xfrm>
          <a:prstGeom prst="rect">
            <a:avLst/>
          </a:prstGeom>
          <a:noFill/>
        </p:spPr>
        <p:txBody>
          <a:bodyPr wrap="square" lIns="0" tIns="0" rIns="0" bIns="0" rtlCol="0">
            <a:spAutoFit/>
          </a:bodyPr>
          <a:lstStyle/>
          <a:p>
            <a:r>
              <a:rPr lang="en-US" sz="2000" b="1" i="0" dirty="0">
                <a:solidFill>
                  <a:schemeClr val="bg1"/>
                </a:solidFill>
                <a:latin typeface="IBM Plex Sans" charset="0"/>
                <a:ea typeface="IBM Plex Sans" charset="0"/>
                <a:cs typeface="IBM Plex Sans" charset="0"/>
              </a:rPr>
              <a:t>Agenda</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SCII Text Page">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
        <p:nvSpPr>
          <p:cNvPr id="8" name="AutoShape 2"/>
          <p:cNvSpPr>
            <a:spLocks noChangeArrowheads="1"/>
          </p:cNvSpPr>
          <p:nvPr userDrawn="1"/>
        </p:nvSpPr>
        <p:spPr bwMode="gray">
          <a:xfrm>
            <a:off x="147790" y="601367"/>
            <a:ext cx="8798948" cy="3972729"/>
          </a:xfrm>
          <a:prstGeom prst="roundRect">
            <a:avLst>
              <a:gd name="adj" fmla="val 2000"/>
            </a:avLst>
          </a:prstGeom>
          <a:solidFill>
            <a:srgbClr val="FAFAFA"/>
          </a:solidFill>
          <a:ln w="6350">
            <a:solidFill>
              <a:srgbClr val="000000"/>
            </a:solidFill>
            <a:round/>
            <a:headEnd/>
            <a:tailEnd/>
          </a:ln>
          <a:effectLst/>
          <a:extLst>
            <a:ext uri="{AF507438-7753-43e0-B8FC-AC1667EBCBE1}">
              <a14:hiddenEffects xmlns:a14="http://schemas.microsoft.com/office/drawing/2010/main" xmlns="">
                <a:effectLst>
                  <a:outerShdw blurRad="63500" dist="71842" dir="2700000" algn="ctr" rotWithShape="0">
                    <a:schemeClr val="bg2">
                      <a:alpha val="74998"/>
                    </a:schemeClr>
                  </a:outerShdw>
                </a:effectLst>
              </a14:hiddenEffects>
            </a:ext>
          </a:extLst>
        </p:spPr>
        <p:txBody>
          <a:bodyPr lIns="26994" tIns="13497" rIns="72804" bIns="0"/>
          <a:lstStyle/>
          <a:p>
            <a:pPr marL="111917" indent="-111917" defTabSz="460760" fontAlgn="base">
              <a:spcBef>
                <a:spcPct val="0"/>
              </a:spcBef>
              <a:spcAft>
                <a:spcPct val="25000"/>
              </a:spcAft>
              <a:buClr>
                <a:srgbClr val="0000FF"/>
              </a:buClr>
              <a:defRPr/>
            </a:pPr>
            <a:r>
              <a:rPr lang="en-US" sz="1400" dirty="0">
                <a:solidFill>
                  <a:prstClr val="black"/>
                </a:solidFill>
                <a:latin typeface="Courier New" charset="0"/>
                <a:ea typeface="ＭＳ Ｐゴシック" charset="0"/>
              </a:rPr>
              <a:t>ASCII Content</a:t>
            </a:r>
          </a:p>
        </p:txBody>
      </p:sp>
    </p:spTree>
    <p:extLst>
      <p:ext uri="{BB962C8B-B14F-4D97-AF65-F5344CB8AC3E}">
        <p14:creationId xmlns:p14="http://schemas.microsoft.com/office/powerpoint/2010/main" val="133513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6"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3383228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65" y="278610"/>
            <a:ext cx="8887949" cy="207749"/>
          </a:xfrm>
          <a:prstGeom prst="rect">
            <a:avLst/>
          </a:prstGeom>
        </p:spPr>
        <p:txBody>
          <a:bodyPr lIns="68580" tIns="34290" rIns="68580" bIns="3429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73599944"/>
      </p:ext>
    </p:extLst>
  </p:cSld>
  <p:clrMapOvr>
    <a:masterClrMapping/>
  </p:clrMapOvr>
  <p:transition spd="slow" advClick="0" advTm="15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er with Copy and Image">
    <p:spTree>
      <p:nvGrpSpPr>
        <p:cNvPr id="1" name=""/>
        <p:cNvGrpSpPr/>
        <p:nvPr/>
      </p:nvGrpSpPr>
      <p:grpSpPr>
        <a:xfrm>
          <a:off x="0" y="0"/>
          <a:ext cx="0" cy="0"/>
          <a:chOff x="0" y="0"/>
          <a:chExt cx="0" cy="0"/>
        </a:xfrm>
      </p:grpSpPr>
      <p:sp>
        <p:nvSpPr>
          <p:cNvPr id="21" name="Text Placeholder 15"/>
          <p:cNvSpPr>
            <a:spLocks noGrp="1"/>
          </p:cNvSpPr>
          <p:nvPr>
            <p:ph type="body" sz="quarter" idx="12" hasCustomPrompt="1"/>
          </p:nvPr>
        </p:nvSpPr>
        <p:spPr>
          <a:xfrm>
            <a:off x="202518" y="904962"/>
            <a:ext cx="3770266" cy="3186743"/>
          </a:xfrm>
          <a:prstGeom prst="rect">
            <a:avLst/>
          </a:prstGeom>
        </p:spPr>
        <p:txBody>
          <a:bodyPr lIns="68580" tIns="34290" rIns="68580" bIns="34290">
            <a:noAutofit/>
          </a:bodyPr>
          <a:lstStyle>
            <a:lvl1pPr marL="0" indent="0" fontAlgn="t">
              <a:lnSpc>
                <a:spcPts val="1519"/>
              </a:lnSpc>
              <a:spcBef>
                <a:spcPts val="0"/>
              </a:spcBef>
              <a:spcAft>
                <a:spcPts val="675"/>
              </a:spcAft>
              <a:buFontTx/>
              <a:buNone/>
              <a:defRPr sz="1400" baseline="0">
                <a:solidFill>
                  <a:srgbClr val="323232"/>
                </a:solidFill>
                <a:latin typeface="Arial" charset="0"/>
              </a:defRPr>
            </a:lvl1pPr>
          </a:lstStyle>
          <a:p>
            <a:r>
              <a:rPr lang="en-US" dirty="0"/>
              <a:t>Copy goes here 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vehicula</a:t>
            </a:r>
            <a:r>
              <a:rPr lang="en-US" dirty="0"/>
              <a:t> lorem </a:t>
            </a:r>
            <a:r>
              <a:rPr lang="en-US" dirty="0" err="1"/>
              <a:t>enim</a:t>
            </a:r>
            <a:r>
              <a:rPr lang="en-US" dirty="0"/>
              <a:t>, </a:t>
            </a:r>
            <a:r>
              <a:rPr lang="en-US" dirty="0" err="1"/>
              <a:t>quis</a:t>
            </a:r>
            <a:r>
              <a:rPr lang="en-US" dirty="0"/>
              <a:t> convallis lacus </a:t>
            </a:r>
            <a:r>
              <a:rPr lang="en-US" dirty="0" err="1"/>
              <a:t>sodales</a:t>
            </a:r>
            <a:r>
              <a:rPr lang="en-US" dirty="0"/>
              <a:t> in.</a:t>
            </a:r>
          </a:p>
        </p:txBody>
      </p:sp>
      <p:sp>
        <p:nvSpPr>
          <p:cNvPr id="3" name="Picture Placeholder 2"/>
          <p:cNvSpPr>
            <a:spLocks noGrp="1"/>
          </p:cNvSpPr>
          <p:nvPr>
            <p:ph type="pic" sz="quarter" idx="13" hasCustomPrompt="1"/>
          </p:nvPr>
        </p:nvSpPr>
        <p:spPr>
          <a:xfrm>
            <a:off x="4568125" y="0"/>
            <a:ext cx="4568480" cy="5143500"/>
          </a:xfrm>
          <a:prstGeom prst="rect">
            <a:avLst/>
          </a:prstGeom>
          <a:solidFill>
            <a:srgbClr val="F1EDED"/>
          </a:solidFill>
          <a:ln>
            <a:noFill/>
          </a:ln>
        </p:spPr>
        <p:txBody>
          <a:bodyPr lIns="68580" tIns="34290" rIns="68580" bIns="34290" anchor="ctr">
            <a:normAutofit/>
          </a:bodyPr>
          <a:lstStyle>
            <a:lvl1pPr marL="0" indent="0" algn="ctr">
              <a:buNone/>
              <a:defRPr sz="1100">
                <a:ln>
                  <a:noFill/>
                </a:ln>
                <a:solidFill>
                  <a:srgbClr val="A6A6A6"/>
                </a:solidFill>
              </a:defRPr>
            </a:lvl1pPr>
          </a:lstStyle>
          <a:p>
            <a:r>
              <a:rPr lang="en-US" dirty="0"/>
              <a:t>Your image goes here</a:t>
            </a:r>
          </a:p>
        </p:txBody>
      </p:sp>
      <p:sp>
        <p:nvSpPr>
          <p:cNvPr id="9" name="Slide Number Placeholder 3"/>
          <p:cNvSpPr>
            <a:spLocks noGrp="1"/>
          </p:cNvSpPr>
          <p:nvPr>
            <p:ph type="sldNum" sz="quarter" idx="4"/>
          </p:nvPr>
        </p:nvSpPr>
        <p:spPr>
          <a:xfrm>
            <a:off x="291840" y="4853747"/>
            <a:ext cx="435499" cy="187359"/>
          </a:xfrm>
          <a:prstGeom prst="rect">
            <a:avLst/>
          </a:prstGeom>
        </p:spPr>
        <p:txBody>
          <a:bodyPr vert="horz" lIns="51435" tIns="25718" rIns="51435" bIns="25718" rtlCol="0" anchor="ctr"/>
          <a:lstStyle>
            <a:lvl1pPr algn="l">
              <a:defRPr sz="700" baseline="0">
                <a:solidFill>
                  <a:srgbClr val="655A5B"/>
                </a:solidFill>
              </a:defRPr>
            </a:lvl1pPr>
          </a:lstStyle>
          <a:p>
            <a:fld id="{64A8A213-8E92-D94A-82D7-8578C89CAF17}" type="slidenum">
              <a:rPr lang="en-US" smtClean="0"/>
              <a:pPr/>
              <a:t>‹#›</a:t>
            </a:fld>
            <a:endParaRPr lang="en-US" dirty="0"/>
          </a:p>
        </p:txBody>
      </p:sp>
      <p:sp>
        <p:nvSpPr>
          <p:cNvPr id="7" name="Text Placeholder 15"/>
          <p:cNvSpPr>
            <a:spLocks noGrp="1"/>
          </p:cNvSpPr>
          <p:nvPr>
            <p:ph type="body" sz="quarter" idx="11" hasCustomPrompt="1"/>
          </p:nvPr>
        </p:nvSpPr>
        <p:spPr>
          <a:xfrm>
            <a:off x="202520" y="290934"/>
            <a:ext cx="3770265" cy="390917"/>
          </a:xfrm>
          <a:prstGeom prst="rect">
            <a:avLst/>
          </a:prstGeom>
        </p:spPr>
        <p:txBody>
          <a:bodyPr lIns="68580" tIns="34290" rIns="68580" bIns="34290">
            <a:noAutofit/>
          </a:bodyPr>
          <a:lstStyle>
            <a:lvl1pPr marL="0" indent="0" fontAlgn="t">
              <a:buFontTx/>
              <a:buNone/>
              <a:defRPr sz="1700" baseline="0">
                <a:solidFill>
                  <a:srgbClr val="5498E4"/>
                </a:solidFill>
                <a:latin typeface="Arial" charset="0"/>
              </a:defRPr>
            </a:lvl1pPr>
          </a:lstStyle>
          <a:p>
            <a:r>
              <a:rPr lang="en-US" dirty="0"/>
              <a:t>Header goes here</a:t>
            </a:r>
          </a:p>
        </p:txBody>
      </p:sp>
    </p:spTree>
  </p:cSld>
  <p:clrMapOvr>
    <a:masterClrMapping/>
  </p:clrMapOvr>
  <p:transition spd="slow" advClick="0" advTm="15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A1F1014F-12A4-46EE-BA67-7B7DF0833EE9}" type="slidenum">
              <a:rPr lang="en-US" altLang="en-US">
                <a:solidFill>
                  <a:srgbClr val="E0E0E0">
                    <a:lumMod val="25000"/>
                  </a:srgbClr>
                </a:solidFill>
              </a:rPr>
              <a:pPr/>
              <a:t>‹#›</a:t>
            </a:fld>
            <a:endParaRPr lang="en-US" altLang="en-US">
              <a:solidFill>
                <a:srgbClr val="E0E0E0">
                  <a:lumMod val="25000"/>
                </a:srgbClr>
              </a:solidFill>
            </a:endParaRPr>
          </a:p>
        </p:txBody>
      </p:sp>
      <p:sp>
        <p:nvSpPr>
          <p:cNvPr id="5" name="Rectangle 4"/>
          <p:cNvSpPr>
            <a:spLocks noChangeArrowheads="1"/>
          </p:cNvSpPr>
          <p:nvPr userDrawn="1"/>
        </p:nvSpPr>
        <p:spPr bwMode="gray">
          <a:xfrm>
            <a:off x="441046" y="4931949"/>
            <a:ext cx="845661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938" tIns="15465" rIns="30938" bIns="15465"/>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a:defRPr/>
            </a:pPr>
            <a:r>
              <a:rPr lang="en-US" altLang="en-US" sz="500" dirty="0">
                <a:solidFill>
                  <a:srgbClr val="323232"/>
                </a:solidFill>
              </a:rPr>
              <a:t>© Copyright IBM Corporation 2017</a:t>
            </a:r>
            <a:r>
              <a:rPr lang="en-US" altLang="en-US" sz="500" dirty="0">
                <a:solidFill>
                  <a:srgbClr val="323232"/>
                </a:solidFill>
                <a:ea typeface="ＭＳ Ｐゴシック" pitchFamily="34" charset="-128"/>
              </a:rPr>
              <a:t>.</a:t>
            </a:r>
            <a:endParaRPr lang="en-US" altLang="en-US" sz="500" dirty="0">
              <a:solidFill>
                <a:srgbClr val="323232"/>
              </a:solidFill>
            </a:endParaRPr>
          </a:p>
        </p:txBody>
      </p:sp>
    </p:spTree>
    <p:extLst>
      <p:ext uri="{BB962C8B-B14F-4D97-AF65-F5344CB8AC3E}">
        <p14:creationId xmlns:p14="http://schemas.microsoft.com/office/powerpoint/2010/main" val="3643348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Footer Placeholder 2"/>
          <p:cNvSpPr>
            <a:spLocks noGrp="1"/>
          </p:cNvSpPr>
          <p:nvPr>
            <p:ph type="ftr" sz="quarter" idx="3"/>
          </p:nvPr>
        </p:nvSpPr>
        <p:spPr>
          <a:xfrm>
            <a:off x="367426" y="4946538"/>
            <a:ext cx="976229" cy="76944"/>
          </a:xfrm>
          <a:prstGeom prst="rect">
            <a:avLst/>
          </a:prstGeom>
        </p:spPr>
        <p:txBody>
          <a:bodyPr wrap="none" lIns="0" tIns="0" rIns="0" bIns="0">
            <a:spAutoFit/>
          </a:bodyPr>
          <a:lstStyle>
            <a:lvl1pPr>
              <a:defRPr sz="500"/>
            </a:lvl1pPr>
          </a:lstStyle>
          <a:p>
            <a:r>
              <a:rPr lang="en-US" dirty="0">
                <a:solidFill>
                  <a:prstClr val="black"/>
                </a:solidFill>
              </a:rPr>
              <a:t>© Copyright IBM Corporation 2017</a:t>
            </a:r>
          </a:p>
        </p:txBody>
      </p:sp>
      <p:sp>
        <p:nvSpPr>
          <p:cNvPr id="4" name="Slide Number Placeholder 3"/>
          <p:cNvSpPr>
            <a:spLocks noGrp="1"/>
          </p:cNvSpPr>
          <p:nvPr>
            <p:ph type="sldNum" sz="quarter" idx="4"/>
          </p:nvPr>
        </p:nvSpPr>
        <p:spPr>
          <a:xfrm>
            <a:off x="8748714" y="4913141"/>
            <a:ext cx="76944" cy="76944"/>
          </a:xfrm>
          <a:prstGeom prst="rect">
            <a:avLst/>
          </a:prstGeom>
        </p:spPr>
        <p:txBody>
          <a:bodyPr wrap="none" lIns="0" tIns="0" rIns="0" bIns="0">
            <a:spAutoFit/>
          </a:bodyPr>
          <a:lstStyle>
            <a:lvl1pPr>
              <a:defRPr sz="500"/>
            </a:lvl1pPr>
          </a:lstStyle>
          <a:p>
            <a:fld id="{E4DBDE34-E9B5-E04F-B662-69720E4BCB53}" type="slidenum">
              <a:rPr lang="en-US" smtClean="0">
                <a:solidFill>
                  <a:prstClr val="black"/>
                </a:solidFill>
              </a:rPr>
              <a:pPr/>
              <a:t>‹#›</a:t>
            </a:fld>
            <a:endParaRPr lang="en-US" dirty="0">
              <a:solidFill>
                <a:prstClr val="black"/>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125979"/>
          </a:xfrm>
        </p:spPr>
        <p:txBody>
          <a:bodyPr/>
          <a:lstStyle/>
          <a:p>
            <a:r>
              <a:rPr lang="en-US"/>
              <a:t>Click to edit Master title style</a:t>
            </a:r>
          </a:p>
        </p:txBody>
      </p:sp>
      <p:sp>
        <p:nvSpPr>
          <p:cNvPr id="3" name="Content Placeholder 2"/>
          <p:cNvSpPr>
            <a:spLocks noGrp="1"/>
          </p:cNvSpPr>
          <p:nvPr>
            <p:ph sz="half" idx="1"/>
          </p:nvPr>
        </p:nvSpPr>
        <p:spPr>
          <a:xfrm>
            <a:off x="256052" y="1373788"/>
            <a:ext cx="3939689"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45749" y="1381125"/>
            <a:ext cx="4055736"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5310"/>
            <a:ext cx="8541385" cy="1366438"/>
          </a:xfrm>
        </p:spPr>
        <p:txBody>
          <a:bodyPr/>
          <a:lstStyle>
            <a:lvl1pPr>
              <a:defRPr sz="2400">
                <a:solidFill>
                  <a:schemeClr val="tx2"/>
                </a:solidFill>
              </a:defRPr>
            </a:lvl1pPr>
            <a:lvl2pPr marL="173025" indent="-173025">
              <a:buFont typeface="Arial" panose="020B0604020202020204" pitchFamily="34" charset="0"/>
              <a:buChar char="•"/>
              <a:defRPr sz="2000">
                <a:solidFill>
                  <a:schemeClr val="tx2"/>
                </a:solidFill>
              </a:defRPr>
            </a:lvl2pPr>
            <a:lvl3pPr marL="396844" indent="-173025">
              <a:buFont typeface="Wingdings" panose="05000000000000000000" pitchFamily="2" charset="2"/>
              <a:buChar char="§"/>
              <a:defRPr sz="1800">
                <a:solidFill>
                  <a:schemeClr val="tx2"/>
                </a:solidFill>
              </a:defRPr>
            </a:lvl3pPr>
            <a:lvl4pPr>
              <a:defRPr sz="1600">
                <a:solidFill>
                  <a:schemeClr val="tx2"/>
                </a:solidFill>
              </a:defRPr>
            </a:lvl4pPr>
            <a:lvl5pPr>
              <a:defRPr sz="1400">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6"/>
            <a:ext cx="8016240" cy="430838"/>
          </a:xfrm>
        </p:spPr>
        <p:txBody>
          <a:bodyPr/>
          <a:lstStyle>
            <a:lvl1pPr>
              <a:defRPr sz="2800" b="0">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fld id="{E4DBDE34-E9B5-E04F-B662-69720E4BCB53}" type="slidenum">
              <a:rPr lang="en-US" smtClean="0">
                <a:solidFill>
                  <a:srgbClr val="E0E0E0"/>
                </a:solidFill>
              </a:rPr>
              <a:pPr/>
              <a:t>‹#›</a:t>
            </a:fld>
            <a:endParaRPr lang="en-US" dirty="0">
              <a:solidFill>
                <a:srgbClr val="E0E0E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9667" y="173453"/>
            <a:ext cx="1477800" cy="199800"/>
          </a:xfrm>
          <a:prstGeom prst="rect">
            <a:avLst/>
          </a:prstGeom>
        </p:spPr>
      </p:pic>
    </p:spTree>
    <p:extLst>
      <p:ext uri="{BB962C8B-B14F-4D97-AF65-F5344CB8AC3E}">
        <p14:creationId xmlns:p14="http://schemas.microsoft.com/office/powerpoint/2010/main" val="374815077"/>
      </p:ext>
    </p:extLst>
  </p:cSld>
  <p:clrMapOvr>
    <a:masterClrMapping/>
  </p:clrMapOvr>
  <p:extLst mod="1">
    <p:ext uri="{DCECCB84-F9BA-43D5-87BE-67443E8EF086}">
      <p15:sldGuideLst xmlns:p15="http://schemas.microsoft.com/office/powerpoint/2012/main">
        <p15:guide id="1" orient="horz" pos="31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LUE 2 - Title slide logos ">
    <p:spTree>
      <p:nvGrpSpPr>
        <p:cNvPr id="1" name=""/>
        <p:cNvGrpSpPr/>
        <p:nvPr/>
      </p:nvGrpSpPr>
      <p:grpSpPr>
        <a:xfrm>
          <a:off x="0" y="0"/>
          <a:ext cx="0" cy="0"/>
          <a:chOff x="0" y="0"/>
          <a:chExt cx="0" cy="0"/>
        </a:xfrm>
      </p:grpSpPr>
      <p:pic>
        <p:nvPicPr>
          <p:cNvPr id="13" name="Picture 8" descr="cover-wallpaper.jpg"/>
          <p:cNvPicPr>
            <a:picLocks noChangeAspect="1"/>
          </p:cNvPicPr>
          <p:nvPr userDrawn="1"/>
        </p:nvPicPr>
        <p:blipFill>
          <a:blip r:embed="rId2" cstate="print"/>
          <a:srcRect b="36177"/>
          <a:stretch>
            <a:fillRect/>
          </a:stretch>
        </p:blipFill>
        <p:spPr bwMode="auto">
          <a:xfrm>
            <a:off x="0" y="0"/>
            <a:ext cx="9144000" cy="2708783"/>
          </a:xfrm>
          <a:prstGeom prst="rect">
            <a:avLst/>
          </a:prstGeom>
          <a:noFill/>
          <a:ln w="9525">
            <a:noFill/>
            <a:miter lim="800000"/>
            <a:headEnd/>
            <a:tailEnd/>
          </a:ln>
        </p:spPr>
      </p:pic>
      <p:sp>
        <p:nvSpPr>
          <p:cNvPr id="7" name="Rectangle 6"/>
          <p:cNvSpPr/>
          <p:nvPr userDrawn="1"/>
        </p:nvSpPr>
        <p:spPr>
          <a:xfrm>
            <a:off x="0" y="0"/>
            <a:ext cx="9144000" cy="2743200"/>
          </a:xfrm>
          <a:prstGeom prst="rect">
            <a:avLst/>
          </a:prstGeom>
          <a:gradFill>
            <a:gsLst>
              <a:gs pos="0">
                <a:schemeClr val="bg1">
                  <a:alpha val="0"/>
                </a:schemeClr>
              </a:gs>
              <a:gs pos="100000">
                <a:schemeClr val="bg1"/>
              </a:gs>
              <a:gs pos="7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solidFill>
                <a:prstClr val="white"/>
              </a:solidFill>
            </a:endParaRPr>
          </a:p>
        </p:txBody>
      </p:sp>
      <p:pic>
        <p:nvPicPr>
          <p:cNvPr id="12" name="Picture 46" descr="blue-tri-color-logo"/>
          <p:cNvPicPr>
            <a:picLocks noChangeAspect="1" noChangeArrowheads="1"/>
          </p:cNvPicPr>
          <p:nvPr userDrawn="1"/>
        </p:nvPicPr>
        <p:blipFill>
          <a:blip r:embed="rId3" cstate="print"/>
          <a:srcRect/>
          <a:stretch>
            <a:fillRect/>
          </a:stretch>
        </p:blipFill>
        <p:spPr bwMode="auto">
          <a:xfrm>
            <a:off x="8412163" y="4761266"/>
            <a:ext cx="469900" cy="190324"/>
          </a:xfrm>
          <a:prstGeom prst="rect">
            <a:avLst/>
          </a:prstGeom>
          <a:noFill/>
          <a:ln w="9525">
            <a:noFill/>
            <a:miter lim="800000"/>
            <a:headEnd/>
            <a:tailEnd/>
          </a:ln>
        </p:spPr>
      </p:pic>
      <p:sp>
        <p:nvSpPr>
          <p:cNvPr id="6" name="Text Placeholder 5"/>
          <p:cNvSpPr>
            <a:spLocks noGrp="1"/>
          </p:cNvSpPr>
          <p:nvPr>
            <p:ph type="body" sz="quarter" idx="10"/>
          </p:nvPr>
        </p:nvSpPr>
        <p:spPr>
          <a:xfrm>
            <a:off x="338330" y="2747674"/>
            <a:ext cx="8440547" cy="253746"/>
          </a:xfrm>
        </p:spPr>
        <p:txBody>
          <a:bodyPr/>
          <a:lstStyle>
            <a:lvl1pPr marL="0" indent="0">
              <a:spcBef>
                <a:spcPts val="1320"/>
              </a:spcBef>
              <a:buNone/>
              <a:defRPr sz="2200">
                <a:solidFill>
                  <a:schemeClr val="tx1"/>
                </a:solidFill>
              </a:defRPr>
            </a:lvl1pPr>
            <a:lvl5pPr>
              <a:buNone/>
              <a:defRPr/>
            </a:lvl5pPr>
          </a:lstStyle>
          <a:p>
            <a:pPr lvl="0"/>
            <a:r>
              <a:rPr lang="en-US" dirty="0"/>
              <a:t>Click to edit Master text styles</a:t>
            </a:r>
          </a:p>
        </p:txBody>
      </p:sp>
      <p:sp>
        <p:nvSpPr>
          <p:cNvPr id="8" name="Text Placeholder 7"/>
          <p:cNvSpPr>
            <a:spLocks noGrp="1"/>
          </p:cNvSpPr>
          <p:nvPr>
            <p:ph type="body" sz="quarter" idx="11"/>
          </p:nvPr>
        </p:nvSpPr>
        <p:spPr>
          <a:xfrm>
            <a:off x="365762" y="3874770"/>
            <a:ext cx="8413115" cy="274320"/>
          </a:xfrm>
        </p:spPr>
        <p:txBody>
          <a:bodyPr/>
          <a:lstStyle>
            <a:lvl1pPr marL="0" indent="0">
              <a:spcBef>
                <a:spcPts val="0"/>
              </a:spcBef>
              <a:buNone/>
              <a:defRPr sz="1200"/>
            </a:lvl1pPr>
          </a:lstStyle>
          <a:p>
            <a:pPr lvl="0"/>
            <a:r>
              <a:rPr lang="en-US"/>
              <a:t>Click to edit Master text styles</a:t>
            </a:r>
          </a:p>
        </p:txBody>
      </p:sp>
      <p:sp>
        <p:nvSpPr>
          <p:cNvPr id="9" name="Title 8"/>
          <p:cNvSpPr>
            <a:spLocks noGrp="1"/>
          </p:cNvSpPr>
          <p:nvPr>
            <p:ph type="title"/>
          </p:nvPr>
        </p:nvSpPr>
        <p:spPr>
          <a:xfrm>
            <a:off x="320040" y="2231808"/>
            <a:ext cx="8466786" cy="507831"/>
          </a:xfrm>
          <a:prstGeom prst="rect">
            <a:avLst/>
          </a:prstGeom>
        </p:spPr>
        <p:txBody>
          <a:bodyPr lIns="0" tIns="0" rIns="0" bIns="0" anchor="b" anchorCtr="0"/>
          <a:lstStyle>
            <a:lvl1pPr>
              <a:defRPr sz="4800">
                <a:solidFill>
                  <a:schemeClr val="bg2"/>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ahasis Page (i.e., overview, agenda)">
    <p:spTree>
      <p:nvGrpSpPr>
        <p:cNvPr id="1" name=""/>
        <p:cNvGrpSpPr/>
        <p:nvPr/>
      </p:nvGrpSpPr>
      <p:grpSpPr>
        <a:xfrm>
          <a:off x="0" y="0"/>
          <a:ext cx="0" cy="0"/>
          <a:chOff x="0" y="0"/>
          <a:chExt cx="0" cy="0"/>
        </a:xfrm>
      </p:grpSpPr>
      <p:sp>
        <p:nvSpPr>
          <p:cNvPr id="12" name="Text Placeholder 6"/>
          <p:cNvSpPr>
            <a:spLocks noGrp="1"/>
          </p:cNvSpPr>
          <p:nvPr>
            <p:ph type="body" sz="quarter" idx="11" hasCustomPrompt="1"/>
          </p:nvPr>
        </p:nvSpPr>
        <p:spPr>
          <a:xfrm>
            <a:off x="190501" y="171452"/>
            <a:ext cx="1895475" cy="352425"/>
          </a:xfrm>
          <a:prstGeom prst="rect">
            <a:avLst/>
          </a:prstGeom>
        </p:spPr>
        <p:txBody>
          <a:bodyPr lIns="0" tIns="0" rIns="0" bIns="0"/>
          <a:lstStyle>
            <a:lvl1pPr marL="0" indent="0">
              <a:spcBef>
                <a:spcPts val="0"/>
              </a:spcBef>
              <a:buNone/>
              <a:defRPr sz="1600" b="1"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Header</a:t>
            </a:r>
          </a:p>
        </p:txBody>
      </p:sp>
      <p:cxnSp>
        <p:nvCxnSpPr>
          <p:cNvPr id="3" name="Straight Connector 2"/>
          <p:cNvCxnSpPr/>
          <p:nvPr userDrawn="1"/>
        </p:nvCxnSpPr>
        <p:spPr>
          <a:xfrm>
            <a:off x="2286000" y="171450"/>
            <a:ext cx="0" cy="47625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 Placeholder 6"/>
          <p:cNvSpPr>
            <a:spLocks noGrp="1"/>
          </p:cNvSpPr>
          <p:nvPr>
            <p:ph type="body" sz="quarter" idx="10" hasCustomPrompt="1"/>
          </p:nvPr>
        </p:nvSpPr>
        <p:spPr>
          <a:xfrm>
            <a:off x="2486026" y="1133675"/>
            <a:ext cx="4371975" cy="276999"/>
          </a:xfrm>
          <a:prstGeom prst="rect">
            <a:avLst/>
          </a:prstGeom>
        </p:spPr>
        <p:txBody>
          <a:bodyPr wrap="square" lIns="0" tIns="0" rIns="0" bIns="0">
            <a:spAutoFit/>
          </a:bodyPr>
          <a:lstStyle>
            <a:lvl1pPr marL="0" indent="0">
              <a:spcBef>
                <a:spcPts val="0"/>
              </a:spcBef>
              <a:buNone/>
              <a:defRPr sz="1800" b="0"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your text here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645" y="1373358"/>
            <a:ext cx="8442931" cy="3267752"/>
          </a:xfrm>
        </p:spPr>
        <p:txBody>
          <a:bodyPr>
            <a:normAutofit/>
          </a:bodyPr>
          <a:lstStyle>
            <a:lvl1pPr marL="228589" marR="0" indent="-228589" algn="l" defTabSz="914354" rtl="0" eaLnBrk="1" fontAlgn="auto" latinLnBrk="0" hangingPunct="1">
              <a:lnSpc>
                <a:spcPct val="100000"/>
              </a:lnSpc>
              <a:spcBef>
                <a:spcPts val="900"/>
              </a:spcBef>
              <a:spcAft>
                <a:spcPts val="0"/>
              </a:spcAft>
              <a:buClrTx/>
              <a:buSzTx/>
              <a:buFont typeface="Wingdings" pitchFamily="2" charset="2"/>
              <a:buChar char="§"/>
              <a:tabLst/>
              <a:defRPr sz="1600">
                <a:solidFill>
                  <a:schemeClr val="tx2"/>
                </a:solidFill>
              </a:defRPr>
            </a:lvl1pPr>
            <a:lvl2pPr marL="457177" indent="-228589">
              <a:spcBef>
                <a:spcPts val="0"/>
              </a:spcBef>
              <a:defRPr sz="1600">
                <a:solidFill>
                  <a:schemeClr val="tx2"/>
                </a:solidFill>
              </a:defRPr>
            </a:lvl2pPr>
            <a:lvl3pPr marL="685766" indent="-228589">
              <a:spcBef>
                <a:spcPts val="0"/>
              </a:spcBef>
              <a:buFont typeface="Wingdings"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0"/>
          <p:cNvSpPr>
            <a:spLocks noGrp="1"/>
          </p:cNvSpPr>
          <p:nvPr>
            <p:ph type="title"/>
          </p:nvPr>
        </p:nvSpPr>
        <p:spPr>
          <a:xfrm>
            <a:off x="342491" y="225644"/>
            <a:ext cx="8436385" cy="685800"/>
          </a:xfrm>
          <a:prstGeom prst="rect">
            <a:avLst/>
          </a:prstGeom>
        </p:spPr>
        <p:txBody>
          <a:bodyPr lIns="0" tIns="0" rIns="0" bIns="0"/>
          <a:lstStyle/>
          <a:p>
            <a:r>
              <a:rPr lang="en-US" dirty="0"/>
              <a:t>Click to edit Master title style</a:t>
            </a:r>
          </a:p>
        </p:txBody>
      </p:sp>
    </p:spTree>
    <p:extLst>
      <p:ext uri="{BB962C8B-B14F-4D97-AF65-F5344CB8AC3E}">
        <p14:creationId xmlns:p14="http://schemas.microsoft.com/office/powerpoint/2010/main" val="1134153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520524" y="0"/>
            <a:ext cx="3520853"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9" name="Rectangle 8"/>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10" name="Text Placeholder 15"/>
          <p:cNvSpPr>
            <a:spLocks noGrp="1"/>
          </p:cNvSpPr>
          <p:nvPr>
            <p:ph type="body" sz="quarter" idx="11" hasCustomPrompt="1"/>
          </p:nvPr>
        </p:nvSpPr>
        <p:spPr>
          <a:xfrm>
            <a:off x="200164" y="149983"/>
            <a:ext cx="3864660" cy="1363713"/>
          </a:xfrm>
        </p:spPr>
        <p:txBody>
          <a:bodyPr>
            <a:noAutofit/>
          </a:bodyPr>
          <a:lstStyle>
            <a:lvl1pPr marL="0" indent="0" fontAlgn="t">
              <a:spcBef>
                <a:spcPts val="0"/>
              </a:spcBef>
              <a:buFontTx/>
              <a:buNone/>
              <a:defRPr sz="2800" baseline="0">
                <a:solidFill>
                  <a:schemeClr val="bg1"/>
                </a:solidFill>
                <a:latin typeface="Arial" charset="0"/>
              </a:defRPr>
            </a:lvl1pPr>
          </a:lstStyle>
          <a:p>
            <a:r>
              <a:rPr lang="en-US" dirty="0"/>
              <a:t>Presentation Title</a:t>
            </a:r>
          </a:p>
        </p:txBody>
      </p:sp>
      <p:sp>
        <p:nvSpPr>
          <p:cNvPr id="11" name="Text Placeholder 15"/>
          <p:cNvSpPr>
            <a:spLocks noGrp="1"/>
          </p:cNvSpPr>
          <p:nvPr>
            <p:ph type="body" sz="quarter" idx="12" hasCustomPrompt="1"/>
          </p:nvPr>
        </p:nvSpPr>
        <p:spPr>
          <a:xfrm>
            <a:off x="200164" y="1771806"/>
            <a:ext cx="3864660" cy="648346"/>
          </a:xfrm>
        </p:spPr>
        <p:txBody>
          <a:bodyPr>
            <a:noAutofit/>
          </a:bodyPr>
          <a:lstStyle>
            <a:lvl1pPr marL="0" indent="0" fontAlgn="t">
              <a:lnSpc>
                <a:spcPct val="90000"/>
              </a:lnSpc>
              <a:spcBef>
                <a:spcPts val="0"/>
              </a:spcBef>
              <a:buFontTx/>
              <a:buNone/>
              <a:defRPr sz="2800" baseline="0">
                <a:solidFill>
                  <a:schemeClr val="bg1"/>
                </a:solidFill>
                <a:latin typeface="Arial" charset="0"/>
              </a:defRPr>
            </a:lvl1pPr>
          </a:lstStyle>
          <a:p>
            <a:r>
              <a:rPr lang="en-US" dirty="0"/>
              <a:t>Speaker</a:t>
            </a:r>
          </a:p>
          <a:p>
            <a:r>
              <a:rPr lang="en-US" dirty="0"/>
              <a:t>Title</a:t>
            </a:r>
          </a:p>
        </p:txBody>
      </p:sp>
      <p:sp>
        <p:nvSpPr>
          <p:cNvPr id="13" name="Subtitle 2"/>
          <p:cNvSpPr txBox="1">
            <a:spLocks/>
          </p:cNvSpPr>
          <p:nvPr userDrawn="1"/>
        </p:nvSpPr>
        <p:spPr>
          <a:xfrm>
            <a:off x="4650099" y="70703"/>
            <a:ext cx="3205852" cy="3414858"/>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r>
              <a:rPr lang="en-US" sz="2600" dirty="0">
                <a:solidFill>
                  <a:srgbClr val="E0E0E0">
                    <a:lumMod val="25000"/>
                  </a:srgbClr>
                </a:solidFill>
              </a:rPr>
              <a:t> </a:t>
            </a:r>
            <a:endParaRPr lang="en-US" sz="2800" dirty="0">
              <a:solidFill>
                <a:srgbClr val="E0E0E0">
                  <a:lumMod val="25000"/>
                </a:srgbClr>
              </a:solidFill>
            </a:endParaRPr>
          </a:p>
        </p:txBody>
      </p:sp>
      <p:sp>
        <p:nvSpPr>
          <p:cNvPr id="15" name="Date Placeholder 4"/>
          <p:cNvSpPr>
            <a:spLocks noGrp="1"/>
          </p:cNvSpPr>
          <p:nvPr>
            <p:ph type="dt" sz="half" idx="2"/>
          </p:nvPr>
        </p:nvSpPr>
        <p:spPr>
          <a:xfrm>
            <a:off x="285233" y="4805615"/>
            <a:ext cx="2057400" cy="187359"/>
          </a:xfrm>
          <a:prstGeom prst="rect">
            <a:avLst/>
          </a:prstGeom>
        </p:spPr>
        <p:txBody>
          <a:bodyPr vert="horz" lIns="0" tIns="45720" rIns="91440" bIns="45720" rtlCol="0" anchor="ctr"/>
          <a:lstStyle>
            <a:lvl1pPr algn="l">
              <a:defRPr sz="1200" baseline="0">
                <a:solidFill>
                  <a:schemeClr val="bg2"/>
                </a:solidFill>
              </a:defRPr>
            </a:lvl1pPr>
          </a:lstStyle>
          <a:p>
            <a:fld id="{668098D3-DBC6-3244-92F5-EF8DA2B7E04E}" type="datetime1">
              <a:rPr lang="en-US" smtClean="0">
                <a:solidFill>
                  <a:srgbClr val="E0E0E0"/>
                </a:solidFill>
              </a:rPr>
              <a:pPr/>
              <a:t>9/27/2018</a:t>
            </a:fld>
            <a:endParaRPr lang="en-US" dirty="0">
              <a:solidFill>
                <a:srgbClr val="E0E0E0"/>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1415913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850002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562809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normAutofit/>
          </a:bodyPr>
          <a:lstStyle>
            <a:lvl1pPr marL="0" indent="0">
              <a:buNone/>
              <a:defRPr sz="2000" b="0"/>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087707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lvl1pPr marL="0" indent="0">
              <a:buNone/>
              <a:defRPr/>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876690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Page Chart or Photo">
    <p:spTree>
      <p:nvGrpSpPr>
        <p:cNvPr id="1" name=""/>
        <p:cNvGrpSpPr/>
        <p:nvPr/>
      </p:nvGrpSpPr>
      <p:grpSpPr>
        <a:xfrm>
          <a:off x="0" y="0"/>
          <a:ext cx="0" cy="0"/>
          <a:chOff x="0" y="0"/>
          <a:chExt cx="0" cy="0"/>
        </a:xfrm>
      </p:grpSpPr>
      <p:sp>
        <p:nvSpPr>
          <p:cNvPr id="12" name="Rectangle 11"/>
          <p:cNvSpPr/>
          <p:nvPr userDrawn="1"/>
        </p:nvSpPr>
        <p:spPr>
          <a:xfrm>
            <a:off x="4545673" y="0"/>
            <a:ext cx="459832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4239366" cy="90689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2540" y="1118326"/>
            <a:ext cx="4239366" cy="3476297"/>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40" y="111668"/>
            <a:ext cx="4287896" cy="4482955"/>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368590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Page Chart or Photo">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6" name="Content Placeholder 5"/>
          <p:cNvSpPr>
            <a:spLocks noGrp="1"/>
          </p:cNvSpPr>
          <p:nvPr>
            <p:ph sz="quarter" idx="4"/>
          </p:nvPr>
        </p:nvSpPr>
        <p:spPr>
          <a:xfrm>
            <a:off x="92540" y="561153"/>
            <a:ext cx="8960847" cy="403347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208683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SCII Text Page">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
        <p:nvSpPr>
          <p:cNvPr id="8" name="AutoShape 2"/>
          <p:cNvSpPr>
            <a:spLocks noChangeArrowheads="1"/>
          </p:cNvSpPr>
          <p:nvPr userDrawn="1"/>
        </p:nvSpPr>
        <p:spPr bwMode="gray">
          <a:xfrm>
            <a:off x="147790" y="601367"/>
            <a:ext cx="8798948" cy="3972729"/>
          </a:xfrm>
          <a:prstGeom prst="roundRect">
            <a:avLst>
              <a:gd name="adj" fmla="val 2000"/>
            </a:avLst>
          </a:prstGeom>
          <a:solidFill>
            <a:srgbClr val="FAFAFA"/>
          </a:solidFill>
          <a:ln w="6350">
            <a:solidFill>
              <a:srgbClr val="000000"/>
            </a:solidFill>
            <a:round/>
            <a:headEnd/>
            <a:tailEnd/>
          </a:ln>
          <a:effectLst/>
          <a:extLst>
            <a:ext uri="{AF507438-7753-43e0-B8FC-AC1667EBCBE1}">
              <a14:hiddenEffects xmlns:a14="http://schemas.microsoft.com/office/drawing/2010/main" xmlns="">
                <a:effectLst>
                  <a:outerShdw blurRad="63500" dist="71842" dir="2700000" algn="ctr" rotWithShape="0">
                    <a:schemeClr val="bg2">
                      <a:alpha val="74998"/>
                    </a:schemeClr>
                  </a:outerShdw>
                </a:effectLst>
              </a14:hiddenEffects>
            </a:ext>
          </a:extLst>
        </p:spPr>
        <p:txBody>
          <a:bodyPr lIns="26994" tIns="13497" rIns="72804" bIns="0"/>
          <a:lstStyle/>
          <a:p>
            <a:pPr marL="111917" indent="-111917" defTabSz="460760" fontAlgn="base">
              <a:spcBef>
                <a:spcPct val="0"/>
              </a:spcBef>
              <a:spcAft>
                <a:spcPct val="25000"/>
              </a:spcAft>
              <a:buClr>
                <a:srgbClr val="0000FF"/>
              </a:buClr>
              <a:defRPr/>
            </a:pPr>
            <a:r>
              <a:rPr lang="en-US" sz="1400" dirty="0">
                <a:solidFill>
                  <a:prstClr val="black"/>
                </a:solidFill>
                <a:latin typeface="Courier New" charset="0"/>
                <a:ea typeface="ＭＳ Ｐゴシック" charset="0"/>
              </a:rPr>
              <a:t>ASCII Content</a:t>
            </a:r>
          </a:p>
        </p:txBody>
      </p:sp>
    </p:spTree>
    <p:extLst>
      <p:ext uri="{BB962C8B-B14F-4D97-AF65-F5344CB8AC3E}">
        <p14:creationId xmlns:p14="http://schemas.microsoft.com/office/powerpoint/2010/main" val="1335139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6"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338322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90501" y="171452"/>
            <a:ext cx="1895475" cy="352425"/>
          </a:xfrm>
          <a:prstGeom prst="rect">
            <a:avLst/>
          </a:prstGeom>
        </p:spPr>
        <p:txBody>
          <a:bodyPr lIns="0" tIns="0" rIns="0" bIns="0"/>
          <a:lstStyle>
            <a:lvl1pPr marL="0" indent="0">
              <a:spcBef>
                <a:spcPts val="0"/>
              </a:spcBef>
              <a:buNone/>
              <a:defRPr sz="2400" b="1"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Section Title</a:t>
            </a:r>
          </a:p>
        </p:txBody>
      </p:sp>
    </p:spTree>
    <p:extLst>
      <p:ext uri="{BB962C8B-B14F-4D97-AF65-F5344CB8AC3E}">
        <p14:creationId xmlns:p14="http://schemas.microsoft.com/office/powerpoint/2010/main" val="423089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65" y="278610"/>
            <a:ext cx="8887949" cy="207749"/>
          </a:xfrm>
          <a:prstGeom prst="rect">
            <a:avLst/>
          </a:prstGeom>
        </p:spPr>
        <p:txBody>
          <a:bodyPr lIns="68580" tIns="34290" rIns="68580" bIns="3429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73599944"/>
      </p:ext>
    </p:extLst>
  </p:cSld>
  <p:clrMapOvr>
    <a:masterClrMapping/>
  </p:clrMapOvr>
  <p:transition spd="slow" advClick="0" advTm="15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eader with Copy and Image">
    <p:spTree>
      <p:nvGrpSpPr>
        <p:cNvPr id="1" name=""/>
        <p:cNvGrpSpPr/>
        <p:nvPr/>
      </p:nvGrpSpPr>
      <p:grpSpPr>
        <a:xfrm>
          <a:off x="0" y="0"/>
          <a:ext cx="0" cy="0"/>
          <a:chOff x="0" y="0"/>
          <a:chExt cx="0" cy="0"/>
        </a:xfrm>
      </p:grpSpPr>
      <p:sp>
        <p:nvSpPr>
          <p:cNvPr id="21" name="Text Placeholder 15"/>
          <p:cNvSpPr>
            <a:spLocks noGrp="1"/>
          </p:cNvSpPr>
          <p:nvPr>
            <p:ph type="body" sz="quarter" idx="12" hasCustomPrompt="1"/>
          </p:nvPr>
        </p:nvSpPr>
        <p:spPr>
          <a:xfrm>
            <a:off x="202518" y="904962"/>
            <a:ext cx="3770266" cy="3186743"/>
          </a:xfrm>
          <a:prstGeom prst="rect">
            <a:avLst/>
          </a:prstGeom>
        </p:spPr>
        <p:txBody>
          <a:bodyPr lIns="68580" tIns="34290" rIns="68580" bIns="34290">
            <a:noAutofit/>
          </a:bodyPr>
          <a:lstStyle>
            <a:lvl1pPr marL="0" indent="0" fontAlgn="t">
              <a:lnSpc>
                <a:spcPts val="1519"/>
              </a:lnSpc>
              <a:spcBef>
                <a:spcPts val="0"/>
              </a:spcBef>
              <a:spcAft>
                <a:spcPts val="675"/>
              </a:spcAft>
              <a:buFontTx/>
              <a:buNone/>
              <a:defRPr sz="1400" baseline="0">
                <a:solidFill>
                  <a:srgbClr val="323232"/>
                </a:solidFill>
                <a:latin typeface="Arial" charset="0"/>
              </a:defRPr>
            </a:lvl1pPr>
          </a:lstStyle>
          <a:p>
            <a:r>
              <a:rPr lang="en-US" dirty="0"/>
              <a:t>Copy goes here 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vehicula</a:t>
            </a:r>
            <a:r>
              <a:rPr lang="en-US" dirty="0"/>
              <a:t> lorem </a:t>
            </a:r>
            <a:r>
              <a:rPr lang="en-US" dirty="0" err="1"/>
              <a:t>enim</a:t>
            </a:r>
            <a:r>
              <a:rPr lang="en-US" dirty="0"/>
              <a:t>, </a:t>
            </a:r>
            <a:r>
              <a:rPr lang="en-US" dirty="0" err="1"/>
              <a:t>quis</a:t>
            </a:r>
            <a:r>
              <a:rPr lang="en-US" dirty="0"/>
              <a:t> convallis lacus </a:t>
            </a:r>
            <a:r>
              <a:rPr lang="en-US" dirty="0" err="1"/>
              <a:t>sodales</a:t>
            </a:r>
            <a:r>
              <a:rPr lang="en-US" dirty="0"/>
              <a:t> in.</a:t>
            </a:r>
          </a:p>
        </p:txBody>
      </p:sp>
      <p:sp>
        <p:nvSpPr>
          <p:cNvPr id="3" name="Picture Placeholder 2"/>
          <p:cNvSpPr>
            <a:spLocks noGrp="1"/>
          </p:cNvSpPr>
          <p:nvPr>
            <p:ph type="pic" sz="quarter" idx="13" hasCustomPrompt="1"/>
          </p:nvPr>
        </p:nvSpPr>
        <p:spPr>
          <a:xfrm>
            <a:off x="4568125" y="0"/>
            <a:ext cx="4568480" cy="5143500"/>
          </a:xfrm>
          <a:prstGeom prst="rect">
            <a:avLst/>
          </a:prstGeom>
          <a:solidFill>
            <a:srgbClr val="F1EDED"/>
          </a:solidFill>
          <a:ln>
            <a:noFill/>
          </a:ln>
        </p:spPr>
        <p:txBody>
          <a:bodyPr lIns="68580" tIns="34290" rIns="68580" bIns="34290" anchor="ctr">
            <a:normAutofit/>
          </a:bodyPr>
          <a:lstStyle>
            <a:lvl1pPr marL="0" indent="0" algn="ctr">
              <a:buNone/>
              <a:defRPr sz="1100">
                <a:ln>
                  <a:noFill/>
                </a:ln>
                <a:solidFill>
                  <a:srgbClr val="A6A6A6"/>
                </a:solidFill>
              </a:defRPr>
            </a:lvl1pPr>
          </a:lstStyle>
          <a:p>
            <a:r>
              <a:rPr lang="en-US" dirty="0"/>
              <a:t>Your image goes here</a:t>
            </a:r>
          </a:p>
        </p:txBody>
      </p:sp>
      <p:sp>
        <p:nvSpPr>
          <p:cNvPr id="9" name="Slide Number Placeholder 3"/>
          <p:cNvSpPr>
            <a:spLocks noGrp="1"/>
          </p:cNvSpPr>
          <p:nvPr>
            <p:ph type="sldNum" sz="quarter" idx="4"/>
          </p:nvPr>
        </p:nvSpPr>
        <p:spPr>
          <a:xfrm>
            <a:off x="291840" y="4853747"/>
            <a:ext cx="435499" cy="187359"/>
          </a:xfrm>
          <a:prstGeom prst="rect">
            <a:avLst/>
          </a:prstGeom>
        </p:spPr>
        <p:txBody>
          <a:bodyPr vert="horz" lIns="51435" tIns="25718" rIns="51435" bIns="25718" rtlCol="0" anchor="ctr"/>
          <a:lstStyle>
            <a:lvl1pPr algn="l">
              <a:defRPr sz="700" baseline="0">
                <a:solidFill>
                  <a:srgbClr val="655A5B"/>
                </a:solidFill>
              </a:defRPr>
            </a:lvl1pPr>
          </a:lstStyle>
          <a:p>
            <a:fld id="{64A8A213-8E92-D94A-82D7-8578C89CAF17}" type="slidenum">
              <a:rPr lang="en-US" smtClean="0"/>
              <a:pPr/>
              <a:t>‹#›</a:t>
            </a:fld>
            <a:endParaRPr lang="en-US" dirty="0"/>
          </a:p>
        </p:txBody>
      </p:sp>
      <p:sp>
        <p:nvSpPr>
          <p:cNvPr id="7" name="Text Placeholder 15"/>
          <p:cNvSpPr>
            <a:spLocks noGrp="1"/>
          </p:cNvSpPr>
          <p:nvPr>
            <p:ph type="body" sz="quarter" idx="11" hasCustomPrompt="1"/>
          </p:nvPr>
        </p:nvSpPr>
        <p:spPr>
          <a:xfrm>
            <a:off x="202520" y="290934"/>
            <a:ext cx="3770265" cy="390917"/>
          </a:xfrm>
          <a:prstGeom prst="rect">
            <a:avLst/>
          </a:prstGeom>
        </p:spPr>
        <p:txBody>
          <a:bodyPr lIns="68580" tIns="34290" rIns="68580" bIns="34290">
            <a:noAutofit/>
          </a:bodyPr>
          <a:lstStyle>
            <a:lvl1pPr marL="0" indent="0" fontAlgn="t">
              <a:buFontTx/>
              <a:buNone/>
              <a:defRPr sz="1700" baseline="0">
                <a:solidFill>
                  <a:srgbClr val="5498E4"/>
                </a:solidFill>
                <a:latin typeface="Arial" charset="0"/>
              </a:defRPr>
            </a:lvl1pPr>
          </a:lstStyle>
          <a:p>
            <a:r>
              <a:rPr lang="en-US" dirty="0"/>
              <a:t>Header goes here</a:t>
            </a:r>
          </a:p>
        </p:txBody>
      </p:sp>
    </p:spTree>
  </p:cSld>
  <p:clrMapOvr>
    <a:masterClrMapping/>
  </p:clrMapOvr>
  <p:transition spd="slow" advClick="0" advTm="15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A1F1014F-12A4-46EE-BA67-7B7DF0833EE9}" type="slidenum">
              <a:rPr lang="en-US" altLang="en-US">
                <a:solidFill>
                  <a:srgbClr val="E0E0E0">
                    <a:lumMod val="25000"/>
                  </a:srgbClr>
                </a:solidFill>
              </a:rPr>
              <a:pPr/>
              <a:t>‹#›</a:t>
            </a:fld>
            <a:endParaRPr lang="en-US" altLang="en-US">
              <a:solidFill>
                <a:srgbClr val="E0E0E0">
                  <a:lumMod val="25000"/>
                </a:srgbClr>
              </a:solidFill>
            </a:endParaRPr>
          </a:p>
        </p:txBody>
      </p:sp>
      <p:sp>
        <p:nvSpPr>
          <p:cNvPr id="5" name="Rectangle 4"/>
          <p:cNvSpPr>
            <a:spLocks noChangeArrowheads="1"/>
          </p:cNvSpPr>
          <p:nvPr userDrawn="1"/>
        </p:nvSpPr>
        <p:spPr bwMode="gray">
          <a:xfrm>
            <a:off x="441046" y="4931949"/>
            <a:ext cx="845661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938" tIns="15465" rIns="30938" bIns="15465"/>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a:defRPr/>
            </a:pPr>
            <a:r>
              <a:rPr lang="en-US" altLang="en-US" sz="500" dirty="0">
                <a:solidFill>
                  <a:srgbClr val="323232"/>
                </a:solidFill>
              </a:rPr>
              <a:t>© Copyright IBM Corporation 2017</a:t>
            </a:r>
            <a:r>
              <a:rPr lang="en-US" altLang="en-US" sz="500" dirty="0">
                <a:solidFill>
                  <a:srgbClr val="323232"/>
                </a:solidFill>
                <a:ea typeface="ＭＳ Ｐゴシック" pitchFamily="34" charset="-128"/>
              </a:rPr>
              <a:t>.</a:t>
            </a:r>
            <a:endParaRPr lang="en-US" altLang="en-US" sz="500" dirty="0">
              <a:solidFill>
                <a:srgbClr val="323232"/>
              </a:solidFill>
            </a:endParaRPr>
          </a:p>
        </p:txBody>
      </p:sp>
    </p:spTree>
    <p:extLst>
      <p:ext uri="{BB962C8B-B14F-4D97-AF65-F5344CB8AC3E}">
        <p14:creationId xmlns:p14="http://schemas.microsoft.com/office/powerpoint/2010/main" val="3643348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Footer Placeholder 2"/>
          <p:cNvSpPr>
            <a:spLocks noGrp="1"/>
          </p:cNvSpPr>
          <p:nvPr>
            <p:ph type="ftr" sz="quarter" idx="3"/>
          </p:nvPr>
        </p:nvSpPr>
        <p:spPr>
          <a:xfrm>
            <a:off x="367426" y="4946538"/>
            <a:ext cx="976229" cy="76944"/>
          </a:xfrm>
          <a:prstGeom prst="rect">
            <a:avLst/>
          </a:prstGeom>
        </p:spPr>
        <p:txBody>
          <a:bodyPr wrap="none" lIns="0" tIns="0" rIns="0" bIns="0">
            <a:spAutoFit/>
          </a:bodyPr>
          <a:lstStyle>
            <a:lvl1pPr>
              <a:defRPr sz="500"/>
            </a:lvl1pPr>
          </a:lstStyle>
          <a:p>
            <a:r>
              <a:rPr lang="en-US" dirty="0">
                <a:solidFill>
                  <a:prstClr val="black"/>
                </a:solidFill>
              </a:rPr>
              <a:t>© Copyright IBM Corporation 2017</a:t>
            </a:r>
          </a:p>
        </p:txBody>
      </p:sp>
      <p:sp>
        <p:nvSpPr>
          <p:cNvPr id="4" name="Slide Number Placeholder 3"/>
          <p:cNvSpPr>
            <a:spLocks noGrp="1"/>
          </p:cNvSpPr>
          <p:nvPr>
            <p:ph type="sldNum" sz="quarter" idx="4"/>
          </p:nvPr>
        </p:nvSpPr>
        <p:spPr>
          <a:xfrm>
            <a:off x="8748714" y="4913141"/>
            <a:ext cx="76944" cy="76944"/>
          </a:xfrm>
          <a:prstGeom prst="rect">
            <a:avLst/>
          </a:prstGeom>
        </p:spPr>
        <p:txBody>
          <a:bodyPr wrap="none" lIns="0" tIns="0" rIns="0" bIns="0">
            <a:spAutoFit/>
          </a:bodyPr>
          <a:lstStyle>
            <a:lvl1pPr>
              <a:defRPr sz="500"/>
            </a:lvl1pPr>
          </a:lstStyle>
          <a:p>
            <a:fld id="{E4DBDE34-E9B5-E04F-B662-69720E4BCB53}" type="slidenum">
              <a:rPr lang="en-US" smtClean="0">
                <a:solidFill>
                  <a:prstClr val="black"/>
                </a:solidFill>
              </a:rPr>
              <a:pPr/>
              <a:t>‹#›</a:t>
            </a:fld>
            <a:endParaRPr lang="en-US" dirty="0">
              <a:solidFill>
                <a:prstClr val="black"/>
              </a:solidFil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125979"/>
          </a:xfrm>
        </p:spPr>
        <p:txBody>
          <a:bodyPr/>
          <a:lstStyle/>
          <a:p>
            <a:r>
              <a:rPr lang="en-US"/>
              <a:t>Click to edit Master title style</a:t>
            </a:r>
          </a:p>
        </p:txBody>
      </p:sp>
      <p:sp>
        <p:nvSpPr>
          <p:cNvPr id="3" name="Content Placeholder 2"/>
          <p:cNvSpPr>
            <a:spLocks noGrp="1"/>
          </p:cNvSpPr>
          <p:nvPr>
            <p:ph sz="half" idx="1"/>
          </p:nvPr>
        </p:nvSpPr>
        <p:spPr>
          <a:xfrm>
            <a:off x="256052" y="1373788"/>
            <a:ext cx="3939689"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45749" y="1381125"/>
            <a:ext cx="4055736"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5310"/>
            <a:ext cx="8541385" cy="1366438"/>
          </a:xfrm>
        </p:spPr>
        <p:txBody>
          <a:bodyPr/>
          <a:lstStyle>
            <a:lvl1pPr>
              <a:defRPr sz="2400">
                <a:solidFill>
                  <a:schemeClr val="tx2"/>
                </a:solidFill>
              </a:defRPr>
            </a:lvl1pPr>
            <a:lvl2pPr marL="173025" indent="-173025">
              <a:buFont typeface="Arial" panose="020B0604020202020204" pitchFamily="34" charset="0"/>
              <a:buChar char="•"/>
              <a:defRPr sz="2000">
                <a:solidFill>
                  <a:schemeClr val="tx2"/>
                </a:solidFill>
              </a:defRPr>
            </a:lvl2pPr>
            <a:lvl3pPr marL="396844" indent="-173025">
              <a:buFont typeface="Wingdings" panose="05000000000000000000" pitchFamily="2" charset="2"/>
              <a:buChar char="§"/>
              <a:defRPr sz="1800">
                <a:solidFill>
                  <a:schemeClr val="tx2"/>
                </a:solidFill>
              </a:defRPr>
            </a:lvl3pPr>
            <a:lvl4pPr>
              <a:defRPr sz="1600">
                <a:solidFill>
                  <a:schemeClr val="tx2"/>
                </a:solidFill>
              </a:defRPr>
            </a:lvl4pPr>
            <a:lvl5pPr>
              <a:defRPr sz="1400">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6"/>
            <a:ext cx="8016240" cy="430838"/>
          </a:xfrm>
        </p:spPr>
        <p:txBody>
          <a:bodyPr/>
          <a:lstStyle>
            <a:lvl1pPr>
              <a:defRPr sz="2800" b="0">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fld id="{E4DBDE34-E9B5-E04F-B662-69720E4BCB53}" type="slidenum">
              <a:rPr lang="en-US" smtClean="0">
                <a:solidFill>
                  <a:srgbClr val="E0E0E0"/>
                </a:solidFill>
              </a:rPr>
              <a:pPr/>
              <a:t>‹#›</a:t>
            </a:fld>
            <a:endParaRPr lang="en-US" dirty="0">
              <a:solidFill>
                <a:srgbClr val="E0E0E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9667" y="173453"/>
            <a:ext cx="1477800" cy="199800"/>
          </a:xfrm>
          <a:prstGeom prst="rect">
            <a:avLst/>
          </a:prstGeom>
        </p:spPr>
      </p:pic>
    </p:spTree>
    <p:extLst>
      <p:ext uri="{BB962C8B-B14F-4D97-AF65-F5344CB8AC3E}">
        <p14:creationId xmlns:p14="http://schemas.microsoft.com/office/powerpoint/2010/main" val="374815077"/>
      </p:ext>
    </p:extLst>
  </p:cSld>
  <p:clrMapOvr>
    <a:masterClrMapping/>
  </p:clrMapOvr>
  <p:extLst mod="1">
    <p:ext uri="{DCECCB84-F9BA-43D5-87BE-67443E8EF086}">
      <p15:sldGuideLst xmlns:p15="http://schemas.microsoft.com/office/powerpoint/2012/main">
        <p15:guide id="1" orient="horz" pos="310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BLUE 2 - Title slide logos ">
    <p:spTree>
      <p:nvGrpSpPr>
        <p:cNvPr id="1" name=""/>
        <p:cNvGrpSpPr/>
        <p:nvPr/>
      </p:nvGrpSpPr>
      <p:grpSpPr>
        <a:xfrm>
          <a:off x="0" y="0"/>
          <a:ext cx="0" cy="0"/>
          <a:chOff x="0" y="0"/>
          <a:chExt cx="0" cy="0"/>
        </a:xfrm>
      </p:grpSpPr>
      <p:pic>
        <p:nvPicPr>
          <p:cNvPr id="13" name="Picture 8" descr="cover-wallpaper.jpg"/>
          <p:cNvPicPr>
            <a:picLocks noChangeAspect="1"/>
          </p:cNvPicPr>
          <p:nvPr userDrawn="1"/>
        </p:nvPicPr>
        <p:blipFill>
          <a:blip r:embed="rId2" cstate="print"/>
          <a:srcRect b="36177"/>
          <a:stretch>
            <a:fillRect/>
          </a:stretch>
        </p:blipFill>
        <p:spPr bwMode="auto">
          <a:xfrm>
            <a:off x="0" y="0"/>
            <a:ext cx="9144000" cy="2708783"/>
          </a:xfrm>
          <a:prstGeom prst="rect">
            <a:avLst/>
          </a:prstGeom>
          <a:noFill/>
          <a:ln w="9525">
            <a:noFill/>
            <a:miter lim="800000"/>
            <a:headEnd/>
            <a:tailEnd/>
          </a:ln>
        </p:spPr>
      </p:pic>
      <p:sp>
        <p:nvSpPr>
          <p:cNvPr id="7" name="Rectangle 6"/>
          <p:cNvSpPr/>
          <p:nvPr userDrawn="1"/>
        </p:nvSpPr>
        <p:spPr>
          <a:xfrm>
            <a:off x="0" y="0"/>
            <a:ext cx="9144000" cy="2743200"/>
          </a:xfrm>
          <a:prstGeom prst="rect">
            <a:avLst/>
          </a:prstGeom>
          <a:gradFill>
            <a:gsLst>
              <a:gs pos="0">
                <a:schemeClr val="bg1">
                  <a:alpha val="0"/>
                </a:schemeClr>
              </a:gs>
              <a:gs pos="100000">
                <a:schemeClr val="bg1"/>
              </a:gs>
              <a:gs pos="7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solidFill>
                <a:prstClr val="white"/>
              </a:solidFill>
            </a:endParaRPr>
          </a:p>
        </p:txBody>
      </p:sp>
      <p:pic>
        <p:nvPicPr>
          <p:cNvPr id="12" name="Picture 46" descr="blue-tri-color-logo"/>
          <p:cNvPicPr>
            <a:picLocks noChangeAspect="1" noChangeArrowheads="1"/>
          </p:cNvPicPr>
          <p:nvPr userDrawn="1"/>
        </p:nvPicPr>
        <p:blipFill>
          <a:blip r:embed="rId3" cstate="print"/>
          <a:srcRect/>
          <a:stretch>
            <a:fillRect/>
          </a:stretch>
        </p:blipFill>
        <p:spPr bwMode="auto">
          <a:xfrm>
            <a:off x="8412163" y="4761266"/>
            <a:ext cx="469900" cy="190324"/>
          </a:xfrm>
          <a:prstGeom prst="rect">
            <a:avLst/>
          </a:prstGeom>
          <a:noFill/>
          <a:ln w="9525">
            <a:noFill/>
            <a:miter lim="800000"/>
            <a:headEnd/>
            <a:tailEnd/>
          </a:ln>
        </p:spPr>
      </p:pic>
      <p:sp>
        <p:nvSpPr>
          <p:cNvPr id="6" name="Text Placeholder 5"/>
          <p:cNvSpPr>
            <a:spLocks noGrp="1"/>
          </p:cNvSpPr>
          <p:nvPr>
            <p:ph type="body" sz="quarter" idx="10"/>
          </p:nvPr>
        </p:nvSpPr>
        <p:spPr>
          <a:xfrm>
            <a:off x="338330" y="2747674"/>
            <a:ext cx="8440547" cy="253746"/>
          </a:xfrm>
        </p:spPr>
        <p:txBody>
          <a:bodyPr/>
          <a:lstStyle>
            <a:lvl1pPr marL="0" indent="0">
              <a:spcBef>
                <a:spcPts val="1320"/>
              </a:spcBef>
              <a:buNone/>
              <a:defRPr sz="2200">
                <a:solidFill>
                  <a:schemeClr val="tx1"/>
                </a:solidFill>
              </a:defRPr>
            </a:lvl1pPr>
            <a:lvl5pPr>
              <a:buNone/>
              <a:defRPr/>
            </a:lvl5pPr>
          </a:lstStyle>
          <a:p>
            <a:pPr lvl="0"/>
            <a:r>
              <a:rPr lang="en-US" dirty="0"/>
              <a:t>Click to edit Master text styles</a:t>
            </a:r>
          </a:p>
        </p:txBody>
      </p:sp>
      <p:sp>
        <p:nvSpPr>
          <p:cNvPr id="8" name="Text Placeholder 7"/>
          <p:cNvSpPr>
            <a:spLocks noGrp="1"/>
          </p:cNvSpPr>
          <p:nvPr>
            <p:ph type="body" sz="quarter" idx="11"/>
          </p:nvPr>
        </p:nvSpPr>
        <p:spPr>
          <a:xfrm>
            <a:off x="365762" y="3874770"/>
            <a:ext cx="8413115" cy="274320"/>
          </a:xfrm>
        </p:spPr>
        <p:txBody>
          <a:bodyPr/>
          <a:lstStyle>
            <a:lvl1pPr marL="0" indent="0">
              <a:spcBef>
                <a:spcPts val="0"/>
              </a:spcBef>
              <a:buNone/>
              <a:defRPr sz="1200"/>
            </a:lvl1pPr>
          </a:lstStyle>
          <a:p>
            <a:pPr lvl="0"/>
            <a:r>
              <a:rPr lang="en-US"/>
              <a:t>Click to edit Master text styles</a:t>
            </a:r>
          </a:p>
        </p:txBody>
      </p:sp>
      <p:sp>
        <p:nvSpPr>
          <p:cNvPr id="9" name="Title 8"/>
          <p:cNvSpPr>
            <a:spLocks noGrp="1"/>
          </p:cNvSpPr>
          <p:nvPr>
            <p:ph type="title"/>
          </p:nvPr>
        </p:nvSpPr>
        <p:spPr>
          <a:xfrm>
            <a:off x="320040" y="2231808"/>
            <a:ext cx="8466786" cy="507831"/>
          </a:xfrm>
          <a:prstGeom prst="rect">
            <a:avLst/>
          </a:prstGeom>
        </p:spPr>
        <p:txBody>
          <a:bodyPr lIns="0" tIns="0" rIns="0" bIns="0" anchor="b" anchorCtr="0"/>
          <a:lstStyle>
            <a:lvl1pPr>
              <a:defRPr sz="4800">
                <a:solidFill>
                  <a:schemeClr val="bg2"/>
                </a:solidFill>
              </a:defRPr>
            </a:lvl1pPr>
          </a:lstStyle>
          <a:p>
            <a:r>
              <a:rPr lang="en-US" dirty="0"/>
              <a:t>Click to edit Master 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645" y="1373358"/>
            <a:ext cx="8442931" cy="3267752"/>
          </a:xfrm>
        </p:spPr>
        <p:txBody>
          <a:bodyPr>
            <a:normAutofit/>
          </a:bodyPr>
          <a:lstStyle>
            <a:lvl1pPr marL="228589" marR="0" indent="-228589" algn="l" defTabSz="914354" rtl="0" eaLnBrk="1" fontAlgn="auto" latinLnBrk="0" hangingPunct="1">
              <a:lnSpc>
                <a:spcPct val="100000"/>
              </a:lnSpc>
              <a:spcBef>
                <a:spcPts val="900"/>
              </a:spcBef>
              <a:spcAft>
                <a:spcPts val="0"/>
              </a:spcAft>
              <a:buClrTx/>
              <a:buSzTx/>
              <a:buFont typeface="Wingdings" pitchFamily="2" charset="2"/>
              <a:buChar char="§"/>
              <a:tabLst/>
              <a:defRPr sz="1600">
                <a:solidFill>
                  <a:schemeClr val="tx2"/>
                </a:solidFill>
              </a:defRPr>
            </a:lvl1pPr>
            <a:lvl2pPr marL="457177" indent="-228589">
              <a:spcBef>
                <a:spcPts val="0"/>
              </a:spcBef>
              <a:defRPr sz="1600">
                <a:solidFill>
                  <a:schemeClr val="tx2"/>
                </a:solidFill>
              </a:defRPr>
            </a:lvl2pPr>
            <a:lvl3pPr marL="685766" indent="-228589">
              <a:spcBef>
                <a:spcPts val="0"/>
              </a:spcBef>
              <a:buFont typeface="Wingdings"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0"/>
          <p:cNvSpPr>
            <a:spLocks noGrp="1"/>
          </p:cNvSpPr>
          <p:nvPr>
            <p:ph type="title"/>
          </p:nvPr>
        </p:nvSpPr>
        <p:spPr>
          <a:xfrm>
            <a:off x="342491" y="225644"/>
            <a:ext cx="8436385" cy="685800"/>
          </a:xfrm>
          <a:prstGeom prst="rect">
            <a:avLst/>
          </a:prstGeom>
        </p:spPr>
        <p:txBody>
          <a:bodyPr lIns="0" tIns="0" rIns="0" bIns="0"/>
          <a:lstStyle/>
          <a:p>
            <a:r>
              <a:rPr lang="en-US" dirty="0"/>
              <a:t>Click to edit Master title style</a:t>
            </a:r>
          </a:p>
        </p:txBody>
      </p:sp>
    </p:spTree>
    <p:extLst>
      <p:ext uri="{BB962C8B-B14F-4D97-AF65-F5344CB8AC3E}">
        <p14:creationId xmlns:p14="http://schemas.microsoft.com/office/powerpoint/2010/main" val="1134153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520524" y="0"/>
            <a:ext cx="3520853"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prstClr val="white"/>
              </a:solidFill>
            </a:endParaRPr>
          </a:p>
        </p:txBody>
      </p:sp>
      <p:sp>
        <p:nvSpPr>
          <p:cNvPr id="9" name="Rectangle 8"/>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10" name="Text Placeholder 15"/>
          <p:cNvSpPr>
            <a:spLocks noGrp="1"/>
          </p:cNvSpPr>
          <p:nvPr>
            <p:ph type="body" sz="quarter" idx="11" hasCustomPrompt="1"/>
          </p:nvPr>
        </p:nvSpPr>
        <p:spPr>
          <a:xfrm>
            <a:off x="200164" y="149983"/>
            <a:ext cx="3864660" cy="1363713"/>
          </a:xfrm>
        </p:spPr>
        <p:txBody>
          <a:bodyPr>
            <a:noAutofit/>
          </a:bodyPr>
          <a:lstStyle>
            <a:lvl1pPr marL="0" indent="0" fontAlgn="t">
              <a:spcBef>
                <a:spcPts val="0"/>
              </a:spcBef>
              <a:buFontTx/>
              <a:buNone/>
              <a:defRPr sz="2800" baseline="0">
                <a:solidFill>
                  <a:schemeClr val="bg1"/>
                </a:solidFill>
                <a:latin typeface="Arial" charset="0"/>
              </a:defRPr>
            </a:lvl1pPr>
          </a:lstStyle>
          <a:p>
            <a:r>
              <a:rPr lang="en-US" dirty="0"/>
              <a:t>Presentation Title</a:t>
            </a:r>
          </a:p>
        </p:txBody>
      </p:sp>
      <p:sp>
        <p:nvSpPr>
          <p:cNvPr id="11" name="Text Placeholder 15"/>
          <p:cNvSpPr>
            <a:spLocks noGrp="1"/>
          </p:cNvSpPr>
          <p:nvPr>
            <p:ph type="body" sz="quarter" idx="12" hasCustomPrompt="1"/>
          </p:nvPr>
        </p:nvSpPr>
        <p:spPr>
          <a:xfrm>
            <a:off x="200164" y="1771806"/>
            <a:ext cx="3864660" cy="648346"/>
          </a:xfrm>
        </p:spPr>
        <p:txBody>
          <a:bodyPr>
            <a:noAutofit/>
          </a:bodyPr>
          <a:lstStyle>
            <a:lvl1pPr marL="0" indent="0" fontAlgn="t">
              <a:lnSpc>
                <a:spcPct val="90000"/>
              </a:lnSpc>
              <a:spcBef>
                <a:spcPts val="0"/>
              </a:spcBef>
              <a:buFontTx/>
              <a:buNone/>
              <a:defRPr sz="2800" baseline="0">
                <a:solidFill>
                  <a:schemeClr val="bg1"/>
                </a:solidFill>
                <a:latin typeface="Arial" charset="0"/>
              </a:defRPr>
            </a:lvl1pPr>
          </a:lstStyle>
          <a:p>
            <a:r>
              <a:rPr lang="en-US" dirty="0"/>
              <a:t>Speaker</a:t>
            </a:r>
          </a:p>
          <a:p>
            <a:r>
              <a:rPr lang="en-US" dirty="0"/>
              <a:t>Title</a:t>
            </a:r>
          </a:p>
        </p:txBody>
      </p:sp>
      <p:sp>
        <p:nvSpPr>
          <p:cNvPr id="13" name="Subtitle 2"/>
          <p:cNvSpPr txBox="1">
            <a:spLocks/>
          </p:cNvSpPr>
          <p:nvPr userDrawn="1"/>
        </p:nvSpPr>
        <p:spPr>
          <a:xfrm>
            <a:off x="4650099" y="70703"/>
            <a:ext cx="3205852" cy="3414858"/>
          </a:xfrm>
          <a:prstGeom prst="rect">
            <a:avLst/>
          </a:prstGeom>
        </p:spPr>
        <p:txBody>
          <a:bodyPr vert="horz" lIns="91440" tIns="45720" rIns="91440" bIns="45720" rtlCol="0" anchor="t" anchorCtr="0">
            <a:noAutofit/>
          </a:bodyPr>
          <a:lstStyle>
            <a:lvl1pPr marL="0" indent="0" algn="l"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endParaRPr lang="en-US" sz="2600" dirty="0">
              <a:solidFill>
                <a:srgbClr val="E0E0E0">
                  <a:lumMod val="25000"/>
                </a:srgbClr>
              </a:solidFill>
            </a:endParaRPr>
          </a:p>
          <a:p>
            <a:pPr>
              <a:spcBef>
                <a:spcPts val="0"/>
              </a:spcBef>
            </a:pPr>
            <a:r>
              <a:rPr lang="en-US" sz="2600" dirty="0">
                <a:solidFill>
                  <a:srgbClr val="E0E0E0">
                    <a:lumMod val="25000"/>
                  </a:srgbClr>
                </a:solidFill>
              </a:rPr>
              <a:t> </a:t>
            </a:r>
            <a:endParaRPr lang="en-US" sz="2800" dirty="0">
              <a:solidFill>
                <a:srgbClr val="E0E0E0">
                  <a:lumMod val="25000"/>
                </a:srgbClr>
              </a:solidFill>
            </a:endParaRPr>
          </a:p>
        </p:txBody>
      </p:sp>
      <p:sp>
        <p:nvSpPr>
          <p:cNvPr id="15" name="Date Placeholder 4"/>
          <p:cNvSpPr>
            <a:spLocks noGrp="1"/>
          </p:cNvSpPr>
          <p:nvPr>
            <p:ph type="dt" sz="half" idx="2"/>
          </p:nvPr>
        </p:nvSpPr>
        <p:spPr>
          <a:xfrm>
            <a:off x="285233" y="4805615"/>
            <a:ext cx="2057400" cy="187359"/>
          </a:xfrm>
          <a:prstGeom prst="rect">
            <a:avLst/>
          </a:prstGeom>
        </p:spPr>
        <p:txBody>
          <a:bodyPr vert="horz" lIns="0" tIns="45720" rIns="91440" bIns="45720" rtlCol="0" anchor="ctr"/>
          <a:lstStyle>
            <a:lvl1pPr algn="l">
              <a:defRPr sz="1200" baseline="0">
                <a:solidFill>
                  <a:schemeClr val="bg2"/>
                </a:solidFill>
              </a:defRPr>
            </a:lvl1pPr>
          </a:lstStyle>
          <a:p>
            <a:fld id="{668098D3-DBC6-3244-92F5-EF8DA2B7E04E}" type="datetime1">
              <a:rPr lang="en-US" smtClean="0">
                <a:solidFill>
                  <a:srgbClr val="E0E0E0"/>
                </a:solidFill>
              </a:rPr>
              <a:pPr/>
              <a:t>9/27/2018</a:t>
            </a:fld>
            <a:endParaRPr lang="en-US" dirty="0">
              <a:solidFill>
                <a:srgbClr val="E0E0E0"/>
              </a:solidFill>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1415913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190501" y="171451"/>
            <a:ext cx="1895475" cy="167216"/>
          </a:xfrm>
          <a:prstGeom prst="rect">
            <a:avLst/>
          </a:prstGeom>
        </p:spPr>
        <p:txBody>
          <a:bodyPr lIns="0" tIns="0" rIns="0" bIns="0"/>
          <a:lstStyle>
            <a:lvl1pPr marL="0" indent="0">
              <a:spcBef>
                <a:spcPts val="0"/>
              </a:spcBef>
              <a:buNone/>
              <a:defRPr sz="2000" b="1"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Header</a:t>
            </a:r>
          </a:p>
        </p:txBody>
      </p:sp>
      <p:sp>
        <p:nvSpPr>
          <p:cNvPr id="9" name="Text Placeholder 6"/>
          <p:cNvSpPr>
            <a:spLocks noGrp="1"/>
          </p:cNvSpPr>
          <p:nvPr>
            <p:ph type="body" sz="quarter" idx="10" hasCustomPrompt="1"/>
          </p:nvPr>
        </p:nvSpPr>
        <p:spPr>
          <a:xfrm>
            <a:off x="192090" y="1135295"/>
            <a:ext cx="6665911" cy="933589"/>
          </a:xfrm>
          <a:prstGeom prst="rect">
            <a:avLst/>
          </a:prstGeom>
        </p:spPr>
        <p:txBody>
          <a:bodyPr wrap="square" lIns="0" tIns="0" rIns="0" bIns="0">
            <a:spAutoFit/>
          </a:bodyPr>
          <a:lstStyle>
            <a:lvl1pPr marL="0" indent="0">
              <a:spcBef>
                <a:spcPts val="600"/>
              </a:spcBef>
              <a:buFont typeface=".AppleSystemUIFont" charset="-120"/>
              <a:buNone/>
              <a:tabLst>
                <a:tab pos="457189" algn="l"/>
              </a:tabLst>
              <a:defRPr sz="1800" b="0" i="0" baseline="0">
                <a:solidFill>
                  <a:schemeClr val="accent4"/>
                </a:solidFill>
                <a:latin typeface="IBM Plex Sans" charset="0"/>
                <a:ea typeface="IBM Plex Sans" charset="0"/>
                <a:cs typeface="IBM Plex Sans" charset="0"/>
              </a:defRPr>
            </a:lvl1pPr>
            <a:lvl2pPr marL="365751" indent="-365751" hangingPunct="0">
              <a:lnSpc>
                <a:spcPct val="100000"/>
              </a:lnSpc>
              <a:spcBef>
                <a:spcPts val="800"/>
              </a:spcBef>
              <a:buFont typeface=".AppleSystemUIFont" charset="-120"/>
              <a:buChar char="—"/>
              <a:defRPr sz="1800" b="0" i="0" baseline="0">
                <a:latin typeface="IBM Plex Sans" charset="0"/>
                <a:ea typeface="IBM Plex Sans" charset="0"/>
                <a:cs typeface="IBM Plex Sans" charset="0"/>
              </a:defRPr>
            </a:lvl2pPr>
            <a:lvl3pPr marL="914377" indent="0">
              <a:buNone/>
              <a:defRPr/>
            </a:lvl3pPr>
            <a:lvl4pPr marL="1371566" indent="0">
              <a:buNone/>
              <a:defRPr/>
            </a:lvl4pPr>
            <a:lvl5pPr marL="1828754" indent="0">
              <a:buNone/>
              <a:defRPr/>
            </a:lvl5pPr>
          </a:lstStyle>
          <a:p>
            <a:pPr lvl="0"/>
            <a:r>
              <a:rPr lang="en-US" dirty="0"/>
              <a:t>Body copy is IBM Eliot Text, 18pt., single line spacing.</a:t>
            </a:r>
          </a:p>
          <a:p>
            <a:pPr lvl="1"/>
            <a:r>
              <a:rPr lang="en-US" dirty="0"/>
              <a:t>This is the bullet formatting. Always use and m-dash (instead of a traditional bullet), 8pt spacing before </a:t>
            </a:r>
          </a:p>
        </p:txBody>
      </p:sp>
      <p:sp>
        <p:nvSpPr>
          <p:cNvPr id="4" name="Text Placeholder 6"/>
          <p:cNvSpPr>
            <a:spLocks noGrp="1"/>
          </p:cNvSpPr>
          <p:nvPr>
            <p:ph type="body" sz="quarter" idx="12" hasCustomPrompt="1"/>
          </p:nvPr>
        </p:nvSpPr>
        <p:spPr>
          <a:xfrm>
            <a:off x="190501" y="494905"/>
            <a:ext cx="1895475" cy="167216"/>
          </a:xfrm>
          <a:prstGeom prst="rect">
            <a:avLst/>
          </a:prstGeom>
        </p:spPr>
        <p:txBody>
          <a:bodyPr lIns="0" tIns="0" rIns="0" bIns="0"/>
          <a:lstStyle>
            <a:lvl1pPr marL="0" indent="0">
              <a:spcBef>
                <a:spcPts val="0"/>
              </a:spcBef>
              <a:buNone/>
              <a:defRPr sz="1200" b="0"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a:t>
            </a:r>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850002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1-Line Header with outline">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562809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7816804" cy="468347"/>
          </a:xfrm>
        </p:spPr>
        <p:txBody>
          <a:bodyPr/>
          <a:lstStyle/>
          <a:p>
            <a:r>
              <a:rPr lang="en-US"/>
              <a:t>Click to edit Master title style</a:t>
            </a:r>
          </a:p>
        </p:txBody>
      </p:sp>
      <p:sp>
        <p:nvSpPr>
          <p:cNvPr id="3" name="Content Placeholder 2"/>
          <p:cNvSpPr>
            <a:spLocks noGrp="1"/>
          </p:cNvSpPr>
          <p:nvPr>
            <p:ph idx="1"/>
          </p:nvPr>
        </p:nvSpPr>
        <p:spPr>
          <a:xfrm>
            <a:off x="92540" y="580015"/>
            <a:ext cx="7816804" cy="3920297"/>
          </a:xfrm>
        </p:spPr>
        <p:txBody>
          <a:bodyPr>
            <a:normAutofit/>
          </a:bodyPr>
          <a:lstStyle>
            <a:lvl1pPr marL="0" indent="0">
              <a:buNone/>
              <a:defRPr sz="2000" b="0"/>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087707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1-Line Header with text">
    <p:spTree>
      <p:nvGrpSpPr>
        <p:cNvPr id="1" name=""/>
        <p:cNvGrpSpPr/>
        <p:nvPr/>
      </p:nvGrpSpPr>
      <p:grpSpPr>
        <a:xfrm>
          <a:off x="0" y="0"/>
          <a:ext cx="0" cy="0"/>
          <a:chOff x="0" y="0"/>
          <a:chExt cx="0" cy="0"/>
        </a:xfrm>
      </p:grpSpPr>
      <p:sp>
        <p:nvSpPr>
          <p:cNvPr id="10" name="Rectangle 9"/>
          <p:cNvSpPr/>
          <p:nvPr userDrawn="1"/>
        </p:nvSpPr>
        <p:spPr>
          <a:xfrm>
            <a:off x="7993917" y="0"/>
            <a:ext cx="1150083"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7816804" cy="774858"/>
          </a:xfrm>
        </p:spPr>
        <p:txBody>
          <a:bodyPr/>
          <a:lstStyle/>
          <a:p>
            <a:r>
              <a:rPr lang="en-US" dirty="0"/>
              <a:t>Click to edit Master title style</a:t>
            </a:r>
          </a:p>
        </p:txBody>
      </p:sp>
      <p:sp>
        <p:nvSpPr>
          <p:cNvPr id="3" name="Content Placeholder 2"/>
          <p:cNvSpPr>
            <a:spLocks noGrp="1"/>
          </p:cNvSpPr>
          <p:nvPr>
            <p:ph idx="1"/>
          </p:nvPr>
        </p:nvSpPr>
        <p:spPr>
          <a:xfrm>
            <a:off x="92540" y="886526"/>
            <a:ext cx="7816804" cy="3613786"/>
          </a:xfrm>
        </p:spPr>
        <p:txBody>
          <a:bodyPr/>
          <a:lstStyle>
            <a:lvl1pPr marL="0" indent="0">
              <a:buNone/>
              <a:defRPr/>
            </a:lvl1pPr>
          </a:lstStyle>
          <a:p>
            <a:pPr lvl="0"/>
            <a:r>
              <a:rPr lang="en-US" dirty="0"/>
              <a:t>Click to edit Master text styles</a:t>
            </a:r>
          </a:p>
        </p:txBody>
      </p:sp>
      <p:sp>
        <p:nvSpPr>
          <p:cNvPr id="7"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8"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876690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Page Chart or Photo">
    <p:spTree>
      <p:nvGrpSpPr>
        <p:cNvPr id="1" name=""/>
        <p:cNvGrpSpPr/>
        <p:nvPr/>
      </p:nvGrpSpPr>
      <p:grpSpPr>
        <a:xfrm>
          <a:off x="0" y="0"/>
          <a:ext cx="0" cy="0"/>
          <a:chOff x="0" y="0"/>
          <a:chExt cx="0" cy="0"/>
        </a:xfrm>
      </p:grpSpPr>
      <p:sp>
        <p:nvSpPr>
          <p:cNvPr id="12" name="Rectangle 11"/>
          <p:cNvSpPr/>
          <p:nvPr userDrawn="1"/>
        </p:nvSpPr>
        <p:spPr>
          <a:xfrm>
            <a:off x="4545673" y="0"/>
            <a:ext cx="4598327"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8"/>
            <a:ext cx="4239366" cy="906894"/>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2540" y="1118326"/>
            <a:ext cx="4239366" cy="3476297"/>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09140" y="111668"/>
            <a:ext cx="4287896" cy="4482955"/>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33685905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ull-Page Chart or Photo">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6" name="Content Placeholder 5"/>
          <p:cNvSpPr>
            <a:spLocks noGrp="1"/>
          </p:cNvSpPr>
          <p:nvPr>
            <p:ph sz="quarter" idx="4"/>
          </p:nvPr>
        </p:nvSpPr>
        <p:spPr>
          <a:xfrm>
            <a:off x="92540" y="561153"/>
            <a:ext cx="8960847" cy="403347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Tree>
    <p:extLst>
      <p:ext uri="{BB962C8B-B14F-4D97-AF65-F5344CB8AC3E}">
        <p14:creationId xmlns:p14="http://schemas.microsoft.com/office/powerpoint/2010/main" val="2208683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SCII Text Page">
    <p:spTree>
      <p:nvGrpSpPr>
        <p:cNvPr id="1" name=""/>
        <p:cNvGrpSpPr/>
        <p:nvPr/>
      </p:nvGrpSpPr>
      <p:grpSpPr>
        <a:xfrm>
          <a:off x="0" y="0"/>
          <a:ext cx="0" cy="0"/>
          <a:chOff x="0" y="0"/>
          <a:chExt cx="0" cy="0"/>
        </a:xfrm>
      </p:grpSpPr>
      <p:sp>
        <p:nvSpPr>
          <p:cNvPr id="12" name="Rectangle 11"/>
          <p:cNvSpPr/>
          <p:nvPr userDrawn="1"/>
        </p:nvSpPr>
        <p:spPr>
          <a:xfrm>
            <a:off x="1" y="0"/>
            <a:ext cx="9143999"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AAAFA"/>
              </a:solidFill>
            </a:endParaRPr>
          </a:p>
        </p:txBody>
      </p:sp>
      <p:sp>
        <p:nvSpPr>
          <p:cNvPr id="2" name="Title 1"/>
          <p:cNvSpPr>
            <a:spLocks noGrp="1"/>
          </p:cNvSpPr>
          <p:nvPr>
            <p:ph type="title"/>
          </p:nvPr>
        </p:nvSpPr>
        <p:spPr>
          <a:xfrm>
            <a:off x="92540" y="111667"/>
            <a:ext cx="8960846" cy="374036"/>
          </a:xfrm>
        </p:spPr>
        <p:txBody>
          <a:bodyPr/>
          <a:lstStyle>
            <a:lvl1pPr>
              <a:defRPr/>
            </a:lvl1pPr>
          </a:lstStyle>
          <a:p>
            <a:r>
              <a:rPr lang="en-US" dirty="0"/>
              <a:t>Click to edit Master title style</a:t>
            </a:r>
          </a:p>
        </p:txBody>
      </p:sp>
      <p:sp>
        <p:nvSpPr>
          <p:cNvPr id="10" name="Slide Number Placeholder 3"/>
          <p:cNvSpPr>
            <a:spLocks noGrp="1"/>
          </p:cNvSpPr>
          <p:nvPr>
            <p:ph type="sldNum" sz="quarter" idx="10"/>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1" name="Date Placeholder 4"/>
          <p:cNvSpPr>
            <a:spLocks noGrp="1"/>
          </p:cNvSpPr>
          <p:nvPr>
            <p:ph type="dt" sz="half" idx="11"/>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45846"/>
          <a:stretch/>
        </p:blipFill>
        <p:spPr>
          <a:xfrm>
            <a:off x="8342749" y="4801362"/>
            <a:ext cx="710639" cy="191612"/>
          </a:xfrm>
          <a:prstGeom prst="rect">
            <a:avLst/>
          </a:prstGeom>
        </p:spPr>
      </p:pic>
      <p:sp>
        <p:nvSpPr>
          <p:cNvPr id="8" name="AutoShape 2"/>
          <p:cNvSpPr>
            <a:spLocks noChangeArrowheads="1"/>
          </p:cNvSpPr>
          <p:nvPr userDrawn="1"/>
        </p:nvSpPr>
        <p:spPr bwMode="gray">
          <a:xfrm>
            <a:off x="147790" y="601367"/>
            <a:ext cx="8798948" cy="3972729"/>
          </a:xfrm>
          <a:prstGeom prst="roundRect">
            <a:avLst>
              <a:gd name="adj" fmla="val 2000"/>
            </a:avLst>
          </a:prstGeom>
          <a:solidFill>
            <a:srgbClr val="FAFAFA"/>
          </a:solidFill>
          <a:ln w="6350">
            <a:solidFill>
              <a:srgbClr val="000000"/>
            </a:solidFill>
            <a:round/>
            <a:headEnd/>
            <a:tailEnd/>
          </a:ln>
          <a:effectLst/>
          <a:extLst>
            <a:ext uri="{AF507438-7753-43e0-B8FC-AC1667EBCBE1}">
              <a14:hiddenEffects xmlns:a14="http://schemas.microsoft.com/office/drawing/2010/main" xmlns="">
                <a:effectLst>
                  <a:outerShdw blurRad="63500" dist="71842" dir="2700000" algn="ctr" rotWithShape="0">
                    <a:schemeClr val="bg2">
                      <a:alpha val="74998"/>
                    </a:schemeClr>
                  </a:outerShdw>
                </a:effectLst>
              </a14:hiddenEffects>
            </a:ext>
          </a:extLst>
        </p:spPr>
        <p:txBody>
          <a:bodyPr lIns="26994" tIns="13497" rIns="72804" bIns="0"/>
          <a:lstStyle/>
          <a:p>
            <a:pPr marL="111917" indent="-111917" defTabSz="460760" fontAlgn="base">
              <a:spcBef>
                <a:spcPct val="0"/>
              </a:spcBef>
              <a:spcAft>
                <a:spcPct val="25000"/>
              </a:spcAft>
              <a:buClr>
                <a:srgbClr val="0000FF"/>
              </a:buClr>
              <a:defRPr/>
            </a:pPr>
            <a:r>
              <a:rPr lang="en-US" sz="1400" dirty="0">
                <a:solidFill>
                  <a:prstClr val="black"/>
                </a:solidFill>
                <a:latin typeface="Courier New" charset="0"/>
                <a:ea typeface="ＭＳ Ｐゴシック" charset="0"/>
              </a:rPr>
              <a:t>ASCII Content</a:t>
            </a:r>
          </a:p>
        </p:txBody>
      </p:sp>
    </p:spTree>
    <p:extLst>
      <p:ext uri="{BB962C8B-B14F-4D97-AF65-F5344CB8AC3E}">
        <p14:creationId xmlns:p14="http://schemas.microsoft.com/office/powerpoint/2010/main" val="1335139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6"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3383228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Only (no body text)">
    <p:spTree>
      <p:nvGrpSpPr>
        <p:cNvPr id="1" name=""/>
        <p:cNvGrpSpPr/>
        <p:nvPr/>
      </p:nvGrpSpPr>
      <p:grpSpPr>
        <a:xfrm>
          <a:off x="0" y="0"/>
          <a:ext cx="0" cy="0"/>
          <a:chOff x="0" y="0"/>
          <a:chExt cx="0" cy="0"/>
        </a:xfrm>
      </p:grpSpPr>
      <p:sp>
        <p:nvSpPr>
          <p:cNvPr id="2" name="Title 1"/>
          <p:cNvSpPr>
            <a:spLocks noGrp="1"/>
          </p:cNvSpPr>
          <p:nvPr>
            <p:ph type="title"/>
          </p:nvPr>
        </p:nvSpPr>
        <p:spPr>
          <a:xfrm>
            <a:off x="256065" y="278610"/>
            <a:ext cx="8887949" cy="207749"/>
          </a:xfrm>
          <a:prstGeom prst="rect">
            <a:avLst/>
          </a:prstGeom>
        </p:spPr>
        <p:txBody>
          <a:bodyPr lIns="68580" tIns="34290" rIns="68580" bIns="34290"/>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73599944"/>
      </p:ext>
    </p:extLst>
  </p:cSld>
  <p:clrMapOvr>
    <a:masterClrMapping/>
  </p:clrMapOvr>
  <p:transition spd="slow" advClick="0" advTm="15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Header with Copy and Image">
    <p:spTree>
      <p:nvGrpSpPr>
        <p:cNvPr id="1" name=""/>
        <p:cNvGrpSpPr/>
        <p:nvPr/>
      </p:nvGrpSpPr>
      <p:grpSpPr>
        <a:xfrm>
          <a:off x="0" y="0"/>
          <a:ext cx="0" cy="0"/>
          <a:chOff x="0" y="0"/>
          <a:chExt cx="0" cy="0"/>
        </a:xfrm>
      </p:grpSpPr>
      <p:sp>
        <p:nvSpPr>
          <p:cNvPr id="21" name="Text Placeholder 15"/>
          <p:cNvSpPr>
            <a:spLocks noGrp="1"/>
          </p:cNvSpPr>
          <p:nvPr>
            <p:ph type="body" sz="quarter" idx="12" hasCustomPrompt="1"/>
          </p:nvPr>
        </p:nvSpPr>
        <p:spPr>
          <a:xfrm>
            <a:off x="202518" y="904962"/>
            <a:ext cx="3770266" cy="3186743"/>
          </a:xfrm>
          <a:prstGeom prst="rect">
            <a:avLst/>
          </a:prstGeom>
        </p:spPr>
        <p:txBody>
          <a:bodyPr lIns="68580" tIns="34290" rIns="68580" bIns="34290">
            <a:noAutofit/>
          </a:bodyPr>
          <a:lstStyle>
            <a:lvl1pPr marL="0" indent="0" fontAlgn="t">
              <a:lnSpc>
                <a:spcPts val="1519"/>
              </a:lnSpc>
              <a:spcBef>
                <a:spcPts val="0"/>
              </a:spcBef>
              <a:spcAft>
                <a:spcPts val="675"/>
              </a:spcAft>
              <a:buFontTx/>
              <a:buNone/>
              <a:defRPr sz="1400" baseline="0">
                <a:solidFill>
                  <a:srgbClr val="323232"/>
                </a:solidFill>
                <a:latin typeface="Arial" charset="0"/>
              </a:defRPr>
            </a:lvl1pPr>
          </a:lstStyle>
          <a:p>
            <a:r>
              <a:rPr lang="en-US" dirty="0"/>
              <a:t>Copy goes here lorem ipsum </a:t>
            </a:r>
            <a:r>
              <a:rPr lang="en-US" dirty="0" err="1"/>
              <a:t>dolar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a:t>
            </a:r>
            <a:r>
              <a:rPr lang="en-US" dirty="0" err="1"/>
              <a:t>vehicula</a:t>
            </a:r>
            <a:r>
              <a:rPr lang="en-US" dirty="0"/>
              <a:t> lorem </a:t>
            </a:r>
            <a:r>
              <a:rPr lang="en-US" dirty="0" err="1"/>
              <a:t>enim</a:t>
            </a:r>
            <a:r>
              <a:rPr lang="en-US" dirty="0"/>
              <a:t>, </a:t>
            </a:r>
            <a:r>
              <a:rPr lang="en-US" dirty="0" err="1"/>
              <a:t>quis</a:t>
            </a:r>
            <a:r>
              <a:rPr lang="en-US" dirty="0"/>
              <a:t> convallis lacus </a:t>
            </a:r>
            <a:r>
              <a:rPr lang="en-US" dirty="0" err="1"/>
              <a:t>sodales</a:t>
            </a:r>
            <a:r>
              <a:rPr lang="en-US" dirty="0"/>
              <a:t> in.</a:t>
            </a:r>
          </a:p>
        </p:txBody>
      </p:sp>
      <p:sp>
        <p:nvSpPr>
          <p:cNvPr id="3" name="Picture Placeholder 2"/>
          <p:cNvSpPr>
            <a:spLocks noGrp="1"/>
          </p:cNvSpPr>
          <p:nvPr>
            <p:ph type="pic" sz="quarter" idx="13" hasCustomPrompt="1"/>
          </p:nvPr>
        </p:nvSpPr>
        <p:spPr>
          <a:xfrm>
            <a:off x="4568125" y="0"/>
            <a:ext cx="4568480" cy="5143500"/>
          </a:xfrm>
          <a:prstGeom prst="rect">
            <a:avLst/>
          </a:prstGeom>
          <a:solidFill>
            <a:srgbClr val="F1EDED"/>
          </a:solidFill>
          <a:ln>
            <a:noFill/>
          </a:ln>
        </p:spPr>
        <p:txBody>
          <a:bodyPr lIns="68580" tIns="34290" rIns="68580" bIns="34290" anchor="ctr">
            <a:normAutofit/>
          </a:bodyPr>
          <a:lstStyle>
            <a:lvl1pPr marL="0" indent="0" algn="ctr">
              <a:buNone/>
              <a:defRPr sz="1100">
                <a:ln>
                  <a:noFill/>
                </a:ln>
                <a:solidFill>
                  <a:srgbClr val="A6A6A6"/>
                </a:solidFill>
              </a:defRPr>
            </a:lvl1pPr>
          </a:lstStyle>
          <a:p>
            <a:r>
              <a:rPr lang="en-US" dirty="0"/>
              <a:t>Your image goes here</a:t>
            </a:r>
          </a:p>
        </p:txBody>
      </p:sp>
      <p:sp>
        <p:nvSpPr>
          <p:cNvPr id="9" name="Slide Number Placeholder 3"/>
          <p:cNvSpPr>
            <a:spLocks noGrp="1"/>
          </p:cNvSpPr>
          <p:nvPr>
            <p:ph type="sldNum" sz="quarter" idx="4"/>
          </p:nvPr>
        </p:nvSpPr>
        <p:spPr>
          <a:xfrm>
            <a:off x="291840" y="4853747"/>
            <a:ext cx="435499" cy="187359"/>
          </a:xfrm>
          <a:prstGeom prst="rect">
            <a:avLst/>
          </a:prstGeom>
        </p:spPr>
        <p:txBody>
          <a:bodyPr vert="horz" lIns="51435" tIns="25718" rIns="51435" bIns="25718" rtlCol="0" anchor="ctr"/>
          <a:lstStyle>
            <a:lvl1pPr algn="l">
              <a:defRPr sz="700" baseline="0">
                <a:solidFill>
                  <a:srgbClr val="655A5B"/>
                </a:solidFill>
              </a:defRPr>
            </a:lvl1pPr>
          </a:lstStyle>
          <a:p>
            <a:fld id="{64A8A213-8E92-D94A-82D7-8578C89CAF17}" type="slidenum">
              <a:rPr lang="en-US" smtClean="0"/>
              <a:pPr/>
              <a:t>‹#›</a:t>
            </a:fld>
            <a:endParaRPr lang="en-US" dirty="0"/>
          </a:p>
        </p:txBody>
      </p:sp>
      <p:sp>
        <p:nvSpPr>
          <p:cNvPr id="7" name="Text Placeholder 15"/>
          <p:cNvSpPr>
            <a:spLocks noGrp="1"/>
          </p:cNvSpPr>
          <p:nvPr>
            <p:ph type="body" sz="quarter" idx="11" hasCustomPrompt="1"/>
          </p:nvPr>
        </p:nvSpPr>
        <p:spPr>
          <a:xfrm>
            <a:off x="202520" y="290934"/>
            <a:ext cx="3770265" cy="390917"/>
          </a:xfrm>
          <a:prstGeom prst="rect">
            <a:avLst/>
          </a:prstGeom>
        </p:spPr>
        <p:txBody>
          <a:bodyPr lIns="68580" tIns="34290" rIns="68580" bIns="34290">
            <a:noAutofit/>
          </a:bodyPr>
          <a:lstStyle>
            <a:lvl1pPr marL="0" indent="0" fontAlgn="t">
              <a:buFontTx/>
              <a:buNone/>
              <a:defRPr sz="1700" baseline="0">
                <a:solidFill>
                  <a:srgbClr val="5498E4"/>
                </a:solidFill>
                <a:latin typeface="Arial" charset="0"/>
              </a:defRPr>
            </a:lvl1pPr>
          </a:lstStyle>
          <a:p>
            <a:r>
              <a:rPr lang="en-US" dirty="0"/>
              <a:t>Header goes here</a:t>
            </a:r>
          </a:p>
        </p:txBody>
      </p:sp>
    </p:spTree>
  </p:cSld>
  <p:clrMapOvr>
    <a:masterClrMapping/>
  </p:clrMapOvr>
  <p:transition spd="slow"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oorplan Page">
    <p:spTree>
      <p:nvGrpSpPr>
        <p:cNvPr id="1" name=""/>
        <p:cNvGrpSpPr/>
        <p:nvPr/>
      </p:nvGrpSpPr>
      <p:grpSpPr>
        <a:xfrm>
          <a:off x="0" y="0"/>
          <a:ext cx="0" cy="0"/>
          <a:chOff x="0" y="0"/>
          <a:chExt cx="0" cy="0"/>
        </a:xfrm>
      </p:grpSpPr>
      <p:sp>
        <p:nvSpPr>
          <p:cNvPr id="5" name="Text Placeholder 6"/>
          <p:cNvSpPr>
            <a:spLocks noGrp="1"/>
          </p:cNvSpPr>
          <p:nvPr>
            <p:ph type="body" sz="quarter" idx="13" hasCustomPrompt="1"/>
          </p:nvPr>
        </p:nvSpPr>
        <p:spPr>
          <a:xfrm>
            <a:off x="192089" y="195727"/>
            <a:ext cx="1895475" cy="167216"/>
          </a:xfrm>
          <a:prstGeom prst="rect">
            <a:avLst/>
          </a:prstGeom>
        </p:spPr>
        <p:txBody>
          <a:bodyPr lIns="0" tIns="0" rIns="0" bIns="0"/>
          <a:lstStyle>
            <a:lvl1pPr marL="0" indent="0">
              <a:spcBef>
                <a:spcPts val="0"/>
              </a:spcBef>
              <a:buNone/>
              <a:defRPr sz="2000" b="1"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Header</a:t>
            </a:r>
          </a:p>
        </p:txBody>
      </p:sp>
      <p:sp>
        <p:nvSpPr>
          <p:cNvPr id="6" name="Text Placeholder 6"/>
          <p:cNvSpPr>
            <a:spLocks noGrp="1"/>
          </p:cNvSpPr>
          <p:nvPr>
            <p:ph type="body" sz="quarter" idx="14" hasCustomPrompt="1"/>
          </p:nvPr>
        </p:nvSpPr>
        <p:spPr>
          <a:xfrm>
            <a:off x="192089" y="519181"/>
            <a:ext cx="1895475" cy="167216"/>
          </a:xfrm>
          <a:prstGeom prst="rect">
            <a:avLst/>
          </a:prstGeom>
        </p:spPr>
        <p:txBody>
          <a:bodyPr lIns="0" tIns="0" rIns="0" bIns="0"/>
          <a:lstStyle>
            <a:lvl1pPr marL="0" indent="0">
              <a:spcBef>
                <a:spcPts val="0"/>
              </a:spcBef>
              <a:buNone/>
              <a:defRPr sz="1200" b="0"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a:t>
            </a: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A1F1014F-12A4-46EE-BA67-7B7DF0833EE9}" type="slidenum">
              <a:rPr lang="en-US" altLang="en-US">
                <a:solidFill>
                  <a:srgbClr val="E0E0E0">
                    <a:lumMod val="25000"/>
                  </a:srgbClr>
                </a:solidFill>
              </a:rPr>
              <a:pPr/>
              <a:t>‹#›</a:t>
            </a:fld>
            <a:endParaRPr lang="en-US" altLang="en-US">
              <a:solidFill>
                <a:srgbClr val="E0E0E0">
                  <a:lumMod val="25000"/>
                </a:srgbClr>
              </a:solidFill>
            </a:endParaRPr>
          </a:p>
        </p:txBody>
      </p:sp>
      <p:sp>
        <p:nvSpPr>
          <p:cNvPr id="5" name="Rectangle 4"/>
          <p:cNvSpPr>
            <a:spLocks noChangeArrowheads="1"/>
          </p:cNvSpPr>
          <p:nvPr userDrawn="1"/>
        </p:nvSpPr>
        <p:spPr bwMode="gray">
          <a:xfrm>
            <a:off x="441046" y="4931949"/>
            <a:ext cx="8456612"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938" tIns="15465" rIns="30938" bIns="15465"/>
          <a:lstStyle>
            <a:lvl1pPr defTabSz="614363" eaLnBrk="0" hangingPunct="0">
              <a:defRPr>
                <a:solidFill>
                  <a:schemeClr val="tx1"/>
                </a:solidFill>
                <a:latin typeface="Arial" charset="0"/>
                <a:cs typeface="Arial" charset="0"/>
              </a:defRPr>
            </a:lvl1pPr>
            <a:lvl2pPr marL="742950" indent="-285750" defTabSz="614363" eaLnBrk="0" hangingPunct="0">
              <a:defRPr>
                <a:solidFill>
                  <a:schemeClr val="tx1"/>
                </a:solidFill>
                <a:latin typeface="Arial" charset="0"/>
                <a:cs typeface="Arial" charset="0"/>
              </a:defRPr>
            </a:lvl2pPr>
            <a:lvl3pPr marL="1143000" indent="-228600" defTabSz="614363" eaLnBrk="0" hangingPunct="0">
              <a:defRPr>
                <a:solidFill>
                  <a:schemeClr val="tx1"/>
                </a:solidFill>
                <a:latin typeface="Arial" charset="0"/>
                <a:cs typeface="Arial" charset="0"/>
              </a:defRPr>
            </a:lvl3pPr>
            <a:lvl4pPr marL="1600200" indent="-228600" defTabSz="614363" eaLnBrk="0" hangingPunct="0">
              <a:defRPr>
                <a:solidFill>
                  <a:schemeClr val="tx1"/>
                </a:solidFill>
                <a:latin typeface="Arial" charset="0"/>
                <a:cs typeface="Arial" charset="0"/>
              </a:defRPr>
            </a:lvl4pPr>
            <a:lvl5pPr marL="2057400" indent="-228600" defTabSz="614363" eaLnBrk="0" hangingPunct="0">
              <a:defRPr>
                <a:solidFill>
                  <a:schemeClr val="tx1"/>
                </a:solidFill>
                <a:latin typeface="Arial" charset="0"/>
                <a:cs typeface="Arial" charset="0"/>
              </a:defRPr>
            </a:lvl5pPr>
            <a:lvl6pPr marL="2514600" indent="-228600" defTabSz="614363" eaLnBrk="0" fontAlgn="base" hangingPunct="0">
              <a:spcBef>
                <a:spcPct val="0"/>
              </a:spcBef>
              <a:spcAft>
                <a:spcPct val="0"/>
              </a:spcAft>
              <a:defRPr>
                <a:solidFill>
                  <a:schemeClr val="tx1"/>
                </a:solidFill>
                <a:latin typeface="Arial" charset="0"/>
                <a:cs typeface="Arial" charset="0"/>
              </a:defRPr>
            </a:lvl6pPr>
            <a:lvl7pPr marL="2971800" indent="-228600" defTabSz="614363" eaLnBrk="0" fontAlgn="base" hangingPunct="0">
              <a:spcBef>
                <a:spcPct val="0"/>
              </a:spcBef>
              <a:spcAft>
                <a:spcPct val="0"/>
              </a:spcAft>
              <a:defRPr>
                <a:solidFill>
                  <a:schemeClr val="tx1"/>
                </a:solidFill>
                <a:latin typeface="Arial" charset="0"/>
                <a:cs typeface="Arial" charset="0"/>
              </a:defRPr>
            </a:lvl7pPr>
            <a:lvl8pPr marL="3429000" indent="-228600" defTabSz="614363" eaLnBrk="0" fontAlgn="base" hangingPunct="0">
              <a:spcBef>
                <a:spcPct val="0"/>
              </a:spcBef>
              <a:spcAft>
                <a:spcPct val="0"/>
              </a:spcAft>
              <a:defRPr>
                <a:solidFill>
                  <a:schemeClr val="tx1"/>
                </a:solidFill>
                <a:latin typeface="Arial" charset="0"/>
                <a:cs typeface="Arial" charset="0"/>
              </a:defRPr>
            </a:lvl8pPr>
            <a:lvl9pPr marL="3886200" indent="-228600" defTabSz="614363" eaLnBrk="0" fontAlgn="base" hangingPunct="0">
              <a:spcBef>
                <a:spcPct val="0"/>
              </a:spcBef>
              <a:spcAft>
                <a:spcPct val="0"/>
              </a:spcAft>
              <a:defRPr>
                <a:solidFill>
                  <a:schemeClr val="tx1"/>
                </a:solidFill>
                <a:latin typeface="Arial" charset="0"/>
                <a:cs typeface="Arial" charset="0"/>
              </a:defRPr>
            </a:lvl9pPr>
          </a:lstStyle>
          <a:p>
            <a:pPr>
              <a:defRPr/>
            </a:pPr>
            <a:r>
              <a:rPr lang="en-US" altLang="en-US" sz="500" dirty="0">
                <a:solidFill>
                  <a:srgbClr val="323232"/>
                </a:solidFill>
              </a:rPr>
              <a:t>© Copyright IBM Corporation 2017</a:t>
            </a:r>
            <a:r>
              <a:rPr lang="en-US" altLang="en-US" sz="500" dirty="0">
                <a:solidFill>
                  <a:srgbClr val="323232"/>
                </a:solidFill>
                <a:ea typeface="ＭＳ Ｐゴシック" pitchFamily="34" charset="-128"/>
              </a:rPr>
              <a:t>.</a:t>
            </a:r>
            <a:endParaRPr lang="en-US" altLang="en-US" sz="500" dirty="0">
              <a:solidFill>
                <a:srgbClr val="323232"/>
              </a:solidFill>
            </a:endParaRPr>
          </a:p>
        </p:txBody>
      </p:sp>
    </p:spTree>
    <p:extLst>
      <p:ext uri="{BB962C8B-B14F-4D97-AF65-F5344CB8AC3E}">
        <p14:creationId xmlns:p14="http://schemas.microsoft.com/office/powerpoint/2010/main" val="3643348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Only_Pla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title</a:t>
            </a:r>
          </a:p>
        </p:txBody>
      </p:sp>
      <p:sp>
        <p:nvSpPr>
          <p:cNvPr id="3" name="Footer Placeholder 2"/>
          <p:cNvSpPr>
            <a:spLocks noGrp="1"/>
          </p:cNvSpPr>
          <p:nvPr>
            <p:ph type="ftr" sz="quarter" idx="3"/>
          </p:nvPr>
        </p:nvSpPr>
        <p:spPr>
          <a:xfrm>
            <a:off x="367426" y="4946538"/>
            <a:ext cx="976229" cy="76944"/>
          </a:xfrm>
          <a:prstGeom prst="rect">
            <a:avLst/>
          </a:prstGeom>
        </p:spPr>
        <p:txBody>
          <a:bodyPr wrap="none" lIns="0" tIns="0" rIns="0" bIns="0">
            <a:spAutoFit/>
          </a:bodyPr>
          <a:lstStyle>
            <a:lvl1pPr>
              <a:defRPr sz="500"/>
            </a:lvl1pPr>
          </a:lstStyle>
          <a:p>
            <a:r>
              <a:rPr lang="en-US" dirty="0">
                <a:solidFill>
                  <a:prstClr val="black"/>
                </a:solidFill>
              </a:rPr>
              <a:t>© Copyright IBM Corporation 2017</a:t>
            </a:r>
          </a:p>
        </p:txBody>
      </p:sp>
      <p:sp>
        <p:nvSpPr>
          <p:cNvPr id="4" name="Slide Number Placeholder 3"/>
          <p:cNvSpPr>
            <a:spLocks noGrp="1"/>
          </p:cNvSpPr>
          <p:nvPr>
            <p:ph type="sldNum" sz="quarter" idx="4"/>
          </p:nvPr>
        </p:nvSpPr>
        <p:spPr>
          <a:xfrm>
            <a:off x="8748714" y="4913141"/>
            <a:ext cx="76944" cy="76944"/>
          </a:xfrm>
          <a:prstGeom prst="rect">
            <a:avLst/>
          </a:prstGeom>
        </p:spPr>
        <p:txBody>
          <a:bodyPr wrap="none" lIns="0" tIns="0" rIns="0" bIns="0">
            <a:spAutoFit/>
          </a:bodyPr>
          <a:lstStyle>
            <a:lvl1pPr>
              <a:defRPr sz="500"/>
            </a:lvl1pPr>
          </a:lstStyle>
          <a:p>
            <a:fld id="{E4DBDE34-E9B5-E04F-B662-69720E4BCB53}" type="slidenum">
              <a:rPr lang="en-US" smtClean="0">
                <a:solidFill>
                  <a:prstClr val="black"/>
                </a:solidFill>
              </a:rPr>
              <a:pPr/>
              <a:t>‹#›</a:t>
            </a:fld>
            <a:endParaRPr lang="en-US" dirty="0">
              <a:solidFill>
                <a:prstClr val="black"/>
              </a:solidFill>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52" y="278608"/>
            <a:ext cx="8887949" cy="125979"/>
          </a:xfrm>
        </p:spPr>
        <p:txBody>
          <a:bodyPr/>
          <a:lstStyle/>
          <a:p>
            <a:r>
              <a:rPr lang="en-US"/>
              <a:t>Click to edit Master title style</a:t>
            </a:r>
          </a:p>
        </p:txBody>
      </p:sp>
      <p:sp>
        <p:nvSpPr>
          <p:cNvPr id="3" name="Content Placeholder 2"/>
          <p:cNvSpPr>
            <a:spLocks noGrp="1"/>
          </p:cNvSpPr>
          <p:nvPr>
            <p:ph sz="half" idx="1"/>
          </p:nvPr>
        </p:nvSpPr>
        <p:spPr>
          <a:xfrm>
            <a:off x="256052" y="1373788"/>
            <a:ext cx="3939689"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45749" y="1381125"/>
            <a:ext cx="4055736" cy="1027898"/>
          </a:xfrm>
        </p:spPr>
        <p:txBody>
          <a:bodyPr/>
          <a:lstStyle>
            <a:lvl1pPr>
              <a:buClr>
                <a:srgbClr val="666666"/>
              </a:buClr>
              <a:buNone/>
              <a:defRPr sz="1400">
                <a:solidFill>
                  <a:srgbClr val="666666"/>
                </a:solidFill>
              </a:defRPr>
            </a:lvl1pPr>
            <a:lvl2pPr marL="341287" indent="-123816">
              <a:buClr>
                <a:srgbClr val="666666"/>
              </a:buClr>
              <a:buFont typeface="Arial" pitchFamily="34" charset="0"/>
              <a:buChar char="•"/>
              <a:defRPr sz="1200">
                <a:solidFill>
                  <a:srgbClr val="666666"/>
                </a:solidFill>
              </a:defRPr>
            </a:lvl2pPr>
            <a:lvl3pPr>
              <a:buClr>
                <a:srgbClr val="666666"/>
              </a:buClr>
              <a:defRPr sz="1100">
                <a:solidFill>
                  <a:srgbClr val="666666"/>
                </a:solidFill>
              </a:defRPr>
            </a:lvl3pPr>
            <a:lvl4pPr>
              <a:buClr>
                <a:srgbClr val="666666"/>
              </a:buClr>
              <a:defRPr sz="1100">
                <a:solidFill>
                  <a:srgbClr val="666666"/>
                </a:solidFill>
              </a:defRPr>
            </a:lvl4pPr>
            <a:lvl5pPr>
              <a:buClr>
                <a:srgbClr val="666666"/>
              </a:buClr>
              <a:defRPr sz="1100">
                <a:solidFill>
                  <a:srgbClr val="666666"/>
                </a:solidFill>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5310"/>
            <a:ext cx="8541385" cy="1366438"/>
          </a:xfrm>
        </p:spPr>
        <p:txBody>
          <a:bodyPr/>
          <a:lstStyle>
            <a:lvl1pPr>
              <a:defRPr sz="2400">
                <a:solidFill>
                  <a:schemeClr val="tx2"/>
                </a:solidFill>
              </a:defRPr>
            </a:lvl1pPr>
            <a:lvl2pPr marL="173025" indent="-173025">
              <a:buFont typeface="Arial" panose="020B0604020202020204" pitchFamily="34" charset="0"/>
              <a:buChar char="•"/>
              <a:defRPr sz="2000">
                <a:solidFill>
                  <a:schemeClr val="tx2"/>
                </a:solidFill>
              </a:defRPr>
            </a:lvl2pPr>
            <a:lvl3pPr marL="396844" indent="-173025">
              <a:buFont typeface="Wingdings" panose="05000000000000000000" pitchFamily="2" charset="2"/>
              <a:buChar char="§"/>
              <a:defRPr sz="1800">
                <a:solidFill>
                  <a:schemeClr val="tx2"/>
                </a:solidFill>
              </a:defRPr>
            </a:lvl3pPr>
            <a:lvl4pPr>
              <a:defRPr sz="1600">
                <a:solidFill>
                  <a:schemeClr val="tx2"/>
                </a:solidFill>
              </a:defRPr>
            </a:lvl4pPr>
            <a:lvl5pPr>
              <a:defRPr sz="1400">
                <a:solidFill>
                  <a:schemeClr val="tx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p:txBody>
      </p:sp>
      <p:sp>
        <p:nvSpPr>
          <p:cNvPr id="10" name="Title 1"/>
          <p:cNvSpPr>
            <a:spLocks noGrp="1"/>
          </p:cNvSpPr>
          <p:nvPr>
            <p:ph type="title"/>
          </p:nvPr>
        </p:nvSpPr>
        <p:spPr>
          <a:xfrm>
            <a:off x="228600" y="173736"/>
            <a:ext cx="8016240" cy="430838"/>
          </a:xfrm>
        </p:spPr>
        <p:txBody>
          <a:bodyPr/>
          <a:lstStyle>
            <a:lvl1pPr>
              <a:defRPr sz="2800" b="0">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a:xfrm>
            <a:off x="8559445" y="4759788"/>
            <a:ext cx="358140" cy="205912"/>
          </a:xfrm>
          <a:prstGeom prst="rect">
            <a:avLst/>
          </a:prstGeom>
        </p:spPr>
        <p:txBody>
          <a:bodyPr/>
          <a:lstStyle>
            <a:lvl1pPr>
              <a:buFontTx/>
              <a:buNone/>
              <a:defRPr sz="900">
                <a:solidFill>
                  <a:schemeClr val="bg2"/>
                </a:solidFill>
                <a:latin typeface="Arial"/>
                <a:cs typeface="Arial"/>
              </a:defRPr>
            </a:lvl1pPr>
          </a:lstStyle>
          <a:p>
            <a:fld id="{E4DBDE34-E9B5-E04F-B662-69720E4BCB53}" type="slidenum">
              <a:rPr lang="en-US" smtClean="0">
                <a:solidFill>
                  <a:srgbClr val="E0E0E0"/>
                </a:solidFill>
              </a:rPr>
              <a:pPr/>
              <a:t>‹#›</a:t>
            </a:fld>
            <a:endParaRPr lang="en-US" dirty="0">
              <a:solidFill>
                <a:srgbClr val="E0E0E0"/>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39667" y="173453"/>
            <a:ext cx="1477800" cy="199800"/>
          </a:xfrm>
          <a:prstGeom prst="rect">
            <a:avLst/>
          </a:prstGeom>
        </p:spPr>
      </p:pic>
    </p:spTree>
    <p:extLst>
      <p:ext uri="{BB962C8B-B14F-4D97-AF65-F5344CB8AC3E}">
        <p14:creationId xmlns:p14="http://schemas.microsoft.com/office/powerpoint/2010/main" val="374815077"/>
      </p:ext>
    </p:extLst>
  </p:cSld>
  <p:clrMapOvr>
    <a:masterClrMapping/>
  </p:clrMapOvr>
  <p:extLst mod="1">
    <p:ext uri="{DCECCB84-F9BA-43D5-87BE-67443E8EF086}">
      <p15:sldGuideLst xmlns:p15="http://schemas.microsoft.com/office/powerpoint/2012/main">
        <p15:guide id="1" orient="horz" pos="310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BLUE 2 - Title slide logos ">
    <p:spTree>
      <p:nvGrpSpPr>
        <p:cNvPr id="1" name=""/>
        <p:cNvGrpSpPr/>
        <p:nvPr/>
      </p:nvGrpSpPr>
      <p:grpSpPr>
        <a:xfrm>
          <a:off x="0" y="0"/>
          <a:ext cx="0" cy="0"/>
          <a:chOff x="0" y="0"/>
          <a:chExt cx="0" cy="0"/>
        </a:xfrm>
      </p:grpSpPr>
      <p:pic>
        <p:nvPicPr>
          <p:cNvPr id="13" name="Picture 8" descr="cover-wallpaper.jpg"/>
          <p:cNvPicPr>
            <a:picLocks noChangeAspect="1"/>
          </p:cNvPicPr>
          <p:nvPr userDrawn="1"/>
        </p:nvPicPr>
        <p:blipFill>
          <a:blip r:embed="rId2" cstate="print"/>
          <a:srcRect b="36177"/>
          <a:stretch>
            <a:fillRect/>
          </a:stretch>
        </p:blipFill>
        <p:spPr bwMode="auto">
          <a:xfrm>
            <a:off x="0" y="0"/>
            <a:ext cx="9144000" cy="2708783"/>
          </a:xfrm>
          <a:prstGeom prst="rect">
            <a:avLst/>
          </a:prstGeom>
          <a:noFill/>
          <a:ln w="9525">
            <a:noFill/>
            <a:miter lim="800000"/>
            <a:headEnd/>
            <a:tailEnd/>
          </a:ln>
        </p:spPr>
      </p:pic>
      <p:sp>
        <p:nvSpPr>
          <p:cNvPr id="7" name="Rectangle 6"/>
          <p:cNvSpPr/>
          <p:nvPr userDrawn="1"/>
        </p:nvSpPr>
        <p:spPr>
          <a:xfrm>
            <a:off x="0" y="0"/>
            <a:ext cx="9144000" cy="2743200"/>
          </a:xfrm>
          <a:prstGeom prst="rect">
            <a:avLst/>
          </a:prstGeom>
          <a:gradFill>
            <a:gsLst>
              <a:gs pos="0">
                <a:schemeClr val="bg1">
                  <a:alpha val="0"/>
                </a:schemeClr>
              </a:gs>
              <a:gs pos="100000">
                <a:schemeClr val="bg1"/>
              </a:gs>
              <a:gs pos="77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algn="ctr">
              <a:defRPr/>
            </a:pPr>
            <a:endParaRPr lang="en-US">
              <a:solidFill>
                <a:prstClr val="white"/>
              </a:solidFill>
            </a:endParaRPr>
          </a:p>
        </p:txBody>
      </p:sp>
      <p:pic>
        <p:nvPicPr>
          <p:cNvPr id="12" name="Picture 46" descr="blue-tri-color-logo"/>
          <p:cNvPicPr>
            <a:picLocks noChangeAspect="1" noChangeArrowheads="1"/>
          </p:cNvPicPr>
          <p:nvPr userDrawn="1"/>
        </p:nvPicPr>
        <p:blipFill>
          <a:blip r:embed="rId3" cstate="print"/>
          <a:srcRect/>
          <a:stretch>
            <a:fillRect/>
          </a:stretch>
        </p:blipFill>
        <p:spPr bwMode="auto">
          <a:xfrm>
            <a:off x="8412163" y="4761266"/>
            <a:ext cx="469900" cy="190324"/>
          </a:xfrm>
          <a:prstGeom prst="rect">
            <a:avLst/>
          </a:prstGeom>
          <a:noFill/>
          <a:ln w="9525">
            <a:noFill/>
            <a:miter lim="800000"/>
            <a:headEnd/>
            <a:tailEnd/>
          </a:ln>
        </p:spPr>
      </p:pic>
      <p:sp>
        <p:nvSpPr>
          <p:cNvPr id="6" name="Text Placeholder 5"/>
          <p:cNvSpPr>
            <a:spLocks noGrp="1"/>
          </p:cNvSpPr>
          <p:nvPr>
            <p:ph type="body" sz="quarter" idx="10"/>
          </p:nvPr>
        </p:nvSpPr>
        <p:spPr>
          <a:xfrm>
            <a:off x="338330" y="2747674"/>
            <a:ext cx="8440547" cy="253746"/>
          </a:xfrm>
        </p:spPr>
        <p:txBody>
          <a:bodyPr/>
          <a:lstStyle>
            <a:lvl1pPr marL="0" indent="0">
              <a:spcBef>
                <a:spcPts val="1320"/>
              </a:spcBef>
              <a:buNone/>
              <a:defRPr sz="2200">
                <a:solidFill>
                  <a:schemeClr val="tx1"/>
                </a:solidFill>
              </a:defRPr>
            </a:lvl1pPr>
            <a:lvl5pPr>
              <a:buNone/>
              <a:defRPr/>
            </a:lvl5pPr>
          </a:lstStyle>
          <a:p>
            <a:pPr lvl="0"/>
            <a:r>
              <a:rPr lang="en-US" dirty="0"/>
              <a:t>Click to edit Master text styles</a:t>
            </a:r>
          </a:p>
        </p:txBody>
      </p:sp>
      <p:sp>
        <p:nvSpPr>
          <p:cNvPr id="8" name="Text Placeholder 7"/>
          <p:cNvSpPr>
            <a:spLocks noGrp="1"/>
          </p:cNvSpPr>
          <p:nvPr>
            <p:ph type="body" sz="quarter" idx="11"/>
          </p:nvPr>
        </p:nvSpPr>
        <p:spPr>
          <a:xfrm>
            <a:off x="365762" y="3874770"/>
            <a:ext cx="8413115" cy="274320"/>
          </a:xfrm>
        </p:spPr>
        <p:txBody>
          <a:bodyPr/>
          <a:lstStyle>
            <a:lvl1pPr marL="0" indent="0">
              <a:spcBef>
                <a:spcPts val="0"/>
              </a:spcBef>
              <a:buNone/>
              <a:defRPr sz="1200"/>
            </a:lvl1pPr>
          </a:lstStyle>
          <a:p>
            <a:pPr lvl="0"/>
            <a:r>
              <a:rPr lang="en-US"/>
              <a:t>Click to edit Master text styles</a:t>
            </a:r>
          </a:p>
        </p:txBody>
      </p:sp>
      <p:sp>
        <p:nvSpPr>
          <p:cNvPr id="9" name="Title 8"/>
          <p:cNvSpPr>
            <a:spLocks noGrp="1"/>
          </p:cNvSpPr>
          <p:nvPr>
            <p:ph type="title"/>
          </p:nvPr>
        </p:nvSpPr>
        <p:spPr>
          <a:xfrm>
            <a:off x="320040" y="2231808"/>
            <a:ext cx="8466786" cy="507831"/>
          </a:xfrm>
          <a:prstGeom prst="rect">
            <a:avLst/>
          </a:prstGeom>
        </p:spPr>
        <p:txBody>
          <a:bodyPr lIns="0" tIns="0" rIns="0" bIns="0" anchor="b" anchorCtr="0"/>
          <a:lstStyle>
            <a:lvl1pPr>
              <a:defRPr sz="4800">
                <a:solidFill>
                  <a:schemeClr val="bg2"/>
                </a:solidFill>
              </a:defRPr>
            </a:lvl1pPr>
          </a:lstStyle>
          <a:p>
            <a:r>
              <a:rPr lang="en-US" dirty="0"/>
              <a:t>Click to edit Master title style</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645" y="1373358"/>
            <a:ext cx="8442931" cy="3267752"/>
          </a:xfrm>
        </p:spPr>
        <p:txBody>
          <a:bodyPr>
            <a:normAutofit/>
          </a:bodyPr>
          <a:lstStyle>
            <a:lvl1pPr marL="228589" marR="0" indent="-228589" algn="l" defTabSz="914354" rtl="0" eaLnBrk="1" fontAlgn="auto" latinLnBrk="0" hangingPunct="1">
              <a:lnSpc>
                <a:spcPct val="100000"/>
              </a:lnSpc>
              <a:spcBef>
                <a:spcPts val="900"/>
              </a:spcBef>
              <a:spcAft>
                <a:spcPts val="0"/>
              </a:spcAft>
              <a:buClrTx/>
              <a:buSzTx/>
              <a:buFont typeface="Wingdings" pitchFamily="2" charset="2"/>
              <a:buChar char="§"/>
              <a:tabLst/>
              <a:defRPr sz="1600">
                <a:solidFill>
                  <a:schemeClr val="tx2"/>
                </a:solidFill>
              </a:defRPr>
            </a:lvl1pPr>
            <a:lvl2pPr marL="457177" indent="-228589">
              <a:spcBef>
                <a:spcPts val="0"/>
              </a:spcBef>
              <a:defRPr sz="1600">
                <a:solidFill>
                  <a:schemeClr val="tx2"/>
                </a:solidFill>
              </a:defRPr>
            </a:lvl2pPr>
            <a:lvl3pPr marL="685766" indent="-228589">
              <a:spcBef>
                <a:spcPts val="0"/>
              </a:spcBef>
              <a:buFont typeface="Wingdings" pitchFamily="2" charset="2"/>
              <a:buChar char="§"/>
              <a:defRPr sz="1600">
                <a:solidFill>
                  <a:schemeClr val="tx2"/>
                </a:solidFill>
              </a:defRPr>
            </a:lvl3pPr>
            <a:lvl4pPr>
              <a:defRPr sz="1600">
                <a:solidFill>
                  <a:schemeClr val="tx2"/>
                </a:solidFill>
              </a:defRPr>
            </a:lvl4pPr>
            <a:lvl5pPr>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Title 10"/>
          <p:cNvSpPr>
            <a:spLocks noGrp="1"/>
          </p:cNvSpPr>
          <p:nvPr>
            <p:ph type="title"/>
          </p:nvPr>
        </p:nvSpPr>
        <p:spPr>
          <a:xfrm>
            <a:off x="342491" y="225644"/>
            <a:ext cx="8436385" cy="685800"/>
          </a:xfrm>
          <a:prstGeom prst="rect">
            <a:avLst/>
          </a:prstGeom>
        </p:spPr>
        <p:txBody>
          <a:bodyPr lIns="0" tIns="0" rIns="0" bIns="0"/>
          <a:lstStyle/>
          <a:p>
            <a:r>
              <a:rPr lang="en-US" dirty="0"/>
              <a:t>Click to edit Master title style</a:t>
            </a:r>
          </a:p>
        </p:txBody>
      </p:sp>
    </p:spTree>
    <p:extLst>
      <p:ext uri="{BB962C8B-B14F-4D97-AF65-F5344CB8AC3E}">
        <p14:creationId xmlns:p14="http://schemas.microsoft.com/office/powerpoint/2010/main" val="113415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ctics Page">
    <p:spTree>
      <p:nvGrpSpPr>
        <p:cNvPr id="1" name=""/>
        <p:cNvGrpSpPr/>
        <p:nvPr/>
      </p:nvGrpSpPr>
      <p:grpSpPr>
        <a:xfrm>
          <a:off x="0" y="0"/>
          <a:ext cx="0" cy="0"/>
          <a:chOff x="0" y="0"/>
          <a:chExt cx="0" cy="0"/>
        </a:xfrm>
      </p:grpSpPr>
      <p:sp>
        <p:nvSpPr>
          <p:cNvPr id="6" name="Rectangle 5"/>
          <p:cNvSpPr/>
          <p:nvPr userDrawn="1"/>
        </p:nvSpPr>
        <p:spPr>
          <a:xfrm>
            <a:off x="4564065" y="0"/>
            <a:ext cx="4579937" cy="51435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6"/>
          <p:cNvSpPr>
            <a:spLocks noGrp="1"/>
          </p:cNvSpPr>
          <p:nvPr>
            <p:ph type="body" sz="quarter" idx="10" hasCustomPrompt="1"/>
          </p:nvPr>
        </p:nvSpPr>
        <p:spPr>
          <a:xfrm>
            <a:off x="192089" y="1135295"/>
            <a:ext cx="4158848" cy="830997"/>
          </a:xfrm>
          <a:prstGeom prst="rect">
            <a:avLst/>
          </a:prstGeom>
        </p:spPr>
        <p:txBody>
          <a:bodyPr wrap="square" lIns="0" tIns="0" rIns="0" bIns="0">
            <a:spAutoFit/>
          </a:bodyPr>
          <a:lstStyle>
            <a:lvl1pPr marL="0" indent="0">
              <a:spcBef>
                <a:spcPts val="0"/>
              </a:spcBef>
              <a:buNone/>
              <a:defRPr sz="1800" b="0" i="0" baseline="0">
                <a:solidFill>
                  <a:schemeClr val="accent4"/>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Start typing text here. If you have a lot of text for this page, make your text size 12pt instead of the default.</a:t>
            </a:r>
          </a:p>
        </p:txBody>
      </p:sp>
      <p:sp>
        <p:nvSpPr>
          <p:cNvPr id="8" name="Text Placeholder 6"/>
          <p:cNvSpPr>
            <a:spLocks noGrp="1"/>
          </p:cNvSpPr>
          <p:nvPr>
            <p:ph type="body" sz="quarter" idx="13" hasCustomPrompt="1"/>
          </p:nvPr>
        </p:nvSpPr>
        <p:spPr>
          <a:xfrm>
            <a:off x="192089" y="195727"/>
            <a:ext cx="1895475" cy="167216"/>
          </a:xfrm>
          <a:prstGeom prst="rect">
            <a:avLst/>
          </a:prstGeom>
        </p:spPr>
        <p:txBody>
          <a:bodyPr lIns="0" tIns="0" rIns="0" bIns="0"/>
          <a:lstStyle>
            <a:lvl1pPr marL="0" indent="0">
              <a:spcBef>
                <a:spcPts val="0"/>
              </a:spcBef>
              <a:buNone/>
              <a:defRPr sz="2000" b="1"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Page Header</a:t>
            </a:r>
          </a:p>
        </p:txBody>
      </p:sp>
      <p:sp>
        <p:nvSpPr>
          <p:cNvPr id="10" name="Text Placeholder 6"/>
          <p:cNvSpPr>
            <a:spLocks noGrp="1"/>
          </p:cNvSpPr>
          <p:nvPr>
            <p:ph type="body" sz="quarter" idx="14" hasCustomPrompt="1"/>
          </p:nvPr>
        </p:nvSpPr>
        <p:spPr>
          <a:xfrm>
            <a:off x="192089" y="519181"/>
            <a:ext cx="1895475" cy="167216"/>
          </a:xfrm>
          <a:prstGeom prst="rect">
            <a:avLst/>
          </a:prstGeom>
        </p:spPr>
        <p:txBody>
          <a:bodyPr lIns="0" tIns="0" rIns="0" bIns="0"/>
          <a:lstStyle>
            <a:lvl1pPr marL="0" indent="0">
              <a:spcBef>
                <a:spcPts val="0"/>
              </a:spcBef>
              <a:buNone/>
              <a:defRPr sz="1200" b="0" i="0" baseline="0">
                <a:solidFill>
                  <a:srgbClr val="0070C0"/>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90501" y="171452"/>
            <a:ext cx="1895475" cy="352425"/>
          </a:xfrm>
          <a:prstGeom prst="rect">
            <a:avLst/>
          </a:prstGeom>
        </p:spPr>
        <p:txBody>
          <a:bodyPr lIns="0" tIns="0" rIns="0" bIns="0"/>
          <a:lstStyle>
            <a:lvl1pPr marL="0" indent="0">
              <a:spcBef>
                <a:spcPts val="0"/>
              </a:spcBef>
              <a:buNone/>
              <a:defRPr sz="2400" b="0" i="0" baseline="0">
                <a:solidFill>
                  <a:schemeClr val="bg1"/>
                </a:solidFill>
                <a:latin typeface="IBM Plex Sans" charset="0"/>
                <a:ea typeface="IBM Plex Sans" charset="0"/>
                <a:cs typeface="IBM Plex Sans"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Section Title</a:t>
            </a:r>
          </a:p>
        </p:txBody>
      </p:sp>
    </p:spTree>
    <p:extLst>
      <p:ext uri="{BB962C8B-B14F-4D97-AF65-F5344CB8AC3E}">
        <p14:creationId xmlns:p14="http://schemas.microsoft.com/office/powerpoint/2010/main" val="19983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3100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theme" Target="../theme/theme1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slideLayout" Target="../slideLayouts/slideLayout7.xml"/><Relationship Id="rId7"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1.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8.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 y="8095"/>
            <a:ext cx="9135879" cy="5143499"/>
          </a:xfrm>
          <a:prstGeom prst="rect">
            <a:avLst/>
          </a:prstGeom>
          <a:solidFill>
            <a:schemeClr val="accent6"/>
          </a:solidFill>
        </p:spPr>
      </p:pic>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4290" y="1"/>
            <a:ext cx="9135879" cy="5143499"/>
          </a:xfrm>
          <a:prstGeom prst="rect">
            <a:avLst/>
          </a:prstGeom>
          <a:solidFill>
            <a:schemeClr val="accent6"/>
          </a:solidFill>
        </p:spPr>
      </p:pic>
      <p:pic>
        <p:nvPicPr>
          <p:cNvPr id="5" name="Picture 4"/>
          <p:cNvPicPr>
            <a:picLocks noChangeAspect="1"/>
          </p:cNvPicPr>
          <p:nvPr userDrawn="1"/>
        </p:nvPicPr>
        <p:blipFill rotWithShape="1">
          <a:blip r:embed="rId4" cstate="hqprint">
            <a:extLst>
              <a:ext uri="{28A0092B-C50C-407E-A947-70E740481C1C}">
                <a14:useLocalDpi xmlns:a14="http://schemas.microsoft.com/office/drawing/2010/main"/>
              </a:ext>
            </a:extLst>
          </a:blip>
          <a:srcRect l="5640" t="13282" r="45300" b="17784"/>
          <a:stretch/>
        </p:blipFill>
        <p:spPr>
          <a:xfrm>
            <a:off x="242761" y="4547726"/>
            <a:ext cx="954817" cy="434439"/>
          </a:xfrm>
          <a:prstGeom prst="rect">
            <a:avLst/>
          </a:prstGeom>
        </p:spPr>
      </p:pic>
      <p:pic>
        <p:nvPicPr>
          <p:cNvPr id="6" name="Picture 5"/>
          <p:cNvPicPr>
            <a:picLocks noChangeAspect="1"/>
          </p:cNvPicPr>
          <p:nvPr userDrawn="1"/>
        </p:nvPicPr>
        <p:blipFill rotWithShape="1">
          <a:blip r:embed="rId5" cstate="hqprint">
            <a:alphaModFix/>
            <a:extLst>
              <a:ext uri="{28A0092B-C50C-407E-A947-70E740481C1C}">
                <a14:useLocalDpi xmlns:a14="http://schemas.microsoft.com/office/drawing/2010/main"/>
              </a:ext>
            </a:extLst>
          </a:blip>
          <a:srcRect/>
          <a:stretch/>
        </p:blipFill>
        <p:spPr>
          <a:xfrm>
            <a:off x="4581387" y="0"/>
            <a:ext cx="3423875" cy="5151592"/>
          </a:xfrm>
          <a:prstGeom prst="rect">
            <a:avLst/>
          </a:prstGeom>
        </p:spPr>
      </p:pic>
    </p:spTree>
    <p:extLst>
      <p:ext uri="{BB962C8B-B14F-4D97-AF65-F5344CB8AC3E}">
        <p14:creationId xmlns:p14="http://schemas.microsoft.com/office/powerpoint/2010/main" val="3079502982"/>
      </p:ext>
    </p:extLst>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40" y="111668"/>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92540" y="110584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0">
            <a:extLst>
              <a:ext uri="{28A0092B-C50C-407E-A947-70E740481C1C}">
                <a14:useLocalDpi xmlns:a14="http://schemas.microsoft.com/office/drawing/2010/main" val="0"/>
              </a:ext>
            </a:extLst>
          </a:blip>
          <a:srcRect r="45846"/>
          <a:stretch/>
        </p:blipFill>
        <p:spPr>
          <a:xfrm>
            <a:off x="8367897" y="4801362"/>
            <a:ext cx="710639" cy="191612"/>
          </a:xfrm>
          <a:prstGeom prst="rect">
            <a:avLst/>
          </a:prstGeom>
        </p:spPr>
      </p:pic>
      <p:sp>
        <p:nvSpPr>
          <p:cNvPr id="11"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2"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241068104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hqprint">
            <a:extLst>
              <a:ext uri="{28A0092B-C50C-407E-A947-70E740481C1C}">
                <a14:useLocalDpi xmlns:a14="http://schemas.microsoft.com/office/drawing/2010/main"/>
              </a:ext>
            </a:extLst>
          </a:blip>
          <a:srcRect l="8244" t="13282" r="8061" b="28051"/>
          <a:stretch/>
        </p:blipFill>
        <p:spPr>
          <a:xfrm>
            <a:off x="7661277" y="4670426"/>
            <a:ext cx="1300881" cy="295275"/>
          </a:xfrm>
          <a:prstGeom prst="rect">
            <a:avLst/>
          </a:prstGeom>
        </p:spPr>
      </p:pic>
      <p:sp>
        <p:nvSpPr>
          <p:cNvPr id="2" name="Rectangle 1"/>
          <p:cNvSpPr/>
          <p:nvPr userDrawn="1"/>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rotWithShape="1">
          <a:blip r:embed="rId3" cstate="hqprint">
            <a:extLst>
              <a:ext uri="{28A0092B-C50C-407E-A947-70E740481C1C}">
                <a14:useLocalDpi xmlns:a14="http://schemas.microsoft.com/office/drawing/2010/main"/>
              </a:ext>
            </a:extLst>
          </a:blip>
          <a:srcRect l="5640" t="13282" r="45300" b="17784"/>
          <a:stretch/>
        </p:blipFill>
        <p:spPr>
          <a:xfrm>
            <a:off x="7978745" y="4531540"/>
            <a:ext cx="954817" cy="434439"/>
          </a:xfrm>
          <a:prstGeom prst="rect">
            <a:avLst/>
          </a:prstGeom>
        </p:spPr>
      </p:pic>
    </p:spTree>
    <p:extLst>
      <p:ext uri="{BB962C8B-B14F-4D97-AF65-F5344CB8AC3E}">
        <p14:creationId xmlns:p14="http://schemas.microsoft.com/office/powerpoint/2010/main" val="1211387382"/>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hqprint">
            <a:extLst>
              <a:ext uri="{28A0092B-C50C-407E-A947-70E740481C1C}">
                <a14:useLocalDpi xmlns:a14="http://schemas.microsoft.com/office/drawing/2010/main"/>
              </a:ext>
            </a:extLst>
          </a:blip>
          <a:srcRect l="8244" t="13282" r="8061" b="28051"/>
          <a:stretch/>
        </p:blipFill>
        <p:spPr>
          <a:xfrm>
            <a:off x="7661277" y="4670426"/>
            <a:ext cx="1300881" cy="295275"/>
          </a:xfrm>
          <a:prstGeom prst="rect">
            <a:avLst/>
          </a:prstGeom>
        </p:spPr>
      </p:pic>
      <p:sp>
        <p:nvSpPr>
          <p:cNvPr id="2" name="Rectangle 1"/>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348" y="-944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rotWithShape="1">
          <a:blip r:embed="rId3" cstate="hqprint">
            <a:extLst>
              <a:ext uri="{28A0092B-C50C-407E-A947-70E740481C1C}">
                <a14:useLocalDpi xmlns:a14="http://schemas.microsoft.com/office/drawing/2010/main"/>
              </a:ext>
            </a:extLst>
          </a:blip>
          <a:srcRect l="5640" t="13282" r="45300" b="17784"/>
          <a:stretch/>
        </p:blipFill>
        <p:spPr>
          <a:xfrm>
            <a:off x="7978745" y="4531540"/>
            <a:ext cx="954817" cy="434439"/>
          </a:xfrm>
          <a:prstGeom prst="rect">
            <a:avLst/>
          </a:prstGeom>
        </p:spPr>
      </p:pic>
    </p:spTree>
    <p:extLst>
      <p:ext uri="{BB962C8B-B14F-4D97-AF65-F5344CB8AC3E}">
        <p14:creationId xmlns:p14="http://schemas.microsoft.com/office/powerpoint/2010/main" val="5544975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hqprint">
            <a:extLst>
              <a:ext uri="{28A0092B-C50C-407E-A947-70E740481C1C}">
                <a14:useLocalDpi xmlns:a14="http://schemas.microsoft.com/office/drawing/2010/main"/>
              </a:ext>
            </a:extLst>
          </a:blip>
          <a:srcRect l="8244" t="13282" r="8061" b="28051"/>
          <a:stretch/>
        </p:blipFill>
        <p:spPr>
          <a:xfrm>
            <a:off x="7661277" y="4670426"/>
            <a:ext cx="1300881" cy="295275"/>
          </a:xfrm>
          <a:prstGeom prst="rect">
            <a:avLst/>
          </a:prstGeom>
        </p:spPr>
      </p:pic>
      <p:sp>
        <p:nvSpPr>
          <p:cNvPr id="2" name="Rectangle 1"/>
          <p:cNvSpPr/>
          <p:nvPr userDrawn="1"/>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l="5640" t="13282" r="45300" b="17784"/>
          <a:stretch/>
        </p:blipFill>
        <p:spPr>
          <a:xfrm>
            <a:off x="7978745" y="4531540"/>
            <a:ext cx="954817" cy="434439"/>
          </a:xfrm>
          <a:prstGeom prst="rect">
            <a:avLst/>
          </a:prstGeom>
        </p:spPr>
      </p:pic>
    </p:spTree>
    <p:extLst>
      <p:ext uri="{BB962C8B-B14F-4D97-AF65-F5344CB8AC3E}">
        <p14:creationId xmlns:p14="http://schemas.microsoft.com/office/powerpoint/2010/main" val="524459905"/>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stretch>
            <a:fillRect/>
          </a:stretch>
        </p:blipFill>
        <p:spPr>
          <a:xfrm>
            <a:off x="0" y="4699559"/>
            <a:ext cx="9144000" cy="437745"/>
          </a:xfrm>
          <a:prstGeom prst="rect">
            <a:avLst/>
          </a:prstGeom>
        </p:spPr>
      </p:pic>
      <p:sp>
        <p:nvSpPr>
          <p:cNvPr id="12" name="Rectangle 11"/>
          <p:cNvSpPr>
            <a:spLocks/>
          </p:cNvSpPr>
          <p:nvPr userDrawn="1"/>
        </p:nvSpPr>
        <p:spPr bwMode="auto">
          <a:xfrm>
            <a:off x="190501" y="4840891"/>
            <a:ext cx="254369"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l"/>
            <a:fld id="{93A2349A-7624-914B-B52D-9426EF34D49C}" type="slidenum">
              <a:rPr lang="en-US" sz="900" b="0" i="0" baseline="0">
                <a:solidFill>
                  <a:schemeClr val="bg1"/>
                </a:solidFill>
                <a:latin typeface="IBM Plex Sans" charset="0"/>
                <a:ea typeface="IBM Plex Sans" charset="0"/>
                <a:cs typeface="IBM Plex Sans" charset="0"/>
                <a:sym typeface="Helvetica Neue" charset="0"/>
              </a:rPr>
              <a:pPr algn="l"/>
              <a:t>‹#›</a:t>
            </a:fld>
            <a:endParaRPr lang="en-US" sz="900" b="0" i="0" baseline="0" dirty="0">
              <a:solidFill>
                <a:schemeClr val="bg1"/>
              </a:solidFill>
              <a:latin typeface="IBM Plex Sans" charset="0"/>
              <a:ea typeface="IBM Plex Sans" charset="0"/>
              <a:cs typeface="IBM Plex Sans" charset="0"/>
              <a:sym typeface="Helvetica Neue" charset="0"/>
            </a:endParaRPr>
          </a:p>
        </p:txBody>
      </p:sp>
      <p:pic>
        <p:nvPicPr>
          <p:cNvPr id="13" name="Picture 12"/>
          <p:cNvPicPr>
            <a:picLocks noChangeAspect="1"/>
          </p:cNvPicPr>
          <p:nvPr userDrawn="1"/>
        </p:nvPicPr>
        <p:blipFill rotWithShape="1">
          <a:blip r:embed="rId9" cstate="hqprint">
            <a:extLst>
              <a:ext uri="{28A0092B-C50C-407E-A947-70E740481C1C}">
                <a14:useLocalDpi xmlns:a14="http://schemas.microsoft.com/office/drawing/2010/main"/>
              </a:ext>
            </a:extLst>
          </a:blip>
          <a:srcRect r="47690"/>
          <a:stretch/>
        </p:blipFill>
        <p:spPr>
          <a:xfrm>
            <a:off x="8181050" y="4713133"/>
            <a:ext cx="784927" cy="485884"/>
          </a:xfrm>
          <a:prstGeom prst="rect">
            <a:avLst/>
          </a:prstGeom>
        </p:spPr>
      </p:pic>
    </p:spTree>
    <p:extLst>
      <p:ext uri="{BB962C8B-B14F-4D97-AF65-F5344CB8AC3E}">
        <p14:creationId xmlns:p14="http://schemas.microsoft.com/office/powerpoint/2010/main" val="1317801946"/>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4" r:id="rId3"/>
    <p:sldLayoutId id="2147483707" r:id="rId4"/>
    <p:sldLayoutId id="2147483708" r:id="rId5"/>
    <p:sldLayoutId id="2147483709" r:id="rId6"/>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76" y="1"/>
            <a:ext cx="9135879" cy="5143499"/>
          </a:xfrm>
          <a:prstGeom prst="rect">
            <a:avLst/>
          </a:prstGeom>
          <a:solidFill>
            <a:schemeClr val="accent6"/>
          </a:solidFill>
        </p:spPr>
      </p:pic>
      <p:pic>
        <p:nvPicPr>
          <p:cNvPr id="4" name="Picture 3"/>
          <p:cNvPicPr>
            <a:picLocks noChangeAspect="1"/>
          </p:cNvPicPr>
          <p:nvPr userDrawn="1"/>
        </p:nvPicPr>
        <p:blipFill rotWithShape="1">
          <a:blip r:embed="rId4" cstate="hqprint">
            <a:extLst>
              <a:ext uri="{28A0092B-C50C-407E-A947-70E740481C1C}">
                <a14:useLocalDpi xmlns:a14="http://schemas.microsoft.com/office/drawing/2010/main"/>
              </a:ext>
            </a:extLst>
          </a:blip>
          <a:srcRect r="47690"/>
          <a:stretch/>
        </p:blipFill>
        <p:spPr>
          <a:xfrm>
            <a:off x="8181050" y="4713133"/>
            <a:ext cx="784927" cy="485884"/>
          </a:xfrm>
          <a:prstGeom prst="rect">
            <a:avLst/>
          </a:prstGeom>
        </p:spPr>
      </p:pic>
    </p:spTree>
    <p:extLst>
      <p:ext uri="{BB962C8B-B14F-4D97-AF65-F5344CB8AC3E}">
        <p14:creationId xmlns:p14="http://schemas.microsoft.com/office/powerpoint/2010/main" val="444078937"/>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cstate="hqprint">
            <a:extLst>
              <a:ext uri="{28A0092B-C50C-407E-A947-70E740481C1C}">
                <a14:useLocalDpi xmlns:a14="http://schemas.microsoft.com/office/drawing/2010/main"/>
              </a:ext>
            </a:extLst>
          </a:blip>
          <a:srcRect l="8244" t="13282" r="8061" b="28051"/>
          <a:stretch/>
        </p:blipFill>
        <p:spPr>
          <a:xfrm>
            <a:off x="7661277" y="4670426"/>
            <a:ext cx="1300881" cy="295275"/>
          </a:xfrm>
          <a:prstGeom prst="rect">
            <a:avLst/>
          </a:prstGeom>
        </p:spPr>
      </p:pic>
      <p:sp>
        <p:nvSpPr>
          <p:cNvPr id="2" name="Rectangle 1"/>
          <p:cNvSpPr/>
          <p:nvPr userDrawn="1"/>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581924456"/>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8" userDrawn="1">
          <p15:clr>
            <a:srgbClr val="F26B43"/>
          </p15:clr>
        </p15:guide>
        <p15:guide id="2" pos="4320" userDrawn="1">
          <p15:clr>
            <a:srgbClr val="F26B43"/>
          </p15:clr>
        </p15:guide>
        <p15:guide id="3" orient="horz" pos="3108" userDrawn="1">
          <p15:clr>
            <a:srgbClr val="F26B43"/>
          </p15:clr>
        </p15:guide>
        <p15:guide id="4" pos="1440" userDrawn="1">
          <p15:clr>
            <a:srgbClr val="F26B43"/>
          </p15:clr>
        </p15:guide>
        <p15:guide id="5" pos="120" userDrawn="1">
          <p15:clr>
            <a:srgbClr val="F26B43"/>
          </p15:clr>
        </p15:guide>
        <p15:guide id="6" pos="5616" userDrawn="1">
          <p15:clr>
            <a:srgbClr val="F26B43"/>
          </p15:clr>
        </p15:guide>
        <p15:guide id="7" pos="2875" userDrawn="1">
          <p15:clr>
            <a:srgbClr val="F26B43"/>
          </p15:clr>
        </p15:guide>
        <p15:guide id="8" orient="horz" pos="852" userDrawn="1">
          <p15:clr>
            <a:srgbClr val="F26B43"/>
          </p15:clr>
        </p15:guide>
        <p15:guide id="9" orient="horz" pos="1620" userDrawn="1">
          <p15:clr>
            <a:srgbClr val="F26B43"/>
          </p15:clr>
        </p15:guide>
        <p15:guide id="10" orient="horz" pos="2364"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40" y="111668"/>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92540" y="110584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0">
            <a:extLst>
              <a:ext uri="{28A0092B-C50C-407E-A947-70E740481C1C}">
                <a14:useLocalDpi xmlns:a14="http://schemas.microsoft.com/office/drawing/2010/main" val="0"/>
              </a:ext>
            </a:extLst>
          </a:blip>
          <a:srcRect r="45846"/>
          <a:stretch/>
        </p:blipFill>
        <p:spPr>
          <a:xfrm>
            <a:off x="8367897" y="4801362"/>
            <a:ext cx="710639" cy="191612"/>
          </a:xfrm>
          <a:prstGeom prst="rect">
            <a:avLst/>
          </a:prstGeom>
        </p:spPr>
      </p:pic>
      <p:sp>
        <p:nvSpPr>
          <p:cNvPr id="11"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2"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2410681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540" y="111668"/>
            <a:ext cx="8229600" cy="85725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92540" y="1105840"/>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0">
            <a:extLst>
              <a:ext uri="{28A0092B-C50C-407E-A947-70E740481C1C}">
                <a14:useLocalDpi xmlns:a14="http://schemas.microsoft.com/office/drawing/2010/main" val="0"/>
              </a:ext>
            </a:extLst>
          </a:blip>
          <a:srcRect r="45846"/>
          <a:stretch/>
        </p:blipFill>
        <p:spPr>
          <a:xfrm>
            <a:off x="8367897" y="4801362"/>
            <a:ext cx="710639" cy="191612"/>
          </a:xfrm>
          <a:prstGeom prst="rect">
            <a:avLst/>
          </a:prstGeom>
        </p:spPr>
      </p:pic>
      <p:sp>
        <p:nvSpPr>
          <p:cNvPr id="11" name="Slide Number Placeholder 3"/>
          <p:cNvSpPr>
            <a:spLocks noGrp="1"/>
          </p:cNvSpPr>
          <p:nvPr>
            <p:ph type="sldNum" sz="quarter" idx="4"/>
          </p:nvPr>
        </p:nvSpPr>
        <p:spPr>
          <a:xfrm>
            <a:off x="142838" y="4833733"/>
            <a:ext cx="435499"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4A8A213-8E92-D94A-82D7-8578C89CAF17}" type="slidenum">
              <a:rPr lang="en-US" smtClean="0">
                <a:solidFill>
                  <a:srgbClr val="E0E0E0">
                    <a:lumMod val="25000"/>
                  </a:srgbClr>
                </a:solidFill>
              </a:rPr>
              <a:pPr/>
              <a:t>‹#›</a:t>
            </a:fld>
            <a:endParaRPr lang="en-US" dirty="0">
              <a:solidFill>
                <a:srgbClr val="E0E0E0">
                  <a:lumMod val="25000"/>
                </a:srgbClr>
              </a:solidFill>
            </a:endParaRPr>
          </a:p>
        </p:txBody>
      </p:sp>
      <p:sp>
        <p:nvSpPr>
          <p:cNvPr id="12" name="Date Placeholder 4"/>
          <p:cNvSpPr>
            <a:spLocks noGrp="1"/>
          </p:cNvSpPr>
          <p:nvPr>
            <p:ph type="dt" sz="half" idx="2"/>
          </p:nvPr>
        </p:nvSpPr>
        <p:spPr>
          <a:xfrm>
            <a:off x="568160" y="4833733"/>
            <a:ext cx="2057400" cy="187359"/>
          </a:xfrm>
          <a:prstGeom prst="rect">
            <a:avLst/>
          </a:prstGeom>
        </p:spPr>
        <p:txBody>
          <a:bodyPr vert="horz" lIns="0" tIns="45720" rIns="91440" bIns="45720" rtlCol="0" anchor="ctr"/>
          <a:lstStyle>
            <a:lvl1pPr algn="l">
              <a:defRPr sz="1200" baseline="0">
                <a:solidFill>
                  <a:schemeClr val="bg2">
                    <a:lumMod val="25000"/>
                  </a:schemeClr>
                </a:solidFill>
              </a:defRPr>
            </a:lvl1pPr>
          </a:lstStyle>
          <a:p>
            <a:fld id="{668098D3-DBC6-3244-92F5-EF8DA2B7E04E}" type="datetime1">
              <a:rPr lang="en-US" smtClean="0">
                <a:solidFill>
                  <a:srgbClr val="E0E0E0">
                    <a:lumMod val="25000"/>
                  </a:srgbClr>
                </a:solidFill>
              </a:rPr>
              <a:pPr/>
              <a:t>9/27/2018</a:t>
            </a:fld>
            <a:endParaRPr lang="en-US" dirty="0">
              <a:solidFill>
                <a:srgbClr val="E0E0E0">
                  <a:lumMod val="25000"/>
                </a:srgbClr>
              </a:solidFill>
            </a:endParaRPr>
          </a:p>
        </p:txBody>
      </p:sp>
    </p:spTree>
    <p:extLst>
      <p:ext uri="{BB962C8B-B14F-4D97-AF65-F5344CB8AC3E}">
        <p14:creationId xmlns:p14="http://schemas.microsoft.com/office/powerpoint/2010/main" val="241068104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9.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0.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1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90501" y="1684323"/>
            <a:ext cx="3409226" cy="553998"/>
          </a:xfrm>
        </p:spPr>
        <p:txBody>
          <a:bodyPr/>
          <a:lstStyle/>
          <a:p>
            <a:r>
              <a:rPr lang="en-US" dirty="0"/>
              <a:t>IBM Enterprise vs LTO Tape Drive Comparison</a:t>
            </a:r>
          </a:p>
        </p:txBody>
      </p:sp>
      <p:sp>
        <p:nvSpPr>
          <p:cNvPr id="4" name="TextBox 3"/>
          <p:cNvSpPr txBox="1"/>
          <p:nvPr/>
        </p:nvSpPr>
        <p:spPr>
          <a:xfrm>
            <a:off x="138897" y="3229337"/>
            <a:ext cx="3530278" cy="1200329"/>
          </a:xfrm>
          <a:prstGeom prst="rect">
            <a:avLst/>
          </a:prstGeom>
          <a:noFill/>
        </p:spPr>
        <p:txBody>
          <a:bodyPr wrap="square" rtlCol="0">
            <a:spAutoFit/>
          </a:bodyPr>
          <a:lstStyle/>
          <a:p>
            <a:r>
              <a:rPr lang="en-US" sz="1200" dirty="0">
                <a:solidFill>
                  <a:schemeClr val="bg1"/>
                </a:solidFill>
              </a:rPr>
              <a:t>Reena Patel, IBM Data Retention &amp; Tape Systems (DR&amp;T) Specialist</a:t>
            </a:r>
          </a:p>
          <a:p>
            <a:endParaRPr lang="en-US" sz="1200" dirty="0">
              <a:solidFill>
                <a:schemeClr val="bg1"/>
              </a:solidFill>
            </a:endParaRPr>
          </a:p>
          <a:p>
            <a:r>
              <a:rPr lang="en-US" sz="1200" dirty="0">
                <a:solidFill>
                  <a:schemeClr val="bg1"/>
                </a:solidFill>
              </a:rPr>
              <a:t>Ace Lopez, Sales Executive, </a:t>
            </a:r>
          </a:p>
          <a:p>
            <a:r>
              <a:rPr lang="en-US" sz="1200" dirty="0">
                <a:solidFill>
                  <a:schemeClr val="bg1"/>
                </a:solidFill>
              </a:rPr>
              <a:t>IBM Storage Solutions &amp; Internet of Things</a:t>
            </a:r>
          </a:p>
          <a:p>
            <a:endParaRPr lang="en-US" sz="1200" dirty="0">
              <a:solidFill>
                <a:schemeClr val="bg1"/>
              </a:solidFill>
            </a:endParaRPr>
          </a:p>
        </p:txBody>
      </p:sp>
    </p:spTree>
    <p:extLst>
      <p:ext uri="{BB962C8B-B14F-4D97-AF65-F5344CB8AC3E}">
        <p14:creationId xmlns:p14="http://schemas.microsoft.com/office/powerpoint/2010/main" val="186235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4925" y="316613"/>
            <a:ext cx="6012180" cy="323165"/>
          </a:xfrm>
        </p:spPr>
        <p:txBody>
          <a:bodyPr/>
          <a:lstStyle/>
          <a:p>
            <a:endParaRPr lang="en-US"/>
          </a:p>
        </p:txBody>
      </p:sp>
      <p:sp>
        <p:nvSpPr>
          <p:cNvPr id="4" name="Slide Number Placeholder 3"/>
          <p:cNvSpPr>
            <a:spLocks noGrp="1"/>
          </p:cNvSpPr>
          <p:nvPr>
            <p:ph type="sldNum" sz="quarter" idx="10"/>
          </p:nvPr>
        </p:nvSpPr>
        <p:spPr>
          <a:xfrm>
            <a:off x="8358828" y="4924359"/>
            <a:ext cx="105798" cy="103874"/>
          </a:xfrm>
        </p:spPr>
        <p:txBody>
          <a:bodyPr/>
          <a:lstStyle/>
          <a:p>
            <a:pPr>
              <a:defRPr/>
            </a:pPr>
            <a:fld id="{71E0CD34-CFE3-644D-8BF6-588E3241D909}" type="slidenum">
              <a:rPr lang="en-US" smtClean="0"/>
              <a:pPr>
                <a:defRPr/>
              </a:pPr>
              <a:t>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9340257"/>
              </p:ext>
            </p:extLst>
          </p:nvPr>
        </p:nvGraphicFramePr>
        <p:xfrm>
          <a:off x="370905" y="191108"/>
          <a:ext cx="7013743" cy="4566087"/>
        </p:xfrm>
        <a:graphic>
          <a:graphicData uri="http://schemas.openxmlformats.org/drawingml/2006/table">
            <a:tbl>
              <a:tblPr firstRow="1" bandRow="1">
                <a:tableStyleId>{5C22544A-7EE6-4342-B048-85BDC9FD1C3A}</a:tableStyleId>
              </a:tblPr>
              <a:tblGrid>
                <a:gridCol w="1178474">
                  <a:extLst>
                    <a:ext uri="{9D8B030D-6E8A-4147-A177-3AD203B41FA5}">
                      <a16:colId xmlns:a16="http://schemas.microsoft.com/office/drawing/2014/main" val="20000"/>
                    </a:ext>
                  </a:extLst>
                </a:gridCol>
                <a:gridCol w="3335137">
                  <a:extLst>
                    <a:ext uri="{9D8B030D-6E8A-4147-A177-3AD203B41FA5}">
                      <a16:colId xmlns:a16="http://schemas.microsoft.com/office/drawing/2014/main" val="20001"/>
                    </a:ext>
                  </a:extLst>
                </a:gridCol>
                <a:gridCol w="2500132">
                  <a:extLst>
                    <a:ext uri="{9D8B030D-6E8A-4147-A177-3AD203B41FA5}">
                      <a16:colId xmlns:a16="http://schemas.microsoft.com/office/drawing/2014/main" val="20002"/>
                    </a:ext>
                  </a:extLst>
                </a:gridCol>
              </a:tblGrid>
              <a:tr h="431865">
                <a:tc>
                  <a:txBody>
                    <a:bodyPr/>
                    <a:lstStyle/>
                    <a:p>
                      <a:pPr algn="l" rtl="0" fontAlgn="ctr"/>
                      <a:r>
                        <a:rPr lang="en-US" sz="1200" u="none" strike="noStrike" dirty="0">
                          <a:effectLst/>
                        </a:rPr>
                        <a:t>Attribute</a:t>
                      </a:r>
                      <a:endParaRPr lang="en-US" sz="1200" b="1" i="0" u="none" strike="noStrike" dirty="0">
                        <a:solidFill>
                          <a:srgbClr val="FFFFFF"/>
                        </a:solidFill>
                        <a:effectLst/>
                        <a:latin typeface="IBM Plex Sans" charset="0"/>
                      </a:endParaRPr>
                    </a:p>
                  </a:txBody>
                  <a:tcPr marL="2880" marR="2880" marT="2880" marB="0" anchor="ctr"/>
                </a:tc>
                <a:tc>
                  <a:txBody>
                    <a:bodyPr/>
                    <a:lstStyle/>
                    <a:p>
                      <a:pPr algn="l" rtl="0" fontAlgn="ctr"/>
                      <a:r>
                        <a:rPr lang="en-US" sz="1200" u="none" strike="noStrike">
                          <a:effectLst/>
                        </a:rPr>
                        <a:t>Enterprise Drives Offer:</a:t>
                      </a:r>
                      <a:endParaRPr lang="en-US" sz="1200" b="1" i="0" u="none" strike="noStrike">
                        <a:solidFill>
                          <a:srgbClr val="FFFFFF"/>
                        </a:solidFill>
                        <a:effectLst/>
                        <a:latin typeface="IBM Plex Sans" charset="0"/>
                      </a:endParaRPr>
                    </a:p>
                  </a:txBody>
                  <a:tcPr marL="2880" marR="2880" marT="2880" marB="0" anchor="ctr"/>
                </a:tc>
                <a:tc>
                  <a:txBody>
                    <a:bodyPr/>
                    <a:lstStyle/>
                    <a:p>
                      <a:pPr algn="l" rtl="0" fontAlgn="ctr"/>
                      <a:r>
                        <a:rPr lang="en-US" sz="1200" u="none" strike="noStrike">
                          <a:effectLst/>
                        </a:rPr>
                        <a:t>Client Benefits</a:t>
                      </a:r>
                      <a:endParaRPr lang="en-US" sz="1200" b="1" i="0" u="none" strike="noStrike">
                        <a:solidFill>
                          <a:srgbClr val="FFFFFF"/>
                        </a:solidFill>
                        <a:effectLst/>
                        <a:latin typeface="IBM Plex Sans" charset="0"/>
                      </a:endParaRPr>
                    </a:p>
                  </a:txBody>
                  <a:tcPr marL="2880" marR="2880" marT="2880" marB="0" anchor="ctr"/>
                </a:tc>
                <a:extLst>
                  <a:ext uri="{0D108BD9-81ED-4DB2-BD59-A6C34878D82A}">
                    <a16:rowId xmlns:a16="http://schemas.microsoft.com/office/drawing/2014/main" val="10000"/>
                  </a:ext>
                </a:extLst>
              </a:tr>
              <a:tr h="590450">
                <a:tc>
                  <a:txBody>
                    <a:bodyPr/>
                    <a:lstStyle/>
                    <a:p>
                      <a:pPr algn="l" rtl="0" fontAlgn="ctr"/>
                      <a:r>
                        <a:rPr lang="en-US" sz="900" u="none" strike="noStrike" dirty="0">
                          <a:effectLst/>
                        </a:rPr>
                        <a:t>Lowest TCO across Generations</a:t>
                      </a:r>
                      <a:endParaRPr lang="en-US" sz="900" b="0" i="0" u="none" strike="noStrike" dirty="0">
                        <a:solidFill>
                          <a:srgbClr val="000000"/>
                        </a:solidFill>
                        <a:effectLst/>
                        <a:latin typeface="IBM Plex Sans" charset="0"/>
                      </a:endParaRPr>
                    </a:p>
                  </a:txBody>
                  <a:tcPr marL="2880" marR="2880" marT="2880" marB="0" anchor="ctr">
                    <a:solidFill>
                      <a:schemeClr val="accent3">
                        <a:lumMod val="20000"/>
                        <a:lumOff val="80000"/>
                      </a:schemeClr>
                    </a:solidFill>
                  </a:tcPr>
                </a:tc>
                <a:tc>
                  <a:txBody>
                    <a:bodyPr/>
                    <a:lstStyle/>
                    <a:p>
                      <a:pPr marL="171450" indent="-171450" algn="l" rtl="0" fontAlgn="ctr">
                        <a:buFont typeface="Arial" charset="0"/>
                        <a:buChar char="•"/>
                      </a:pPr>
                      <a:r>
                        <a:rPr lang="en-US" sz="800" u="none" strike="noStrike" dirty="0">
                          <a:effectLst/>
                        </a:rPr>
                        <a:t>Highest single cartridge capacity</a:t>
                      </a:r>
                      <a:endParaRPr lang="en-US" sz="800" b="1" i="0" u="none" strike="noStrike" dirty="0">
                        <a:solidFill>
                          <a:srgbClr val="000000"/>
                        </a:solidFill>
                        <a:effectLst/>
                        <a:latin typeface="IBM Plex Sans" charset="0"/>
                      </a:endParaRPr>
                    </a:p>
                    <a:p>
                      <a:pPr marL="171450" indent="-171450" algn="l" rtl="0" fontAlgn="ctr">
                        <a:buFont typeface="Arial" charset="0"/>
                        <a:buChar char="•"/>
                      </a:pPr>
                      <a:r>
                        <a:rPr lang="en-US" sz="800" u="none" strike="noStrike" dirty="0">
                          <a:effectLst/>
                        </a:rPr>
                        <a:t>Media up-formatting</a:t>
                      </a:r>
                      <a:endParaRPr lang="en-US" sz="800" b="1" i="0" u="none" strike="noStrike" dirty="0">
                        <a:solidFill>
                          <a:srgbClr val="000000"/>
                        </a:solidFill>
                        <a:effectLst/>
                        <a:latin typeface="IBM Plex Sans" charset="0"/>
                      </a:endParaRPr>
                    </a:p>
                    <a:p>
                      <a:pPr marL="171450" indent="-171450" algn="l" rtl="0" fontAlgn="ctr">
                        <a:buFont typeface="Arial" charset="0"/>
                        <a:buChar char="•"/>
                      </a:pPr>
                      <a:r>
                        <a:rPr lang="en-US" sz="800" u="none" strike="noStrike" dirty="0">
                          <a:effectLst/>
                        </a:rPr>
                        <a:t>Field MES drive model upgrades </a:t>
                      </a:r>
                      <a:endParaRPr lang="en-US" sz="800" b="1" i="0" u="none" strike="noStrike" dirty="0">
                        <a:solidFill>
                          <a:srgbClr val="000000"/>
                        </a:solidFill>
                        <a:effectLst/>
                        <a:latin typeface="IBM Plex Sans" charset="0"/>
                      </a:endParaRPr>
                    </a:p>
                  </a:txBody>
                  <a:tcPr marL="2880" marR="2880" marT="2880" marB="0" anchor="ctr">
                    <a:solidFill>
                      <a:schemeClr val="accent3">
                        <a:lumMod val="20000"/>
                        <a:lumOff val="80000"/>
                      </a:schemeClr>
                    </a:solidFill>
                  </a:tcPr>
                </a:tc>
                <a:tc>
                  <a:txBody>
                    <a:bodyPr/>
                    <a:lstStyle/>
                    <a:p>
                      <a:pPr marL="171450" indent="-171450" algn="l" rtl="0" fontAlgn="ctr">
                        <a:buClr>
                          <a:srgbClr val="000000"/>
                        </a:buClr>
                        <a:buSzPts val="1300"/>
                        <a:buFont typeface="Arial" charset="0"/>
                        <a:buChar char="•"/>
                      </a:pPr>
                      <a:r>
                        <a:rPr lang="en-US" sz="800" u="none" strike="noStrike" dirty="0">
                          <a:effectLst/>
                        </a:rPr>
                        <a:t>Reduce infrastructure costs with higher capacity media, MES upgrades</a:t>
                      </a:r>
                      <a:endParaRPr lang="en-US" sz="800" b="0" i="0" u="none" strike="noStrike" dirty="0">
                        <a:solidFill>
                          <a:srgbClr val="000000"/>
                        </a:solidFill>
                        <a:effectLst/>
                        <a:latin typeface="Arial" charset="0"/>
                      </a:endParaRPr>
                    </a:p>
                    <a:p>
                      <a:pPr marL="171450" indent="-171450" algn="l" rtl="0" fontAlgn="ctr">
                        <a:buClr>
                          <a:srgbClr val="000000"/>
                        </a:buClr>
                        <a:buSzPts val="1300"/>
                        <a:buFont typeface="Arial" charset="0"/>
                        <a:buChar char="•"/>
                      </a:pPr>
                      <a:r>
                        <a:rPr lang="en-US" sz="800" u="none" strike="noStrike" dirty="0">
                          <a:effectLst/>
                        </a:rPr>
                        <a:t>Maintain or reduce </a:t>
                      </a:r>
                      <a:r>
                        <a:rPr lang="en-US" sz="800" u="none" strike="noStrike" dirty="0" err="1">
                          <a:effectLst/>
                        </a:rPr>
                        <a:t>floorspace</a:t>
                      </a:r>
                      <a:r>
                        <a:rPr lang="en-US" sz="800" u="none" strike="noStrike" dirty="0">
                          <a:effectLst/>
                        </a:rPr>
                        <a:t> requirements</a:t>
                      </a:r>
                      <a:endParaRPr lang="en-US" sz="800" b="0" i="0" u="none" strike="noStrike" dirty="0">
                        <a:solidFill>
                          <a:srgbClr val="000000"/>
                        </a:solidFill>
                        <a:effectLst/>
                        <a:latin typeface="Arial" charset="0"/>
                      </a:endParaRPr>
                    </a:p>
                    <a:p>
                      <a:pPr marL="171450" indent="-171450" algn="l" rtl="0" fontAlgn="ctr">
                        <a:buClr>
                          <a:srgbClr val="000000"/>
                        </a:buClr>
                        <a:buSzPts val="1300"/>
                        <a:buFont typeface="Arial" charset="0"/>
                        <a:buChar char="•"/>
                      </a:pPr>
                      <a:r>
                        <a:rPr lang="en-US" sz="800" u="none" strike="noStrike" dirty="0">
                          <a:effectLst/>
                        </a:rPr>
                        <a:t>Protect current investments in drives and media</a:t>
                      </a:r>
                      <a:endParaRPr lang="en-US" sz="800" b="0" i="0" u="none" strike="noStrike" dirty="0">
                        <a:solidFill>
                          <a:srgbClr val="000000"/>
                        </a:solidFill>
                        <a:effectLst/>
                        <a:latin typeface="Arial" charset="0"/>
                      </a:endParaRPr>
                    </a:p>
                  </a:txBody>
                  <a:tcPr marL="2880" marR="2880" marT="2880" marB="0" anchor="ctr">
                    <a:solidFill>
                      <a:schemeClr val="accent3">
                        <a:lumMod val="20000"/>
                        <a:lumOff val="80000"/>
                      </a:schemeClr>
                    </a:solidFill>
                  </a:tcPr>
                </a:tc>
                <a:extLst>
                  <a:ext uri="{0D108BD9-81ED-4DB2-BD59-A6C34878D82A}">
                    <a16:rowId xmlns:a16="http://schemas.microsoft.com/office/drawing/2014/main" val="10001"/>
                  </a:ext>
                </a:extLst>
              </a:tr>
              <a:tr h="1379934">
                <a:tc>
                  <a:txBody>
                    <a:bodyPr/>
                    <a:lstStyle/>
                    <a:p>
                      <a:pPr algn="l" rtl="0" fontAlgn="ctr"/>
                      <a:r>
                        <a:rPr lang="en-US" sz="900" u="none" strike="noStrike" dirty="0">
                          <a:effectLst/>
                        </a:rPr>
                        <a:t>Archive Retrieval </a:t>
                      </a:r>
                    </a:p>
                    <a:p>
                      <a:pPr algn="l" rtl="0" fontAlgn="ctr"/>
                      <a:r>
                        <a:rPr lang="en-US" sz="900" u="none" strike="noStrike" dirty="0">
                          <a:effectLst/>
                        </a:rPr>
                        <a:t>Fast access to data</a:t>
                      </a:r>
                      <a:endParaRPr lang="en-US" sz="900" b="0" i="0" u="none" strike="noStrike" dirty="0">
                        <a:solidFill>
                          <a:srgbClr val="000000"/>
                        </a:solidFill>
                        <a:effectLst/>
                        <a:latin typeface="IBM Plex Sans" charset="0"/>
                      </a:endParaRPr>
                    </a:p>
                  </a:txBody>
                  <a:tcPr marL="2880" marR="2880" marT="2880" marB="0" anchor="ctr">
                    <a:solidFill>
                      <a:schemeClr val="accent3">
                        <a:lumMod val="40000"/>
                        <a:lumOff val="60000"/>
                        <a:alpha val="67000"/>
                      </a:schemeClr>
                    </a:solidFill>
                  </a:tcPr>
                </a:tc>
                <a:tc>
                  <a:txBody>
                    <a:bodyPr/>
                    <a:lstStyle/>
                    <a:p>
                      <a:pPr marL="171450" indent="-171450" algn="l" rtl="0" fontAlgn="ctr">
                        <a:buFont typeface="Arial" charset="0"/>
                        <a:buChar char="•"/>
                      </a:pPr>
                      <a:r>
                        <a:rPr lang="en-US" sz="800" u="none" strike="noStrike" dirty="0" err="1">
                          <a:effectLst/>
                        </a:rPr>
                        <a:t>FastSync</a:t>
                      </a:r>
                      <a:r>
                        <a:rPr lang="en-US" sz="800" u="none" strike="noStrike" dirty="0">
                          <a:effectLst/>
                        </a:rPr>
                        <a:t> write accelerator (Virtual </a:t>
                      </a:r>
                      <a:r>
                        <a:rPr lang="en-US" sz="800" u="none" strike="noStrike" dirty="0" err="1">
                          <a:effectLst/>
                        </a:rPr>
                        <a:t>Backhitch</a:t>
                      </a:r>
                      <a:r>
                        <a:rPr lang="en-US" sz="800" u="none" strike="noStrike" dirty="0">
                          <a:effectLst/>
                        </a:rPr>
                        <a:t>)</a:t>
                      </a:r>
                      <a:endParaRPr lang="en-US" sz="800" b="1" i="0" u="none" strike="noStrike" dirty="0">
                        <a:solidFill>
                          <a:srgbClr val="000000"/>
                        </a:solidFill>
                        <a:effectLst/>
                        <a:latin typeface="IBM Plex Sans" charset="0"/>
                      </a:endParaRPr>
                    </a:p>
                    <a:p>
                      <a:pPr marL="0" indent="0" algn="l" rtl="0" fontAlgn="ctr">
                        <a:buClr>
                          <a:srgbClr val="000000"/>
                        </a:buClr>
                        <a:buSzPts val="1000"/>
                        <a:buFont typeface="Arial" charset="0"/>
                        <a:buNone/>
                      </a:pPr>
                      <a:r>
                        <a:rPr lang="en-US" sz="800" u="none" strike="noStrike" baseline="0" dirty="0">
                          <a:effectLst/>
                        </a:rPr>
                        <a:t>   -- </a:t>
                      </a:r>
                      <a:r>
                        <a:rPr lang="en-US" sz="800" u="none" strike="noStrike" dirty="0">
                          <a:effectLst/>
                        </a:rPr>
                        <a:t>Greatly improve performance for applications which write file marks     </a:t>
                      </a:r>
                    </a:p>
                    <a:p>
                      <a:pPr algn="l" rtl="0" fontAlgn="ctr">
                        <a:buClr>
                          <a:srgbClr val="000000"/>
                        </a:buClr>
                        <a:buSzPts val="1000"/>
                        <a:buFont typeface="Arial" charset="0"/>
                        <a:buChar char=" "/>
                      </a:pPr>
                      <a:r>
                        <a:rPr lang="en-US" sz="800" u="none" strike="noStrike" dirty="0">
                          <a:effectLst/>
                        </a:rPr>
                        <a:t>     with relatively small files (300MB or less) </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Highest search and rewind velocity </a:t>
                      </a:r>
                      <a:endParaRPr lang="en-US" sz="800" b="1" i="0" u="none" strike="noStrike" dirty="0">
                        <a:solidFill>
                          <a:srgbClr val="000000"/>
                        </a:solidFill>
                        <a:effectLst/>
                        <a:latin typeface="IBM Plex Sans" charset="0"/>
                      </a:endParaRPr>
                    </a:p>
                    <a:p>
                      <a:pPr marL="0" indent="0" algn="l" rtl="0" fontAlgn="ctr">
                        <a:buClr>
                          <a:srgbClr val="000000"/>
                        </a:buClr>
                        <a:buSzPts val="1000"/>
                        <a:buFont typeface="Arial" charset="0"/>
                        <a:buNone/>
                      </a:pPr>
                      <a:r>
                        <a:rPr lang="en-US" sz="800" u="none" strike="noStrike" baseline="0" dirty="0">
                          <a:effectLst/>
                        </a:rPr>
                        <a:t>   --  </a:t>
                      </a:r>
                      <a:r>
                        <a:rPr lang="en-US" sz="800" u="none" strike="noStrike" dirty="0">
                          <a:effectLst/>
                        </a:rPr>
                        <a:t>25% faster than LTO </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High Resolution Tape Directory (HRTD)</a:t>
                      </a:r>
                      <a:endParaRPr lang="en-US" sz="800" b="1" i="0" u="none" strike="noStrike" dirty="0">
                        <a:solidFill>
                          <a:srgbClr val="000000"/>
                        </a:solidFill>
                        <a:effectLst/>
                        <a:latin typeface="IBM Plex Sans" charset="0"/>
                      </a:endParaRPr>
                    </a:p>
                    <a:p>
                      <a:pPr marL="0" indent="0" algn="l" rtl="0" fontAlgn="ctr">
                        <a:buClr>
                          <a:srgbClr val="000000"/>
                        </a:buClr>
                        <a:buSzPts val="1000"/>
                        <a:buFont typeface="Arial" charset="0"/>
                        <a:buNone/>
                      </a:pPr>
                      <a:r>
                        <a:rPr lang="en-US" sz="800" u="none" strike="noStrike" dirty="0">
                          <a:effectLst/>
                        </a:rPr>
                        <a:t>   -- Greater precision is maintained in the directory of the physical  </a:t>
                      </a:r>
                    </a:p>
                    <a:p>
                      <a:pPr marL="0" indent="0" algn="l" rtl="0" fontAlgn="ctr">
                        <a:buClr>
                          <a:srgbClr val="000000"/>
                        </a:buClr>
                        <a:buSzPts val="1000"/>
                        <a:buFont typeface="Arial" charset="0"/>
                        <a:buNone/>
                      </a:pPr>
                      <a:r>
                        <a:rPr lang="en-US" sz="800" u="none" strike="noStrike" dirty="0">
                          <a:effectLst/>
                        </a:rPr>
                        <a:t>       location of all blocks on tape</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Largest data buffer (2GB) with intelligent management </a:t>
                      </a:r>
                      <a:endParaRPr lang="en-US" sz="800" b="1" i="0" u="none" strike="noStrike" dirty="0">
                        <a:solidFill>
                          <a:srgbClr val="000000"/>
                        </a:solidFill>
                        <a:effectLst/>
                        <a:latin typeface="IBM Plex Sans" charset="0"/>
                      </a:endParaRPr>
                    </a:p>
                  </a:txBody>
                  <a:tcPr marL="2880" marR="2880" marT="2880" marB="0" anchor="ctr">
                    <a:solidFill>
                      <a:schemeClr val="accent3">
                        <a:lumMod val="40000"/>
                        <a:lumOff val="60000"/>
                        <a:alpha val="67000"/>
                      </a:schemeClr>
                    </a:solidFill>
                  </a:tcPr>
                </a:tc>
                <a:tc>
                  <a:txBody>
                    <a:bodyPr/>
                    <a:lstStyle/>
                    <a:p>
                      <a:pPr marL="171450" indent="-171450" algn="l" rtl="0" fontAlgn="ctr">
                        <a:buFont typeface="Arial" charset="0"/>
                        <a:buChar char="•"/>
                      </a:pPr>
                      <a:r>
                        <a:rPr lang="en-US" sz="800" u="none" strike="noStrike" dirty="0">
                          <a:effectLst/>
                        </a:rPr>
                        <a:t>Reduce infrastructure costs</a:t>
                      </a:r>
                      <a:endParaRPr lang="en-US" sz="800" b="0" i="0" u="none" strike="noStrike" dirty="0">
                        <a:solidFill>
                          <a:srgbClr val="000000"/>
                        </a:solidFill>
                        <a:effectLst/>
                        <a:latin typeface="IBM Plex Sans" charset="0"/>
                      </a:endParaRPr>
                    </a:p>
                    <a:p>
                      <a:pPr algn="l" rtl="0" fontAlgn="ctr">
                        <a:buClr>
                          <a:srgbClr val="000000"/>
                        </a:buClr>
                        <a:buSzPts val="1000"/>
                        <a:buFont typeface="Arial" charset="0"/>
                        <a:buNone/>
                      </a:pPr>
                      <a:r>
                        <a:rPr lang="en-US" sz="800" u="none" strike="noStrike" dirty="0">
                          <a:effectLst/>
                        </a:rPr>
                        <a:t>   -- Fewer drives required for given aggregate throughput </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 Improve media and drive life by reducing </a:t>
                      </a:r>
                      <a:r>
                        <a:rPr lang="en-US" sz="800" u="none" strike="noStrike" dirty="0" err="1">
                          <a:effectLst/>
                        </a:rPr>
                        <a:t>backhitches</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Improve tape operations</a:t>
                      </a:r>
                      <a:endParaRPr lang="en-US" sz="800" b="0" i="0" u="none" strike="noStrike" dirty="0">
                        <a:solidFill>
                          <a:srgbClr val="000000"/>
                        </a:solidFill>
                        <a:effectLst/>
                        <a:latin typeface="IBM Plex Sans" charset="0"/>
                      </a:endParaRPr>
                    </a:p>
                    <a:p>
                      <a:pPr algn="l" rtl="0" fontAlgn="ctr">
                        <a:buClr>
                          <a:srgbClr val="000000"/>
                        </a:buClr>
                        <a:buSzPts val="1000"/>
                        <a:buFont typeface="Arial" charset="0"/>
                        <a:buNone/>
                      </a:pPr>
                      <a:r>
                        <a:rPr lang="en-US" sz="800" u="none" strike="noStrike" dirty="0">
                          <a:effectLst/>
                        </a:rPr>
                        <a:t>   -- Shorter backup windows</a:t>
                      </a:r>
                      <a:endParaRPr lang="en-US" sz="800" b="0" i="0" u="none" strike="noStrike" dirty="0">
                        <a:solidFill>
                          <a:srgbClr val="000000"/>
                        </a:solidFill>
                        <a:effectLst/>
                        <a:latin typeface="Arial" charset="0"/>
                      </a:endParaRPr>
                    </a:p>
                    <a:p>
                      <a:pPr marL="0" indent="0" algn="l" rtl="0" fontAlgn="ctr">
                        <a:buFont typeface="Arial" charset="0"/>
                        <a:buNone/>
                      </a:pPr>
                      <a:r>
                        <a:rPr lang="en-US" sz="800" u="none" strike="noStrike" baseline="0" dirty="0">
                          <a:effectLst/>
                        </a:rPr>
                        <a:t>   -- </a:t>
                      </a:r>
                      <a:r>
                        <a:rPr lang="en-US" sz="800" u="none" strike="noStrike" dirty="0">
                          <a:effectLst/>
                        </a:rPr>
                        <a:t>Faster time to data </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 Faster migration performance</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 Significant performance benefit for higher single-threaded data rate applications</a:t>
                      </a:r>
                      <a:endParaRPr lang="en-US" sz="800" b="0" i="0" u="none" strike="noStrike" dirty="0">
                        <a:solidFill>
                          <a:srgbClr val="000000"/>
                        </a:solidFill>
                        <a:effectLst/>
                        <a:latin typeface="Arial" charset="0"/>
                      </a:endParaRPr>
                    </a:p>
                  </a:txBody>
                  <a:tcPr marL="2880" marR="2880" marT="2880" marB="0" anchor="ctr">
                    <a:solidFill>
                      <a:schemeClr val="accent3">
                        <a:lumMod val="40000"/>
                        <a:lumOff val="60000"/>
                        <a:alpha val="67000"/>
                      </a:schemeClr>
                    </a:solidFill>
                  </a:tcPr>
                </a:tc>
                <a:extLst>
                  <a:ext uri="{0D108BD9-81ED-4DB2-BD59-A6C34878D82A}">
                    <a16:rowId xmlns:a16="http://schemas.microsoft.com/office/drawing/2014/main" val="10002"/>
                  </a:ext>
                </a:extLst>
              </a:tr>
              <a:tr h="821175">
                <a:tc>
                  <a:txBody>
                    <a:bodyPr/>
                    <a:lstStyle/>
                    <a:p>
                      <a:pPr algn="l" rtl="0" fontAlgn="ctr"/>
                      <a:r>
                        <a:rPr lang="en-US" sz="900" u="none" strike="noStrike" dirty="0">
                          <a:effectLst/>
                        </a:rPr>
                        <a:t>Mainframe Support and Ethernet interface for open systems</a:t>
                      </a:r>
                      <a:endParaRPr lang="en-US" sz="900" b="0" i="0" u="none" strike="noStrike" dirty="0">
                        <a:solidFill>
                          <a:srgbClr val="000000"/>
                        </a:solidFill>
                        <a:effectLst/>
                        <a:latin typeface="IBM Plex Sans" charset="0"/>
                      </a:endParaRPr>
                    </a:p>
                  </a:txBody>
                  <a:tcPr marL="2880" marR="2880" marT="2880" marB="0" anchor="ctr">
                    <a:solidFill>
                      <a:schemeClr val="accent3">
                        <a:lumMod val="20000"/>
                        <a:lumOff val="80000"/>
                      </a:schemeClr>
                    </a:solidFill>
                  </a:tcPr>
                </a:tc>
                <a:tc>
                  <a:txBody>
                    <a:bodyPr/>
                    <a:lstStyle/>
                    <a:p>
                      <a:pPr marL="171450" indent="-171450" algn="l" rtl="0" fontAlgn="ctr">
                        <a:buFont typeface="Arial" charset="0"/>
                        <a:buChar char="•"/>
                      </a:pPr>
                      <a:r>
                        <a:rPr lang="en-US" sz="800" u="none" strike="noStrike" dirty="0">
                          <a:effectLst/>
                        </a:rPr>
                        <a:t>Support for Ethernet interfaces </a:t>
                      </a:r>
                      <a:endParaRPr lang="en-US" sz="800" b="1" i="0" u="none" strike="noStrike" dirty="0">
                        <a:solidFill>
                          <a:srgbClr val="0D0D0A"/>
                        </a:solidFill>
                        <a:effectLst/>
                        <a:latin typeface="IBM Plex Sans" charset="0"/>
                      </a:endParaRPr>
                    </a:p>
                    <a:p>
                      <a:pPr marL="0" lvl="0" indent="0" algn="l" rtl="0" fontAlgn="ctr">
                        <a:buFont typeface="Arial" charset="0"/>
                        <a:buNone/>
                      </a:pPr>
                      <a:r>
                        <a:rPr lang="en-US" sz="800" u="none" strike="noStrike" dirty="0">
                          <a:effectLst/>
                        </a:rPr>
                        <a:t>     --</a:t>
                      </a:r>
                      <a:r>
                        <a:rPr lang="en-US" sz="800" u="none" strike="noStrike" baseline="0" dirty="0">
                          <a:effectLst/>
                        </a:rPr>
                        <a:t> </a:t>
                      </a:r>
                      <a:r>
                        <a:rPr lang="en-US" sz="800" u="none" strike="noStrike" dirty="0">
                          <a:effectLst/>
                        </a:rPr>
                        <a:t>Dual port 10Ge physical attachment with optical SFP </a:t>
                      </a:r>
                    </a:p>
                    <a:p>
                      <a:pPr marL="0" lvl="0" indent="0" algn="l" rtl="0" fontAlgn="ctr">
                        <a:buFont typeface="Arial" charset="0"/>
                        <a:buNone/>
                      </a:pPr>
                      <a:r>
                        <a:rPr lang="en-US" sz="800" u="none" strike="noStrike" dirty="0">
                          <a:effectLst/>
                        </a:rPr>
                        <a:t>         moving to 25Ge as available</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Mainframe attachment </a:t>
                      </a:r>
                      <a:endParaRPr lang="en-US" sz="800" b="1" i="0" u="none" strike="noStrike" dirty="0">
                        <a:solidFill>
                          <a:srgbClr val="0D0D0A"/>
                        </a:solidFill>
                        <a:effectLst/>
                        <a:latin typeface="IBM Plex Sans" charset="0"/>
                      </a:endParaRPr>
                    </a:p>
                    <a:p>
                      <a:pPr marL="0" indent="0" algn="l" rtl="0" fontAlgn="ctr">
                        <a:buClr>
                          <a:srgbClr val="000000"/>
                        </a:buClr>
                        <a:buSzPts val="1100"/>
                        <a:buFont typeface="Arial" charset="0"/>
                        <a:buNone/>
                      </a:pPr>
                      <a:r>
                        <a:rPr lang="en-US" sz="800" u="none" strike="noStrike" dirty="0">
                          <a:effectLst/>
                        </a:rPr>
                        <a:t>    -- Enables common technology in mainframe and open   </a:t>
                      </a:r>
                    </a:p>
                    <a:p>
                      <a:pPr marL="0" indent="0" algn="l" rtl="0" fontAlgn="ctr">
                        <a:buClr>
                          <a:srgbClr val="000000"/>
                        </a:buClr>
                        <a:buSzPts val="1100"/>
                        <a:buFont typeface="Arial" charset="0"/>
                        <a:buNone/>
                      </a:pPr>
                      <a:r>
                        <a:rPr lang="en-US" sz="800" u="none" strike="noStrike" dirty="0">
                          <a:effectLst/>
                        </a:rPr>
                        <a:t>        system environments</a:t>
                      </a:r>
                      <a:endParaRPr lang="en-US" sz="800" b="0" i="0" u="none" strike="noStrike" dirty="0">
                        <a:solidFill>
                          <a:srgbClr val="000000"/>
                        </a:solidFill>
                        <a:effectLst/>
                        <a:latin typeface="Arial" charset="0"/>
                      </a:endParaRPr>
                    </a:p>
                  </a:txBody>
                  <a:tcPr marL="2880" marR="2880" marT="2880" marB="0" anchor="ctr">
                    <a:solidFill>
                      <a:schemeClr val="accent3">
                        <a:lumMod val="20000"/>
                        <a:lumOff val="80000"/>
                      </a:schemeClr>
                    </a:solidFill>
                  </a:tcPr>
                </a:tc>
                <a:tc>
                  <a:txBody>
                    <a:bodyPr/>
                    <a:lstStyle/>
                    <a:p>
                      <a:pPr marL="171450" indent="-171450" algn="l" rtl="0" fontAlgn="ctr">
                        <a:buFont typeface="Arial" charset="0"/>
                        <a:buChar char="•"/>
                      </a:pPr>
                      <a:r>
                        <a:rPr lang="en-US" sz="800" u="none" strike="noStrike" dirty="0">
                          <a:effectLst/>
                        </a:rPr>
                        <a:t>Reduce infrastructure costs with converged Ethernet </a:t>
                      </a:r>
                      <a:endParaRPr lang="en-US" sz="800" b="0" i="0" u="none" strike="noStrike" dirty="0">
                        <a:solidFill>
                          <a:srgbClr val="0D0D0A"/>
                        </a:solidFill>
                        <a:effectLst/>
                        <a:latin typeface="IBM Plex Sans" charset="0"/>
                      </a:endParaRPr>
                    </a:p>
                    <a:p>
                      <a:pPr marL="171450" indent="-171450" algn="l" rtl="0" fontAlgn="ctr">
                        <a:buFont typeface="Arial" charset="0"/>
                        <a:buChar char="•"/>
                      </a:pPr>
                      <a:r>
                        <a:rPr lang="en-US" sz="800" u="none" strike="noStrike" dirty="0">
                          <a:effectLst/>
                        </a:rPr>
                        <a:t>Investment protection</a:t>
                      </a:r>
                      <a:endParaRPr lang="en-US" sz="800" b="0" i="0" u="none" strike="noStrike" dirty="0">
                        <a:solidFill>
                          <a:srgbClr val="0D0D0A"/>
                        </a:solidFill>
                        <a:effectLst/>
                        <a:latin typeface="IBM Plex Sans" charset="0"/>
                      </a:endParaRPr>
                    </a:p>
                  </a:txBody>
                  <a:tcPr marL="2880" marR="2880" marT="2880" marB="0" anchor="ctr">
                    <a:solidFill>
                      <a:schemeClr val="accent3">
                        <a:lumMod val="20000"/>
                        <a:lumOff val="80000"/>
                      </a:schemeClr>
                    </a:solidFill>
                  </a:tcPr>
                </a:tc>
                <a:extLst>
                  <a:ext uri="{0D108BD9-81ED-4DB2-BD59-A6C34878D82A}">
                    <a16:rowId xmlns:a16="http://schemas.microsoft.com/office/drawing/2014/main" val="10003"/>
                  </a:ext>
                </a:extLst>
              </a:tr>
              <a:tr h="1342663">
                <a:tc>
                  <a:txBody>
                    <a:bodyPr/>
                    <a:lstStyle/>
                    <a:p>
                      <a:pPr algn="l" rtl="0" fontAlgn="ctr"/>
                      <a:r>
                        <a:rPr lang="en-US" sz="1200" u="none" strike="noStrike" dirty="0">
                          <a:effectLst/>
                        </a:rPr>
                        <a:t>Reliability Features</a:t>
                      </a:r>
                      <a:endParaRPr lang="en-US" sz="1200" b="0" i="0" u="none" strike="noStrike" dirty="0">
                        <a:solidFill>
                          <a:srgbClr val="000000"/>
                        </a:solidFill>
                        <a:effectLst/>
                        <a:latin typeface="IBM Plex Sans" charset="0"/>
                      </a:endParaRPr>
                    </a:p>
                  </a:txBody>
                  <a:tcPr marL="2880" marR="2880" marT="2880" marB="0" anchor="ctr">
                    <a:solidFill>
                      <a:schemeClr val="accent3">
                        <a:lumMod val="40000"/>
                        <a:lumOff val="60000"/>
                        <a:alpha val="78000"/>
                      </a:schemeClr>
                    </a:solidFill>
                  </a:tcPr>
                </a:tc>
                <a:tc>
                  <a:txBody>
                    <a:bodyPr/>
                    <a:lstStyle/>
                    <a:p>
                      <a:pPr marL="171450" indent="-171450" algn="l" rtl="0" fontAlgn="ctr">
                        <a:buFont typeface="Arial" charset="0"/>
                        <a:buChar char="•"/>
                      </a:pPr>
                      <a:r>
                        <a:rPr lang="en-US" sz="800" u="none" strike="noStrike" dirty="0">
                          <a:effectLst/>
                        </a:rPr>
                        <a:t>Built-in</a:t>
                      </a:r>
                      <a:r>
                        <a:rPr lang="en-US" sz="800" u="none" strike="noStrike" baseline="0" dirty="0">
                          <a:effectLst/>
                        </a:rPr>
                        <a:t> </a:t>
                      </a:r>
                      <a:r>
                        <a:rPr lang="en-US" sz="800" u="none" strike="noStrike" dirty="0">
                          <a:effectLst/>
                        </a:rPr>
                        <a:t>media and drive quality management function with pro-active alerts for usage and health issues (SARS)</a:t>
                      </a:r>
                      <a:endParaRPr lang="en-US" sz="800" b="1" i="0" u="none" strike="noStrike" dirty="0">
                        <a:solidFill>
                          <a:srgbClr val="000000"/>
                        </a:solidFill>
                        <a:effectLst/>
                        <a:latin typeface="IBM Plex Sans" charset="0"/>
                      </a:endParaRPr>
                    </a:p>
                    <a:p>
                      <a:pPr marL="0" indent="0" algn="l" rtl="0" fontAlgn="ctr">
                        <a:buFont typeface="Arial" charset="0"/>
                        <a:buNone/>
                      </a:pPr>
                      <a:r>
                        <a:rPr lang="en-US" sz="800" u="none" strike="noStrike" dirty="0">
                          <a:effectLst/>
                        </a:rPr>
                        <a:t>       ‒ Monitors the last 100 mounts on both the drive and the media </a:t>
                      </a:r>
                      <a:endParaRPr lang="en-US" sz="800" b="0" i="0" u="none" strike="noStrike" dirty="0">
                        <a:solidFill>
                          <a:srgbClr val="000000"/>
                        </a:solidFill>
                        <a:effectLst/>
                        <a:latin typeface="Arial" charset="0"/>
                      </a:endParaRPr>
                    </a:p>
                    <a:p>
                      <a:pPr marL="171450" indent="-171450" algn="l" rtl="0" fontAlgn="ctr">
                        <a:buFont typeface="Arial" charset="0"/>
                        <a:buChar char="•"/>
                      </a:pPr>
                      <a:r>
                        <a:rPr lang="en-US" sz="800" u="none" strike="noStrike" dirty="0">
                          <a:effectLst/>
                        </a:rPr>
                        <a:t>Enterprise media differentiators: </a:t>
                      </a:r>
                      <a:endParaRPr lang="en-US" sz="800" b="1" i="0" u="none" strike="noStrike" dirty="0">
                        <a:solidFill>
                          <a:srgbClr val="000000"/>
                        </a:solidFill>
                        <a:effectLst/>
                        <a:latin typeface="IBM Plex Sans" charset="0"/>
                      </a:endParaRPr>
                    </a:p>
                    <a:p>
                      <a:pPr algn="l" rtl="0" fontAlgn="ctr">
                        <a:buClr>
                          <a:srgbClr val="000000"/>
                        </a:buClr>
                        <a:buSzPts val="1000"/>
                        <a:buFont typeface="Arial" charset="0"/>
                        <a:buNone/>
                      </a:pPr>
                      <a:r>
                        <a:rPr lang="en-US" sz="800" u="none" strike="noStrike" dirty="0">
                          <a:effectLst/>
                        </a:rPr>
                        <a:t>     -- Constructed for greater physical durability - survives one meter </a:t>
                      </a:r>
                    </a:p>
                    <a:p>
                      <a:pPr algn="l" rtl="0" fontAlgn="ctr">
                        <a:buClr>
                          <a:srgbClr val="000000"/>
                        </a:buClr>
                        <a:buSzPts val="1000"/>
                        <a:buFont typeface="Arial" charset="0"/>
                        <a:buNone/>
                      </a:pPr>
                      <a:r>
                        <a:rPr lang="en-US" sz="800" u="none" strike="noStrike" dirty="0">
                          <a:effectLst/>
                        </a:rPr>
                        <a:t>         drops without data loss</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a:t>
                      </a:r>
                      <a:r>
                        <a:rPr lang="en-US" sz="800" u="none" strike="noStrike" baseline="0" dirty="0">
                          <a:effectLst/>
                        </a:rPr>
                        <a:t> </a:t>
                      </a:r>
                      <a:r>
                        <a:rPr lang="en-US" sz="800" u="none" strike="noStrike" dirty="0">
                          <a:effectLst/>
                        </a:rPr>
                        <a:t>End point tested in drives for qualify in factory before shipment </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 Designed to support re-use at higher capacity and performance </a:t>
                      </a:r>
                      <a:endParaRPr lang="en-US" sz="800" b="0" i="0" u="none" strike="noStrike" dirty="0">
                        <a:solidFill>
                          <a:srgbClr val="000000"/>
                        </a:solidFill>
                        <a:effectLst/>
                        <a:latin typeface="Arial" charset="0"/>
                      </a:endParaRPr>
                    </a:p>
                    <a:p>
                      <a:pPr algn="l" rtl="0" fontAlgn="ctr">
                        <a:buClr>
                          <a:srgbClr val="000000"/>
                        </a:buClr>
                        <a:buSzPts val="1000"/>
                        <a:buFont typeface="Arial" charset="0"/>
                        <a:buNone/>
                      </a:pPr>
                      <a:r>
                        <a:rPr lang="en-US" sz="800" u="none" strike="noStrike" dirty="0">
                          <a:effectLst/>
                        </a:rPr>
                        <a:t>     --</a:t>
                      </a:r>
                      <a:r>
                        <a:rPr lang="en-US" sz="800" u="none" strike="noStrike" baseline="0" dirty="0">
                          <a:effectLst/>
                        </a:rPr>
                        <a:t> </a:t>
                      </a:r>
                      <a:r>
                        <a:rPr lang="en-US" sz="800" u="none" strike="noStrike" dirty="0">
                          <a:effectLst/>
                        </a:rPr>
                        <a:t>Supports longer usage life (26M motion meters)</a:t>
                      </a:r>
                      <a:endParaRPr lang="en-US" sz="800" b="0" i="0" u="none" strike="noStrike" dirty="0">
                        <a:solidFill>
                          <a:srgbClr val="000000"/>
                        </a:solidFill>
                        <a:effectLst/>
                        <a:latin typeface="Arial" charset="0"/>
                      </a:endParaRPr>
                    </a:p>
                  </a:txBody>
                  <a:tcPr marL="2880" marR="2880" marT="2880" marB="0" anchor="ctr">
                    <a:solidFill>
                      <a:schemeClr val="accent3">
                        <a:lumMod val="40000"/>
                        <a:lumOff val="60000"/>
                        <a:alpha val="78000"/>
                      </a:schemeClr>
                    </a:solidFill>
                  </a:tcPr>
                </a:tc>
                <a:tc>
                  <a:txBody>
                    <a:bodyPr/>
                    <a:lstStyle/>
                    <a:p>
                      <a:pPr algn="l" rtl="0" fontAlgn="t"/>
                      <a:r>
                        <a:rPr lang="en-US" sz="800" u="none" strike="noStrike" dirty="0">
                          <a:effectLst/>
                        </a:rPr>
                        <a:t> Improve data and operational reliability by reducing the possibility of data loss or drive failure</a:t>
                      </a:r>
                      <a:endParaRPr lang="en-US" sz="800" b="0" i="0" u="none" strike="noStrike" dirty="0">
                        <a:solidFill>
                          <a:srgbClr val="000000"/>
                        </a:solidFill>
                        <a:effectLst/>
                        <a:latin typeface="IBM Plex Sans" charset="0"/>
                      </a:endParaRPr>
                    </a:p>
                  </a:txBody>
                  <a:tcPr marL="2880" marR="2880" marT="2880" marB="0" anchor="ctr">
                    <a:solidFill>
                      <a:schemeClr val="accent3">
                        <a:lumMod val="40000"/>
                        <a:lumOff val="60000"/>
                        <a:alpha val="78000"/>
                      </a:schemeClr>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7507510" y="431459"/>
            <a:ext cx="1209656" cy="703013"/>
          </a:xfrm>
          <a:prstGeom prst="rect">
            <a:avLst/>
          </a:prstGeom>
          <a:solidFill>
            <a:schemeClr val="accent1">
              <a:lumMod val="40000"/>
              <a:lumOff val="60000"/>
            </a:schemeClr>
          </a:solidFill>
        </p:spPr>
        <p:txBody>
          <a:bodyPr wrap="square" rtlCol="0">
            <a:spAutoFit/>
          </a:bodyPr>
          <a:lstStyle/>
          <a:p>
            <a:pPr algn="ctr">
              <a:buNone/>
            </a:pPr>
            <a:r>
              <a:rPr lang="en-US" sz="992" b="1" i="1" dirty="0"/>
              <a:t>TS1155 currently offers over 25% more capacity than LTO 8</a:t>
            </a:r>
          </a:p>
        </p:txBody>
      </p:sp>
      <p:sp>
        <p:nvSpPr>
          <p:cNvPr id="7" name="TextBox 6"/>
          <p:cNvSpPr txBox="1"/>
          <p:nvPr/>
        </p:nvSpPr>
        <p:spPr>
          <a:xfrm>
            <a:off x="7529995" y="1225513"/>
            <a:ext cx="1209656" cy="646331"/>
          </a:xfrm>
          <a:prstGeom prst="rect">
            <a:avLst/>
          </a:prstGeom>
          <a:solidFill>
            <a:schemeClr val="accent1">
              <a:lumMod val="40000"/>
              <a:lumOff val="60000"/>
            </a:schemeClr>
          </a:solidFill>
        </p:spPr>
        <p:txBody>
          <a:bodyPr wrap="square" rtlCol="0">
            <a:spAutoFit/>
          </a:bodyPr>
          <a:lstStyle/>
          <a:p>
            <a:pPr algn="ctr">
              <a:buNone/>
            </a:pPr>
            <a:r>
              <a:rPr lang="en-US" sz="900" b="1" i="1" dirty="0"/>
              <a:t>Job times for some applications improve by a factor of 20x or greater  </a:t>
            </a:r>
          </a:p>
        </p:txBody>
      </p:sp>
      <p:sp>
        <p:nvSpPr>
          <p:cNvPr id="8" name="TextBox 7"/>
          <p:cNvSpPr txBox="1"/>
          <p:nvPr/>
        </p:nvSpPr>
        <p:spPr>
          <a:xfrm>
            <a:off x="7529994" y="1966187"/>
            <a:ext cx="1247651" cy="779381"/>
          </a:xfrm>
          <a:prstGeom prst="rect">
            <a:avLst/>
          </a:prstGeom>
          <a:solidFill>
            <a:schemeClr val="accent1">
              <a:lumMod val="40000"/>
              <a:lumOff val="60000"/>
            </a:schemeClr>
          </a:solidFill>
        </p:spPr>
        <p:txBody>
          <a:bodyPr wrap="square" rtlCol="0">
            <a:spAutoFit/>
          </a:bodyPr>
          <a:lstStyle/>
          <a:p>
            <a:pPr algn="ctr">
              <a:buNone/>
            </a:pPr>
            <a:r>
              <a:rPr lang="en-US" altLang="en-US" sz="893" b="1" i="1" dirty="0"/>
              <a:t>Enterprise average access to a file is 26% faster than LTO, and rewinds are 30% faster</a:t>
            </a:r>
            <a:endParaRPr lang="en-US" sz="844" b="1" i="1" dirty="0"/>
          </a:p>
        </p:txBody>
      </p:sp>
      <p:sp>
        <p:nvSpPr>
          <p:cNvPr id="9" name="TextBox 8"/>
          <p:cNvSpPr txBox="1"/>
          <p:nvPr/>
        </p:nvSpPr>
        <p:spPr>
          <a:xfrm>
            <a:off x="7549045" y="2889234"/>
            <a:ext cx="1247651" cy="504562"/>
          </a:xfrm>
          <a:prstGeom prst="rect">
            <a:avLst/>
          </a:prstGeom>
          <a:solidFill>
            <a:schemeClr val="accent1">
              <a:lumMod val="40000"/>
              <a:lumOff val="60000"/>
            </a:schemeClr>
          </a:solidFill>
        </p:spPr>
        <p:txBody>
          <a:bodyPr wrap="square" rtlCol="0">
            <a:spAutoFit/>
          </a:bodyPr>
          <a:lstStyle/>
          <a:p>
            <a:pPr algn="ctr">
              <a:buNone/>
            </a:pPr>
            <a:r>
              <a:rPr lang="en-US" sz="893" b="1" i="1" dirty="0"/>
              <a:t>New access options and first to market interfaces</a:t>
            </a:r>
            <a:endParaRPr lang="en-US" sz="844" b="1" i="1" dirty="0"/>
          </a:p>
        </p:txBody>
      </p:sp>
      <p:sp>
        <p:nvSpPr>
          <p:cNvPr id="10" name="TextBox 9"/>
          <p:cNvSpPr txBox="1"/>
          <p:nvPr/>
        </p:nvSpPr>
        <p:spPr>
          <a:xfrm>
            <a:off x="7546024" y="3792108"/>
            <a:ext cx="1237952" cy="550343"/>
          </a:xfrm>
          <a:prstGeom prst="rect">
            <a:avLst/>
          </a:prstGeom>
          <a:solidFill>
            <a:schemeClr val="accent1">
              <a:lumMod val="40000"/>
              <a:lumOff val="60000"/>
            </a:schemeClr>
          </a:solidFill>
        </p:spPr>
        <p:txBody>
          <a:bodyPr wrap="square" rtlCol="0">
            <a:spAutoFit/>
          </a:bodyPr>
          <a:lstStyle/>
          <a:p>
            <a:pPr algn="ctr">
              <a:buNone/>
            </a:pPr>
            <a:r>
              <a:rPr lang="en-US" sz="992" b="1" i="1" dirty="0"/>
              <a:t>Loader life 3 times higher than LTO</a:t>
            </a:r>
          </a:p>
        </p:txBody>
      </p:sp>
      <p:sp>
        <p:nvSpPr>
          <p:cNvPr id="2" name="TextBox 1">
            <a:extLst>
              <a:ext uri="{FF2B5EF4-FFF2-40B4-BE49-F238E27FC236}">
                <a16:creationId xmlns:a16="http://schemas.microsoft.com/office/drawing/2014/main" id="{24530681-9EF8-438D-B6CD-A4BFD96BEA21}"/>
              </a:ext>
            </a:extLst>
          </p:cNvPr>
          <p:cNvSpPr txBox="1"/>
          <p:nvPr/>
        </p:nvSpPr>
        <p:spPr>
          <a:xfrm>
            <a:off x="6836198" y="4757195"/>
            <a:ext cx="961814" cy="153888"/>
          </a:xfrm>
          <a:prstGeom prst="rect">
            <a:avLst/>
          </a:prstGeom>
          <a:noFill/>
        </p:spPr>
        <p:txBody>
          <a:bodyPr wrap="square" rtlCol="0">
            <a:spAutoFit/>
          </a:bodyPr>
          <a:lstStyle/>
          <a:p>
            <a:r>
              <a:rPr lang="en-IN" sz="400" dirty="0"/>
              <a:t>49019649USEN-00</a:t>
            </a:r>
          </a:p>
        </p:txBody>
      </p:sp>
    </p:spTree>
    <p:extLst>
      <p:ext uri="{BB962C8B-B14F-4D97-AF65-F5344CB8AC3E}">
        <p14:creationId xmlns:p14="http://schemas.microsoft.com/office/powerpoint/2010/main" val="180586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4761" y="125000"/>
            <a:ext cx="7726802" cy="509007"/>
          </a:xfrm>
          <a:prstGeom prst="rect">
            <a:avLst/>
          </a:prstGeom>
        </p:spPr>
        <p:txBody>
          <a:bodyPr/>
          <a:lstStyle>
            <a:lvl1pPr algn="ctr" rtl="0" eaLnBrk="0" fontAlgn="base" hangingPunct="0">
              <a:spcBef>
                <a:spcPct val="0"/>
              </a:spcBef>
              <a:spcAft>
                <a:spcPct val="0"/>
              </a:spcAft>
              <a:defRPr>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a:solidFill>
                  <a:schemeClr val="tx2"/>
                </a:solidFill>
                <a:latin typeface="Calibri"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a:solidFill>
                  <a:schemeClr val="tx2"/>
                </a:solidFill>
                <a:latin typeface="Calibri"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a:solidFill>
                  <a:schemeClr val="tx2"/>
                </a:solidFill>
                <a:latin typeface="Calibri"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a:solidFill>
                  <a:schemeClr val="tx2"/>
                </a:solidFill>
                <a:latin typeface="Calibri" charset="0"/>
                <a:ea typeface="MS PGothic" panose="020B0600070205080204" pitchFamily="34" charset="-128"/>
                <a:cs typeface="MS PGothic" panose="020B0600070205080204" pitchFamily="34" charset="-128"/>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a:lstStyle>
          <a:p>
            <a:pPr algn="l" defTabSz="415869">
              <a:defRPr/>
            </a:pPr>
            <a:r>
              <a:rPr lang="en-US" sz="2000" kern="0" spc="-68" dirty="0">
                <a:solidFill>
                  <a:schemeClr val="accent2"/>
                </a:solidFill>
                <a:latin typeface="Arial"/>
                <a:ea typeface="HelvNeueforIBM-Light" charset="0"/>
                <a:cs typeface="Arial"/>
              </a:rPr>
              <a:t>IBM Tape Product Lineup</a:t>
            </a:r>
          </a:p>
        </p:txBody>
      </p:sp>
      <p:sp>
        <p:nvSpPr>
          <p:cNvPr id="5" name="TextBox 4"/>
          <p:cNvSpPr txBox="1"/>
          <p:nvPr/>
        </p:nvSpPr>
        <p:spPr>
          <a:xfrm>
            <a:off x="-212771" y="541598"/>
            <a:ext cx="184731" cy="218393"/>
          </a:xfrm>
          <a:prstGeom prst="rect">
            <a:avLst/>
          </a:prstGeom>
          <a:noFill/>
        </p:spPr>
        <p:txBody>
          <a:bodyPr wrap="none" rtlCol="0">
            <a:spAutoFit/>
          </a:bodyPr>
          <a:lstStyle/>
          <a:p>
            <a:endParaRPr lang="en-US" sz="819" dirty="0"/>
          </a:p>
        </p:txBody>
      </p:sp>
      <p:sp>
        <p:nvSpPr>
          <p:cNvPr id="8" name="TextBox 7"/>
          <p:cNvSpPr txBox="1"/>
          <p:nvPr/>
        </p:nvSpPr>
        <p:spPr>
          <a:xfrm>
            <a:off x="102163" y="1116206"/>
            <a:ext cx="1670650" cy="428451"/>
          </a:xfrm>
          <a:prstGeom prst="rect">
            <a:avLst/>
          </a:prstGeom>
          <a:noFill/>
        </p:spPr>
        <p:txBody>
          <a:bodyPr wrap="none" rtlCol="0">
            <a:spAutoFit/>
          </a:bodyPr>
          <a:lstStyle/>
          <a:p>
            <a:r>
              <a:rPr lang="en-US" sz="1092" b="1" dirty="0">
                <a:solidFill>
                  <a:srgbClr val="00B0F0"/>
                </a:solidFill>
              </a:rPr>
              <a:t>LTO: Linear Tape Open</a:t>
            </a:r>
          </a:p>
          <a:p>
            <a:r>
              <a:rPr lang="en-US" sz="1092" dirty="0"/>
              <a:t>         or Ultrium</a:t>
            </a:r>
          </a:p>
        </p:txBody>
      </p:sp>
      <p:sp>
        <p:nvSpPr>
          <p:cNvPr id="7" name="Text Box 9"/>
          <p:cNvSpPr txBox="1">
            <a:spLocks noChangeArrowheads="1"/>
          </p:cNvSpPr>
          <p:nvPr/>
        </p:nvSpPr>
        <p:spPr bwMode="auto">
          <a:xfrm>
            <a:off x="277701" y="665681"/>
            <a:ext cx="1487179" cy="34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37" u="sng">
                <a:solidFill>
                  <a:srgbClr val="004266"/>
                </a:solidFill>
              </a:rPr>
              <a:t>Tape Drives</a:t>
            </a:r>
            <a:endParaRPr lang="en-US" altLang="en-US" sz="1637" u="sng" dirty="0">
              <a:solidFill>
                <a:srgbClr val="004266"/>
              </a:solidFill>
            </a:endParaRPr>
          </a:p>
        </p:txBody>
      </p:sp>
      <p:sp>
        <p:nvSpPr>
          <p:cNvPr id="30" name="TextBox 29"/>
          <p:cNvSpPr txBox="1"/>
          <p:nvPr/>
        </p:nvSpPr>
        <p:spPr>
          <a:xfrm>
            <a:off x="39310" y="2936936"/>
            <a:ext cx="1362874" cy="274242"/>
          </a:xfrm>
          <a:prstGeom prst="rect">
            <a:avLst/>
          </a:prstGeom>
          <a:noFill/>
        </p:spPr>
        <p:txBody>
          <a:bodyPr wrap="none" rtlCol="0">
            <a:spAutoFit/>
          </a:bodyPr>
          <a:lstStyle/>
          <a:p>
            <a:r>
              <a:rPr lang="en-US" sz="1182" b="1" dirty="0">
                <a:solidFill>
                  <a:srgbClr val="00B0F0"/>
                </a:solidFill>
              </a:rPr>
              <a:t>Enterprise Tape:</a:t>
            </a:r>
          </a:p>
        </p:txBody>
      </p:sp>
      <p:sp>
        <p:nvSpPr>
          <p:cNvPr id="31" name="TextBox 30"/>
          <p:cNvSpPr txBox="1"/>
          <p:nvPr/>
        </p:nvSpPr>
        <p:spPr>
          <a:xfrm>
            <a:off x="101400" y="3268142"/>
            <a:ext cx="974947" cy="428451"/>
          </a:xfrm>
          <a:prstGeom prst="rect">
            <a:avLst/>
          </a:prstGeom>
          <a:noFill/>
        </p:spPr>
        <p:txBody>
          <a:bodyPr wrap="none" rtlCol="0">
            <a:spAutoFit/>
          </a:bodyPr>
          <a:lstStyle/>
          <a:p>
            <a:r>
              <a:rPr lang="en-US" sz="1092" dirty="0"/>
              <a:t>IBM TS1100</a:t>
            </a:r>
          </a:p>
          <a:p>
            <a:r>
              <a:rPr lang="en-US" sz="1092" dirty="0"/>
              <a:t>   “Jaguar”</a:t>
            </a:r>
          </a:p>
        </p:txBody>
      </p:sp>
      <p:sp>
        <p:nvSpPr>
          <p:cNvPr id="11" name="TextBox 10"/>
          <p:cNvSpPr txBox="1"/>
          <p:nvPr/>
        </p:nvSpPr>
        <p:spPr>
          <a:xfrm>
            <a:off x="3348466" y="998165"/>
            <a:ext cx="3412407" cy="1561966"/>
          </a:xfrm>
          <a:prstGeom prst="rect">
            <a:avLst/>
          </a:prstGeom>
          <a:noFill/>
        </p:spPr>
        <p:txBody>
          <a:bodyPr wrap="square" rtlCol="0">
            <a:spAutoFit/>
          </a:bodyPr>
          <a:lstStyle/>
          <a:p>
            <a:pPr marL="171450" indent="-171450">
              <a:buFont typeface="Arial" charset="0"/>
              <a:buChar char="•"/>
            </a:pPr>
            <a:r>
              <a:rPr lang="en-US" sz="1046" dirty="0"/>
              <a:t>The LTO family was first introduced in 2000</a:t>
            </a:r>
          </a:p>
          <a:p>
            <a:pPr marL="171450" indent="-171450">
              <a:buFont typeface="Arial" charset="0"/>
              <a:buChar char="•"/>
            </a:pPr>
            <a:r>
              <a:rPr lang="en-US" sz="1046" dirty="0"/>
              <a:t>We are now on the 8</a:t>
            </a:r>
            <a:r>
              <a:rPr lang="en-US" sz="1046" baseline="30000" dirty="0"/>
              <a:t>th</a:t>
            </a:r>
            <a:r>
              <a:rPr lang="en-US" sz="1046" dirty="0"/>
              <a:t> Generation or LTO8</a:t>
            </a:r>
          </a:p>
          <a:p>
            <a:pPr marL="171450" indent="-171450">
              <a:buFont typeface="Arial" charset="0"/>
              <a:buChar char="•"/>
            </a:pPr>
            <a:r>
              <a:rPr lang="en-US" sz="1046" dirty="0"/>
              <a:t>Compatible drives are available from third party vendors</a:t>
            </a:r>
          </a:p>
          <a:p>
            <a:pPr marL="171450" indent="-171450">
              <a:buFont typeface="Arial" charset="0"/>
              <a:buChar char="•"/>
            </a:pPr>
            <a:r>
              <a:rPr lang="en-US" sz="1046" dirty="0"/>
              <a:t>Open Systems drive only, cannot be used on the mainframe</a:t>
            </a:r>
          </a:p>
          <a:p>
            <a:pPr marL="171450" indent="-171450">
              <a:buFont typeface="Arial" charset="0"/>
              <a:buChar char="•"/>
            </a:pPr>
            <a:endParaRPr lang="en-US" sz="364" dirty="0"/>
          </a:p>
          <a:p>
            <a:pPr marL="171450" indent="-171450">
              <a:buFont typeface="Arial" charset="0"/>
              <a:buChar char="•"/>
            </a:pPr>
            <a:r>
              <a:rPr lang="en-US" sz="1046" dirty="0"/>
              <a:t>No media “</a:t>
            </a:r>
            <a:r>
              <a:rPr lang="en-US" sz="1046" dirty="0" err="1"/>
              <a:t>upformating</a:t>
            </a:r>
            <a:r>
              <a:rPr lang="en-US" sz="1046" dirty="0"/>
              <a:t>”; each new generation has its own cartridge</a:t>
            </a:r>
          </a:p>
          <a:p>
            <a:endParaRPr lang="en-US" sz="819" dirty="0"/>
          </a:p>
        </p:txBody>
      </p:sp>
      <p:sp>
        <p:nvSpPr>
          <p:cNvPr id="32" name="Text Box 9"/>
          <p:cNvSpPr txBox="1">
            <a:spLocks noChangeArrowheads="1"/>
          </p:cNvSpPr>
          <p:nvPr/>
        </p:nvSpPr>
        <p:spPr bwMode="auto">
          <a:xfrm>
            <a:off x="3639314" y="665681"/>
            <a:ext cx="1650316" cy="34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37" u="sng" dirty="0">
                <a:solidFill>
                  <a:srgbClr val="004266"/>
                </a:solidFill>
              </a:rPr>
              <a:t>Characteristics</a:t>
            </a:r>
          </a:p>
        </p:txBody>
      </p:sp>
      <p:sp>
        <p:nvSpPr>
          <p:cNvPr id="33" name="TextBox 32"/>
          <p:cNvSpPr txBox="1"/>
          <p:nvPr/>
        </p:nvSpPr>
        <p:spPr>
          <a:xfrm>
            <a:off x="3069816" y="3033372"/>
            <a:ext cx="3921293" cy="1568827"/>
          </a:xfrm>
          <a:prstGeom prst="rect">
            <a:avLst/>
          </a:prstGeom>
          <a:noFill/>
        </p:spPr>
        <p:txBody>
          <a:bodyPr wrap="square" rtlCol="0">
            <a:spAutoFit/>
          </a:bodyPr>
          <a:lstStyle/>
          <a:p>
            <a:pPr marL="171450" indent="-171450">
              <a:buFont typeface="Arial" charset="0"/>
              <a:buChar char="•"/>
            </a:pPr>
            <a:r>
              <a:rPr lang="en-US" sz="1046" dirty="0"/>
              <a:t>IBM’s Enterprise family of tape was introduced in 2003</a:t>
            </a:r>
          </a:p>
          <a:p>
            <a:pPr marL="171450" indent="-171450">
              <a:buFont typeface="Arial" charset="0"/>
              <a:buChar char="•"/>
            </a:pPr>
            <a:r>
              <a:rPr lang="en-US" sz="1046" dirty="0"/>
              <a:t>We are now on the 6</a:t>
            </a:r>
            <a:r>
              <a:rPr lang="en-US" sz="1046" baseline="30000" dirty="0"/>
              <a:t>th</a:t>
            </a:r>
            <a:r>
              <a:rPr lang="en-US" sz="1046" dirty="0"/>
              <a:t> Generation or TS1100</a:t>
            </a:r>
          </a:p>
          <a:p>
            <a:pPr marL="171450" indent="-171450">
              <a:buFont typeface="Arial" charset="0"/>
              <a:buChar char="•"/>
            </a:pPr>
            <a:r>
              <a:rPr lang="en-US" sz="1046" b="1" dirty="0"/>
              <a:t>IBM exclusive </a:t>
            </a:r>
            <a:r>
              <a:rPr lang="en-US" sz="1046" dirty="0"/>
              <a:t>drive</a:t>
            </a:r>
          </a:p>
          <a:p>
            <a:pPr marL="171450" indent="-171450">
              <a:buFont typeface="Arial" charset="0"/>
              <a:buChar char="•"/>
            </a:pPr>
            <a:r>
              <a:rPr lang="en-US" sz="1046" dirty="0"/>
              <a:t>Overall superior to LTO in capacity, performance and reliability</a:t>
            </a:r>
          </a:p>
          <a:p>
            <a:pPr marL="171450" indent="-171450">
              <a:buFont typeface="Arial" charset="0"/>
              <a:buChar char="•"/>
            </a:pPr>
            <a:r>
              <a:rPr lang="en-US" sz="1046" dirty="0"/>
              <a:t>Used for both Open Systems and mainframe</a:t>
            </a:r>
          </a:p>
          <a:p>
            <a:pPr marL="171450" indent="-171450">
              <a:buFont typeface="Arial" charset="0"/>
              <a:buChar char="•"/>
            </a:pPr>
            <a:endParaRPr lang="en-US" sz="227" dirty="0"/>
          </a:p>
          <a:p>
            <a:pPr marL="171450" indent="-171450">
              <a:buFont typeface="Arial" charset="0"/>
              <a:buChar char="•"/>
            </a:pPr>
            <a:r>
              <a:rPr lang="en-US" sz="1046" dirty="0"/>
              <a:t>Allows “</a:t>
            </a:r>
            <a:r>
              <a:rPr lang="en-US" sz="1046" dirty="0" err="1"/>
              <a:t>upformating</a:t>
            </a:r>
            <a:r>
              <a:rPr lang="en-US" sz="1046" dirty="0"/>
              <a:t>” of media, new drives produce higher capacity with older generation media</a:t>
            </a:r>
          </a:p>
          <a:p>
            <a:endParaRPr lang="en-US" sz="1001" dirty="0"/>
          </a:p>
        </p:txBody>
      </p:sp>
      <p:sp>
        <p:nvSpPr>
          <p:cNvPr id="34" name="Text Box 9"/>
          <p:cNvSpPr txBox="1">
            <a:spLocks noChangeArrowheads="1"/>
          </p:cNvSpPr>
          <p:nvPr/>
        </p:nvSpPr>
        <p:spPr bwMode="auto">
          <a:xfrm>
            <a:off x="6801683" y="630957"/>
            <a:ext cx="2044693" cy="59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37" u="sng">
                <a:solidFill>
                  <a:srgbClr val="004266"/>
                </a:solidFill>
              </a:rPr>
              <a:t>Product Specifications</a:t>
            </a:r>
            <a:endParaRPr lang="en-US" altLang="en-US" sz="1637" u="sng" dirty="0">
              <a:solidFill>
                <a:srgbClr val="004266"/>
              </a:solidFill>
            </a:endParaRPr>
          </a:p>
        </p:txBody>
      </p:sp>
      <p:sp>
        <p:nvSpPr>
          <p:cNvPr id="35" name="TextBox 34"/>
          <p:cNvSpPr txBox="1"/>
          <p:nvPr/>
        </p:nvSpPr>
        <p:spPr>
          <a:xfrm>
            <a:off x="6824559" y="1286346"/>
            <a:ext cx="2130711" cy="890115"/>
          </a:xfrm>
          <a:prstGeom prst="rect">
            <a:avLst/>
          </a:prstGeom>
          <a:noFill/>
        </p:spPr>
        <p:txBody>
          <a:bodyPr wrap="none" rtlCol="0">
            <a:spAutoFit/>
          </a:bodyPr>
          <a:lstStyle/>
          <a:p>
            <a:r>
              <a:rPr lang="en-US" sz="1046" dirty="0"/>
              <a:t>Newest Product: LTO8</a:t>
            </a:r>
          </a:p>
          <a:p>
            <a:r>
              <a:rPr lang="en-US" sz="1046" dirty="0"/>
              <a:t>Introduced: 2017</a:t>
            </a:r>
          </a:p>
          <a:p>
            <a:r>
              <a:rPr lang="en-US" sz="1046" dirty="0"/>
              <a:t>Capacity: 12TB (uncompressed)</a:t>
            </a:r>
          </a:p>
          <a:p>
            <a:r>
              <a:rPr lang="en-US" sz="1046" dirty="0"/>
              <a:t>Performance: 360 MB/s (Native)</a:t>
            </a:r>
          </a:p>
          <a:p>
            <a:endParaRPr lang="en-US" sz="1001" dirty="0"/>
          </a:p>
        </p:txBody>
      </p:sp>
      <p:sp>
        <p:nvSpPr>
          <p:cNvPr id="36" name="TextBox 35"/>
          <p:cNvSpPr txBox="1"/>
          <p:nvPr/>
        </p:nvSpPr>
        <p:spPr>
          <a:xfrm>
            <a:off x="6882364" y="3195487"/>
            <a:ext cx="2130711" cy="890115"/>
          </a:xfrm>
          <a:prstGeom prst="rect">
            <a:avLst/>
          </a:prstGeom>
          <a:noFill/>
        </p:spPr>
        <p:txBody>
          <a:bodyPr wrap="none" rtlCol="0">
            <a:spAutoFit/>
          </a:bodyPr>
          <a:lstStyle/>
          <a:p>
            <a:r>
              <a:rPr lang="en-US" sz="1046" dirty="0"/>
              <a:t>Newest Product: TS1155</a:t>
            </a:r>
          </a:p>
          <a:p>
            <a:r>
              <a:rPr lang="en-US" sz="1046" dirty="0"/>
              <a:t>Introduced: 2017</a:t>
            </a:r>
          </a:p>
          <a:p>
            <a:r>
              <a:rPr lang="en-US" sz="1046" dirty="0"/>
              <a:t>Capacity: 15TB (compressed)</a:t>
            </a:r>
          </a:p>
          <a:p>
            <a:r>
              <a:rPr lang="en-US" sz="1046" dirty="0"/>
              <a:t>Performance: 360 MB/s (Native)</a:t>
            </a:r>
          </a:p>
          <a:p>
            <a:endParaRPr lang="en-US" sz="1001" dirty="0"/>
          </a:p>
        </p:txBody>
      </p:sp>
      <p:cxnSp>
        <p:nvCxnSpPr>
          <p:cNvPr id="21" name="Straight Connector 20"/>
          <p:cNvCxnSpPr/>
          <p:nvPr/>
        </p:nvCxnSpPr>
        <p:spPr>
          <a:xfrm>
            <a:off x="205368" y="2698867"/>
            <a:ext cx="838670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mage result for lto 8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1" y="1643604"/>
            <a:ext cx="1595649" cy="896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46" y="3715473"/>
            <a:ext cx="1613667" cy="908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844" y="3206188"/>
            <a:ext cx="1125822" cy="123167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3564" y="1516283"/>
            <a:ext cx="1616629" cy="745759"/>
          </a:xfrm>
          <a:prstGeom prst="rect">
            <a:avLst/>
          </a:prstGeom>
        </p:spPr>
      </p:pic>
    </p:spTree>
    <p:extLst>
      <p:ext uri="{BB962C8B-B14F-4D97-AF65-F5344CB8AC3E}">
        <p14:creationId xmlns:p14="http://schemas.microsoft.com/office/powerpoint/2010/main" val="10387225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Value of a Tape Innovation Platform</a:t>
            </a:r>
          </a:p>
        </p:txBody>
      </p:sp>
      <p:sp>
        <p:nvSpPr>
          <p:cNvPr id="3" name="Content Placeholder 2"/>
          <p:cNvSpPr>
            <a:spLocks noGrp="1"/>
          </p:cNvSpPr>
          <p:nvPr>
            <p:ph idx="1"/>
          </p:nvPr>
        </p:nvSpPr>
        <p:spPr>
          <a:xfrm>
            <a:off x="92540" y="580015"/>
            <a:ext cx="7816804" cy="4563485"/>
          </a:xfrm>
        </p:spPr>
        <p:txBody>
          <a:bodyPr>
            <a:normAutofit/>
          </a:bodyPr>
          <a:lstStyle/>
          <a:p>
            <a:r>
              <a:rPr lang="en-US" sz="2000" dirty="0"/>
              <a:t>Innovation Platform: A space to innovate, generate ideas, learn, drive change, collect client and market requirements, explore and set strategies, diagnose challenges, identify opportunities, achieve development goals, boost productivity, create new products and features, etc.</a:t>
            </a:r>
          </a:p>
          <a:p>
            <a:r>
              <a:rPr lang="en-US" sz="2000" dirty="0"/>
              <a:t>Tape Innovation Platform: IBM Tucson</a:t>
            </a:r>
          </a:p>
          <a:p>
            <a:r>
              <a:rPr lang="en-US" sz="2000" dirty="0"/>
              <a:t>Benefits: </a:t>
            </a:r>
          </a:p>
          <a:p>
            <a:pPr lvl="1"/>
            <a:r>
              <a:rPr lang="en-US" sz="1800" dirty="0"/>
              <a:t>New features are offered to the LTO Consortium for consideration, selection, and inclusion in future LTO releases</a:t>
            </a:r>
          </a:p>
          <a:p>
            <a:pPr lvl="1"/>
            <a:r>
              <a:rPr lang="en-US" sz="1800" dirty="0"/>
              <a:t>The Volume line (LTO) enables the Innovation platform</a:t>
            </a:r>
          </a:p>
          <a:p>
            <a:pPr lvl="1"/>
            <a:r>
              <a:rPr lang="en-US" sz="1800" dirty="0"/>
              <a:t>Workloads that demand enhanced features benefit from tested and proven Enterprise Tape technology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p:nvPr/>
        </p:nvGrpSpPr>
        <p:grpSpPr>
          <a:xfrm>
            <a:off x="795948" y="364388"/>
            <a:ext cx="7337399" cy="283700"/>
            <a:chOff x="795948" y="364388"/>
            <a:chExt cx="7337399" cy="283700"/>
          </a:xfrm>
        </p:grpSpPr>
        <p:cxnSp>
          <p:nvCxnSpPr>
            <p:cNvPr id="60" name="Straight Connector 59"/>
            <p:cNvCxnSpPr/>
            <p:nvPr/>
          </p:nvCxnSpPr>
          <p:spPr>
            <a:xfrm>
              <a:off x="795948" y="364388"/>
              <a:ext cx="7337399" cy="13750"/>
            </a:xfrm>
            <a:prstGeom prst="line">
              <a:avLst/>
            </a:prstGeom>
            <a:ln>
              <a:solidFill>
                <a:schemeClr val="accent3">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807722" y="365738"/>
              <a:ext cx="0" cy="259901"/>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133347" y="388187"/>
              <a:ext cx="0" cy="259901"/>
            </a:xfrm>
            <a:prstGeom prst="straightConnector1">
              <a:avLst/>
            </a:prstGeom>
            <a:ln>
              <a:solidFill>
                <a:schemeClr val="accent3">
                  <a:lumMod val="40000"/>
                  <a:lumOff val="6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aphicFrame>
        <p:nvGraphicFramePr>
          <p:cNvPr id="34920" name="Group 104"/>
          <p:cNvGraphicFramePr>
            <a:graphicFrameLocks noGrp="1"/>
          </p:cNvGraphicFramePr>
          <p:nvPr>
            <p:extLst>
              <p:ext uri="{D42A27DB-BD31-4B8C-83A1-F6EECF244321}">
                <p14:modId xmlns:p14="http://schemas.microsoft.com/office/powerpoint/2010/main" val="423083505"/>
              </p:ext>
            </p:extLst>
          </p:nvPr>
        </p:nvGraphicFramePr>
        <p:xfrm>
          <a:off x="5221958" y="1500569"/>
          <a:ext cx="3351379" cy="1089097"/>
        </p:xfrm>
        <a:graphic>
          <a:graphicData uri="http://schemas.openxmlformats.org/drawingml/2006/table">
            <a:tbl>
              <a:tblPr/>
              <a:tblGrid>
                <a:gridCol w="844763">
                  <a:extLst>
                    <a:ext uri="{9D8B030D-6E8A-4147-A177-3AD203B41FA5}">
                      <a16:colId xmlns:a16="http://schemas.microsoft.com/office/drawing/2014/main" val="20000"/>
                    </a:ext>
                  </a:extLst>
                </a:gridCol>
                <a:gridCol w="594308">
                  <a:extLst>
                    <a:ext uri="{9D8B030D-6E8A-4147-A177-3AD203B41FA5}">
                      <a16:colId xmlns:a16="http://schemas.microsoft.com/office/drawing/2014/main" val="20001"/>
                    </a:ext>
                  </a:extLst>
                </a:gridCol>
                <a:gridCol w="651734">
                  <a:extLst>
                    <a:ext uri="{9D8B030D-6E8A-4147-A177-3AD203B41FA5}">
                      <a16:colId xmlns:a16="http://schemas.microsoft.com/office/drawing/2014/main" val="20002"/>
                    </a:ext>
                  </a:extLst>
                </a:gridCol>
                <a:gridCol w="630287">
                  <a:extLst>
                    <a:ext uri="{9D8B030D-6E8A-4147-A177-3AD203B41FA5}">
                      <a16:colId xmlns:a16="http://schemas.microsoft.com/office/drawing/2014/main" val="20003"/>
                    </a:ext>
                  </a:extLst>
                </a:gridCol>
                <a:gridCol w="630287">
                  <a:extLst>
                    <a:ext uri="{9D8B030D-6E8A-4147-A177-3AD203B41FA5}">
                      <a16:colId xmlns:a16="http://schemas.microsoft.com/office/drawing/2014/main" val="20004"/>
                    </a:ext>
                  </a:extLst>
                </a:gridCol>
              </a:tblGrid>
              <a:tr h="195872">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LTO Generations</a:t>
                      </a:r>
                    </a:p>
                  </a:txBody>
                  <a:tcPr marL="30234" marR="30234" marT="35107" marB="351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a:ln>
                            <a:noFill/>
                          </a:ln>
                          <a:solidFill>
                            <a:srgbClr val="000000"/>
                          </a:solidFill>
                          <a:effectLst/>
                          <a:latin typeface="Arial" charset="0"/>
                          <a:ea typeface="MS PGothic" charset="-128"/>
                        </a:rPr>
                        <a:t>LTO-6</a:t>
                      </a:r>
                    </a:p>
                  </a:txBody>
                  <a:tcPr marL="30234" marR="30234" marT="35107" marB="351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LTO-7</a:t>
                      </a:r>
                    </a:p>
                  </a:txBody>
                  <a:tcPr marL="30234" marR="30234" marT="35107" marB="351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LTO-8</a:t>
                      </a:r>
                    </a:p>
                  </a:txBody>
                  <a:tcPr marL="30234" marR="30234" marT="35107" marB="351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LTO-9</a:t>
                      </a:r>
                    </a:p>
                  </a:txBody>
                  <a:tcPr marL="30234" marR="30234" marT="35107" marB="35107"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0"/>
                  </a:ext>
                </a:extLst>
              </a:tr>
              <a:tr h="598149">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Max Format Capacity</a:t>
                      </a:r>
                    </a:p>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(Native)</a:t>
                      </a:r>
                    </a:p>
                  </a:txBody>
                  <a:tcPr marL="30234" marR="30234" marT="35107" marB="35107"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endParaRPr kumimoji="0" lang="en-US" altLang="en-US" sz="900" b="1"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2.5 TB (L6)</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endParaRPr kumimoji="0" lang="en-US" altLang="en-US" sz="900" b="1"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6 TB (L7)</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endParaRPr kumimoji="0" lang="en-US" altLang="en-US" sz="900" b="1"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12 TB (L8)</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Up to 24 TB (L9)</a:t>
                      </a:r>
                    </a:p>
                  </a:txBody>
                  <a:tcPr marL="30234" marR="30234" marT="35107" marB="3510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1"/>
                  </a:ext>
                </a:extLst>
              </a:tr>
              <a:tr h="276327">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Native Data Rate</a:t>
                      </a:r>
                      <a:endParaRPr kumimoji="0" lang="en-US" altLang="en-US" sz="700" b="1" i="0" u="none" strike="noStrike" cap="none" normalizeH="0" baseline="0" dirty="0">
                        <a:ln>
                          <a:noFill/>
                        </a:ln>
                        <a:solidFill>
                          <a:schemeClr val="accent1"/>
                        </a:solidFill>
                        <a:effectLst/>
                        <a:latin typeface="Arial" charset="0"/>
                        <a:ea typeface="MS PGothic" charset="-128"/>
                      </a:endParaRPr>
                    </a:p>
                  </a:txBody>
                  <a:tcPr marL="30234" marR="30234" marT="35107" marB="35107"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160 MB/s</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300 MB/s</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360 MB/s</a:t>
                      </a:r>
                    </a:p>
                  </a:txBody>
                  <a:tcPr marL="30234" marR="30234" marT="35107" marB="351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chemeClr val="tx1"/>
                          </a:solidFill>
                          <a:effectLst/>
                          <a:latin typeface="Arial" charset="0"/>
                          <a:ea typeface="MS PGothic" charset="-128"/>
                        </a:rPr>
                        <a:t>Up to 450 MB/s</a:t>
                      </a:r>
                    </a:p>
                  </a:txBody>
                  <a:tcPr marL="30234" marR="30234" marT="35107" marB="35107"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2"/>
                  </a:ext>
                </a:extLst>
              </a:tr>
            </a:tbl>
          </a:graphicData>
        </a:graphic>
      </p:graphicFrame>
      <p:pic>
        <p:nvPicPr>
          <p:cNvPr id="3689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4202" y="2049365"/>
            <a:ext cx="575660" cy="2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9" name="Rectangle 45"/>
          <p:cNvSpPr>
            <a:spLocks noChangeArrowheads="1"/>
          </p:cNvSpPr>
          <p:nvPr/>
        </p:nvSpPr>
        <p:spPr bwMode="auto">
          <a:xfrm>
            <a:off x="3178846" y="5039625"/>
            <a:ext cx="5782032" cy="1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a:spcBef>
                <a:spcPct val="20000"/>
              </a:spcBef>
              <a:buClr>
                <a:schemeClr val="tx1"/>
              </a:buClr>
              <a:buFont typeface="Wingdings" charset="2"/>
              <a:buChar char="§"/>
              <a:defRPr>
                <a:solidFill>
                  <a:srgbClr val="000000"/>
                </a:solidFill>
                <a:latin typeface="Arial" charset="0"/>
                <a:ea typeface="MS PGothic" charset="-128"/>
              </a:defRPr>
            </a:lvl1pPr>
            <a:lvl2pPr marL="742950" indent="-285750">
              <a:spcBef>
                <a:spcPct val="20000"/>
              </a:spcBef>
              <a:buClr>
                <a:schemeClr val="tx1"/>
              </a:buClr>
              <a:buFont typeface="Symbol" charset="2"/>
              <a:buChar char="-"/>
              <a:defRPr sz="1600">
                <a:solidFill>
                  <a:srgbClr val="000000"/>
                </a:solidFill>
                <a:latin typeface="Arial" charset="0"/>
                <a:ea typeface="MS PGothic" charset="-128"/>
              </a:defRPr>
            </a:lvl2pPr>
            <a:lvl3pPr marL="1143000" indent="-228600">
              <a:spcBef>
                <a:spcPct val="20000"/>
              </a:spcBef>
              <a:buClr>
                <a:schemeClr val="tx1"/>
              </a:buClr>
              <a:buChar char="•"/>
              <a:defRPr sz="1400">
                <a:solidFill>
                  <a:srgbClr val="000000"/>
                </a:solidFill>
                <a:latin typeface="Arial" charset="0"/>
                <a:ea typeface="MS PGothic" charset="-128"/>
              </a:defRPr>
            </a:lvl3pPr>
            <a:lvl4pPr marL="1600200" indent="-228600">
              <a:spcBef>
                <a:spcPct val="20000"/>
              </a:spcBef>
              <a:buClr>
                <a:schemeClr val="tx1"/>
              </a:buClr>
              <a:buChar char="•"/>
              <a:defRPr sz="1400">
                <a:solidFill>
                  <a:srgbClr val="000000"/>
                </a:solidFill>
                <a:latin typeface="Arial" charset="0"/>
                <a:ea typeface="MS PGothic" charset="-128"/>
              </a:defRPr>
            </a:lvl4pPr>
            <a:lvl5pPr marL="2057400" indent="-228600">
              <a:spcBef>
                <a:spcPct val="20000"/>
              </a:spcBef>
              <a:buClr>
                <a:schemeClr val="tx1"/>
              </a:buClr>
              <a:defRPr sz="12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2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2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2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200">
                <a:solidFill>
                  <a:srgbClr val="000000"/>
                </a:solidFill>
                <a:latin typeface="Arial" charset="0"/>
                <a:ea typeface="MS PGothic" charset="-128"/>
              </a:defRPr>
            </a:lvl9pPr>
          </a:lstStyle>
          <a:p>
            <a:pPr algn="ctr">
              <a:spcBef>
                <a:spcPct val="0"/>
              </a:spcBef>
              <a:buClrTx/>
              <a:buFontTx/>
              <a:buNone/>
            </a:pPr>
            <a:r>
              <a:rPr lang="en-US" altLang="en-US" sz="675" dirty="0"/>
              <a:t> Any statements regarding IBM's future direction and intent are subject to change or withdrawal without notice, and represent goals and objectives only.</a:t>
            </a:r>
          </a:p>
        </p:txBody>
      </p:sp>
      <p:sp>
        <p:nvSpPr>
          <p:cNvPr id="36900" name="Text Box 46"/>
          <p:cNvSpPr txBox="1">
            <a:spLocks noChangeArrowheads="1"/>
          </p:cNvSpPr>
          <p:nvPr/>
        </p:nvSpPr>
        <p:spPr bwMode="auto">
          <a:xfrm>
            <a:off x="4971532" y="4129088"/>
            <a:ext cx="88225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1017588">
              <a:spcBef>
                <a:spcPct val="20000"/>
              </a:spcBef>
              <a:buClr>
                <a:schemeClr val="tx1"/>
              </a:buClr>
              <a:buFont typeface="Wingdings" charset="2"/>
              <a:buChar char="§"/>
              <a:defRPr>
                <a:solidFill>
                  <a:srgbClr val="000000"/>
                </a:solidFill>
                <a:latin typeface="Arial" charset="0"/>
                <a:ea typeface="MS PGothic" charset="-128"/>
              </a:defRPr>
            </a:lvl1pPr>
            <a:lvl2pPr marL="742950" indent="-285750" defTabSz="1017588">
              <a:spcBef>
                <a:spcPct val="20000"/>
              </a:spcBef>
              <a:buClr>
                <a:schemeClr val="tx1"/>
              </a:buClr>
              <a:buFont typeface="Symbol" charset="2"/>
              <a:buChar char="-"/>
              <a:defRPr sz="1600">
                <a:solidFill>
                  <a:srgbClr val="000000"/>
                </a:solidFill>
                <a:latin typeface="Arial" charset="0"/>
                <a:ea typeface="MS PGothic" charset="-128"/>
              </a:defRPr>
            </a:lvl2pPr>
            <a:lvl3pPr marL="1143000" indent="-228600" defTabSz="1017588">
              <a:spcBef>
                <a:spcPct val="20000"/>
              </a:spcBef>
              <a:buClr>
                <a:schemeClr val="tx1"/>
              </a:buClr>
              <a:buChar char="•"/>
              <a:defRPr sz="1400">
                <a:solidFill>
                  <a:srgbClr val="000000"/>
                </a:solidFill>
                <a:latin typeface="Arial" charset="0"/>
                <a:ea typeface="MS PGothic" charset="-128"/>
              </a:defRPr>
            </a:lvl3pPr>
            <a:lvl4pPr marL="1600200" indent="-228600" defTabSz="1017588">
              <a:spcBef>
                <a:spcPct val="20000"/>
              </a:spcBef>
              <a:buClr>
                <a:schemeClr val="tx1"/>
              </a:buClr>
              <a:buChar char="•"/>
              <a:defRPr sz="1400">
                <a:solidFill>
                  <a:srgbClr val="000000"/>
                </a:solidFill>
                <a:latin typeface="Arial" charset="0"/>
                <a:ea typeface="MS PGothic" charset="-128"/>
              </a:defRPr>
            </a:lvl4pPr>
            <a:lvl5pPr marL="2057400" indent="-228600" defTabSz="1017588">
              <a:spcBef>
                <a:spcPct val="20000"/>
              </a:spcBef>
              <a:buClr>
                <a:schemeClr val="tx1"/>
              </a:buClr>
              <a:defRPr sz="1200">
                <a:solidFill>
                  <a:srgbClr val="000000"/>
                </a:solidFill>
                <a:latin typeface="Arial" charset="0"/>
                <a:ea typeface="MS PGothic" charset="-128"/>
              </a:defRPr>
            </a:lvl5pPr>
            <a:lvl6pPr marL="2514600" indent="-228600" defTabSz="1017588" eaLnBrk="0" fontAlgn="base" hangingPunct="0">
              <a:spcBef>
                <a:spcPct val="20000"/>
              </a:spcBef>
              <a:spcAft>
                <a:spcPct val="0"/>
              </a:spcAft>
              <a:buClr>
                <a:schemeClr val="tx1"/>
              </a:buClr>
              <a:defRPr sz="1200">
                <a:solidFill>
                  <a:srgbClr val="000000"/>
                </a:solidFill>
                <a:latin typeface="Arial" charset="0"/>
                <a:ea typeface="MS PGothic" charset="-128"/>
              </a:defRPr>
            </a:lvl6pPr>
            <a:lvl7pPr marL="2971800" indent="-228600" defTabSz="1017588" eaLnBrk="0" fontAlgn="base" hangingPunct="0">
              <a:spcBef>
                <a:spcPct val="20000"/>
              </a:spcBef>
              <a:spcAft>
                <a:spcPct val="0"/>
              </a:spcAft>
              <a:buClr>
                <a:schemeClr val="tx1"/>
              </a:buClr>
              <a:defRPr sz="1200">
                <a:solidFill>
                  <a:srgbClr val="000000"/>
                </a:solidFill>
                <a:latin typeface="Arial" charset="0"/>
                <a:ea typeface="MS PGothic" charset="-128"/>
              </a:defRPr>
            </a:lvl7pPr>
            <a:lvl8pPr marL="3429000" indent="-228600" defTabSz="1017588" eaLnBrk="0" fontAlgn="base" hangingPunct="0">
              <a:spcBef>
                <a:spcPct val="20000"/>
              </a:spcBef>
              <a:spcAft>
                <a:spcPct val="0"/>
              </a:spcAft>
              <a:buClr>
                <a:schemeClr val="tx1"/>
              </a:buClr>
              <a:defRPr sz="1200">
                <a:solidFill>
                  <a:srgbClr val="000000"/>
                </a:solidFill>
                <a:latin typeface="Arial" charset="0"/>
                <a:ea typeface="MS PGothic" charset="-128"/>
              </a:defRPr>
            </a:lvl8pPr>
            <a:lvl9pPr marL="3886200" indent="-228600" defTabSz="1017588" eaLnBrk="0" fontAlgn="base" hangingPunct="0">
              <a:spcBef>
                <a:spcPct val="20000"/>
              </a:spcBef>
              <a:spcAft>
                <a:spcPct val="0"/>
              </a:spcAft>
              <a:buClr>
                <a:schemeClr val="tx1"/>
              </a:buClr>
              <a:defRPr sz="1200">
                <a:solidFill>
                  <a:srgbClr val="000000"/>
                </a:solidFill>
                <a:latin typeface="Arial" charset="0"/>
                <a:ea typeface="MS PGothic" charset="-128"/>
              </a:defRPr>
            </a:lvl9pPr>
          </a:lstStyle>
          <a:p>
            <a:pPr>
              <a:spcBef>
                <a:spcPct val="0"/>
              </a:spcBef>
              <a:spcAft>
                <a:spcPct val="15000"/>
              </a:spcAft>
              <a:buClrTx/>
              <a:buFontTx/>
              <a:buNone/>
            </a:pPr>
            <a:endParaRPr lang="en-US" altLang="en-US" sz="750" b="1"/>
          </a:p>
        </p:txBody>
      </p:sp>
      <p:sp>
        <p:nvSpPr>
          <p:cNvPr id="36905" name="Rectangle 59"/>
          <p:cNvSpPr>
            <a:spLocks noChangeArrowheads="1"/>
          </p:cNvSpPr>
          <p:nvPr/>
        </p:nvSpPr>
        <p:spPr bwMode="auto">
          <a:xfrm>
            <a:off x="888285" y="104128"/>
            <a:ext cx="72450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016000">
              <a:spcBef>
                <a:spcPct val="20000"/>
              </a:spcBef>
              <a:buClr>
                <a:schemeClr val="tx1"/>
              </a:buClr>
              <a:buFont typeface="Wingdings" charset="2"/>
              <a:buChar char="§"/>
              <a:defRPr>
                <a:solidFill>
                  <a:srgbClr val="000000"/>
                </a:solidFill>
                <a:latin typeface="Arial" charset="0"/>
                <a:ea typeface="MS PGothic" charset="-128"/>
              </a:defRPr>
            </a:lvl1pPr>
            <a:lvl2pPr marL="742950" indent="-285750" defTabSz="1016000">
              <a:spcBef>
                <a:spcPct val="20000"/>
              </a:spcBef>
              <a:buClr>
                <a:schemeClr val="tx1"/>
              </a:buClr>
              <a:buFont typeface="Symbol" charset="2"/>
              <a:buChar char="-"/>
              <a:defRPr sz="1600">
                <a:solidFill>
                  <a:srgbClr val="000000"/>
                </a:solidFill>
                <a:latin typeface="Arial" charset="0"/>
                <a:ea typeface="MS PGothic" charset="-128"/>
              </a:defRPr>
            </a:lvl2pPr>
            <a:lvl3pPr marL="1143000" indent="-228600" defTabSz="1016000">
              <a:spcBef>
                <a:spcPct val="20000"/>
              </a:spcBef>
              <a:buClr>
                <a:schemeClr val="tx1"/>
              </a:buClr>
              <a:buChar char="•"/>
              <a:defRPr sz="1400">
                <a:solidFill>
                  <a:srgbClr val="000000"/>
                </a:solidFill>
                <a:latin typeface="Arial" charset="0"/>
                <a:ea typeface="MS PGothic" charset="-128"/>
              </a:defRPr>
            </a:lvl3pPr>
            <a:lvl4pPr marL="1600200" indent="-228600" defTabSz="1016000">
              <a:spcBef>
                <a:spcPct val="20000"/>
              </a:spcBef>
              <a:buClr>
                <a:schemeClr val="tx1"/>
              </a:buClr>
              <a:buChar char="•"/>
              <a:defRPr sz="1400">
                <a:solidFill>
                  <a:srgbClr val="000000"/>
                </a:solidFill>
                <a:latin typeface="Arial" charset="0"/>
                <a:ea typeface="MS PGothic" charset="-128"/>
              </a:defRPr>
            </a:lvl4pPr>
            <a:lvl5pPr marL="2057400" indent="-228600" defTabSz="1016000">
              <a:spcBef>
                <a:spcPct val="20000"/>
              </a:spcBef>
              <a:buClr>
                <a:schemeClr val="tx1"/>
              </a:buClr>
              <a:defRPr sz="1200">
                <a:solidFill>
                  <a:srgbClr val="000000"/>
                </a:solidFill>
                <a:latin typeface="Arial" charset="0"/>
                <a:ea typeface="MS PGothic" charset="-128"/>
              </a:defRPr>
            </a:lvl5pPr>
            <a:lvl6pPr marL="2514600" indent="-228600" defTabSz="1016000" eaLnBrk="0" fontAlgn="base" hangingPunct="0">
              <a:spcBef>
                <a:spcPct val="20000"/>
              </a:spcBef>
              <a:spcAft>
                <a:spcPct val="0"/>
              </a:spcAft>
              <a:buClr>
                <a:schemeClr val="tx1"/>
              </a:buClr>
              <a:defRPr sz="1200">
                <a:solidFill>
                  <a:srgbClr val="000000"/>
                </a:solidFill>
                <a:latin typeface="Arial" charset="0"/>
                <a:ea typeface="MS PGothic" charset="-128"/>
              </a:defRPr>
            </a:lvl6pPr>
            <a:lvl7pPr marL="2971800" indent="-228600" defTabSz="1016000" eaLnBrk="0" fontAlgn="base" hangingPunct="0">
              <a:spcBef>
                <a:spcPct val="20000"/>
              </a:spcBef>
              <a:spcAft>
                <a:spcPct val="0"/>
              </a:spcAft>
              <a:buClr>
                <a:schemeClr val="tx1"/>
              </a:buClr>
              <a:defRPr sz="1200">
                <a:solidFill>
                  <a:srgbClr val="000000"/>
                </a:solidFill>
                <a:latin typeface="Arial" charset="0"/>
                <a:ea typeface="MS PGothic" charset="-128"/>
              </a:defRPr>
            </a:lvl7pPr>
            <a:lvl8pPr marL="3429000" indent="-228600" defTabSz="1016000" eaLnBrk="0" fontAlgn="base" hangingPunct="0">
              <a:spcBef>
                <a:spcPct val="20000"/>
              </a:spcBef>
              <a:spcAft>
                <a:spcPct val="0"/>
              </a:spcAft>
              <a:buClr>
                <a:schemeClr val="tx1"/>
              </a:buClr>
              <a:defRPr sz="1200">
                <a:solidFill>
                  <a:srgbClr val="000000"/>
                </a:solidFill>
                <a:latin typeface="Arial" charset="0"/>
                <a:ea typeface="MS PGothic" charset="-128"/>
              </a:defRPr>
            </a:lvl8pPr>
            <a:lvl9pPr marL="3886200" indent="-228600" defTabSz="1016000" eaLnBrk="0" fontAlgn="base" hangingPunct="0">
              <a:spcBef>
                <a:spcPct val="20000"/>
              </a:spcBef>
              <a:spcAft>
                <a:spcPct val="0"/>
              </a:spcAft>
              <a:buClr>
                <a:schemeClr val="tx1"/>
              </a:buClr>
              <a:defRPr sz="1200">
                <a:solidFill>
                  <a:srgbClr val="000000"/>
                </a:solidFill>
                <a:latin typeface="Arial" charset="0"/>
                <a:ea typeface="MS PGothic" charset="-128"/>
              </a:defRPr>
            </a:lvl9pPr>
          </a:lstStyle>
          <a:p>
            <a:pPr>
              <a:lnSpc>
                <a:spcPct val="85000"/>
              </a:lnSpc>
              <a:spcBef>
                <a:spcPct val="0"/>
              </a:spcBef>
              <a:buClrTx/>
              <a:buFontTx/>
              <a:buNone/>
            </a:pPr>
            <a:r>
              <a:rPr lang="en-US" altLang="en-US" sz="2000" dirty="0"/>
              <a:t>Volume Line (LTO)  Enables Innovation Platform &amp; Value Line</a:t>
            </a:r>
          </a:p>
        </p:txBody>
      </p:sp>
      <p:graphicFrame>
        <p:nvGraphicFramePr>
          <p:cNvPr id="1682552" name="Group 120"/>
          <p:cNvGraphicFramePr>
            <a:graphicFrameLocks noGrp="1"/>
          </p:cNvGraphicFramePr>
          <p:nvPr>
            <p:extLst>
              <p:ext uri="{D42A27DB-BD31-4B8C-83A1-F6EECF244321}">
                <p14:modId xmlns:p14="http://schemas.microsoft.com/office/powerpoint/2010/main" val="1127828515"/>
              </p:ext>
            </p:extLst>
          </p:nvPr>
        </p:nvGraphicFramePr>
        <p:xfrm>
          <a:off x="4688857" y="2983811"/>
          <a:ext cx="4434498" cy="1283596"/>
        </p:xfrm>
        <a:graphic>
          <a:graphicData uri="http://schemas.openxmlformats.org/drawingml/2006/table">
            <a:tbl>
              <a:tblPr/>
              <a:tblGrid>
                <a:gridCol w="893216">
                  <a:extLst>
                    <a:ext uri="{9D8B030D-6E8A-4147-A177-3AD203B41FA5}">
                      <a16:colId xmlns:a16="http://schemas.microsoft.com/office/drawing/2014/main" val="20000"/>
                    </a:ext>
                  </a:extLst>
                </a:gridCol>
                <a:gridCol w="624465">
                  <a:extLst>
                    <a:ext uri="{9D8B030D-6E8A-4147-A177-3AD203B41FA5}">
                      <a16:colId xmlns:a16="http://schemas.microsoft.com/office/drawing/2014/main" val="20001"/>
                    </a:ext>
                  </a:extLst>
                </a:gridCol>
                <a:gridCol w="694805">
                  <a:extLst>
                    <a:ext uri="{9D8B030D-6E8A-4147-A177-3AD203B41FA5}">
                      <a16:colId xmlns:a16="http://schemas.microsoft.com/office/drawing/2014/main" val="20002"/>
                    </a:ext>
                  </a:extLst>
                </a:gridCol>
                <a:gridCol w="727111">
                  <a:extLst>
                    <a:ext uri="{9D8B030D-6E8A-4147-A177-3AD203B41FA5}">
                      <a16:colId xmlns:a16="http://schemas.microsoft.com/office/drawing/2014/main" val="20003"/>
                    </a:ext>
                  </a:extLst>
                </a:gridCol>
                <a:gridCol w="744812">
                  <a:extLst>
                    <a:ext uri="{9D8B030D-6E8A-4147-A177-3AD203B41FA5}">
                      <a16:colId xmlns:a16="http://schemas.microsoft.com/office/drawing/2014/main" val="20004"/>
                    </a:ext>
                  </a:extLst>
                </a:gridCol>
                <a:gridCol w="750089">
                  <a:extLst>
                    <a:ext uri="{9D8B030D-6E8A-4147-A177-3AD203B41FA5}">
                      <a16:colId xmlns:a16="http://schemas.microsoft.com/office/drawing/2014/main" val="20005"/>
                    </a:ext>
                  </a:extLst>
                </a:gridCol>
              </a:tblGrid>
              <a:tr h="260156">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TS1100</a:t>
                      </a:r>
                    </a:p>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Generations</a:t>
                      </a:r>
                    </a:p>
                  </a:txBody>
                  <a:tcPr marL="30233" marR="30233" marT="35126" marB="351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TS1140</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TS1150</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TS1155</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Gen-6</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Gen-7</a:t>
                      </a:r>
                    </a:p>
                  </a:txBody>
                  <a:tcPr marL="30233" marR="30233" marT="35126" marB="351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0"/>
                  </a:ext>
                </a:extLst>
              </a:tr>
              <a:tr h="739828">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Max Format Capacity (Native)</a:t>
                      </a:r>
                    </a:p>
                  </a:txBody>
                  <a:tcPr marL="30233" marR="30233" marT="35126" marB="351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4 TB (JC)</a:t>
                      </a: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1.6 TB (JB)</a:t>
                      </a:r>
                    </a:p>
                  </a:txBody>
                  <a:tcPr marL="30233" marR="30233" marT="35126" marB="351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10 TB (JD)</a:t>
                      </a: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7 TB (JC)</a:t>
                      </a:r>
                      <a:endParaRPr kumimoji="0" lang="en-US" altLang="en-US" sz="900" b="1" i="0" u="none" strike="noStrike" cap="none" normalizeH="0" baseline="0" dirty="0">
                        <a:ln>
                          <a:noFill/>
                        </a:ln>
                        <a:solidFill>
                          <a:srgbClr val="000000"/>
                        </a:solidFill>
                        <a:effectLst/>
                        <a:latin typeface="Arial" charset="0"/>
                        <a:ea typeface="MS PGothic" charset="-128"/>
                      </a:endParaRPr>
                    </a:p>
                  </a:txBody>
                  <a:tcPr marL="30233" marR="30233" marT="35126" marB="351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endParaRPr kumimoji="0" lang="en-US" altLang="en-US" sz="700" b="1"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rgbClr val="000000"/>
                          </a:solidFill>
                          <a:effectLst/>
                          <a:latin typeface="Arial" charset="0"/>
                          <a:ea typeface="MS PGothic" charset="-128"/>
                        </a:rPr>
                        <a:t>15 TB (JD)</a:t>
                      </a:r>
                    </a:p>
                    <a:p>
                      <a:pPr marL="0" marR="0" lvl="0" indent="0" algn="ctr" defTabSz="914400" rtl="0" eaLnBrk="1" fontAlgn="base" latinLnBrk="0" hangingPunct="1">
                        <a:lnSpc>
                          <a:spcPct val="100000"/>
                        </a:lnSpc>
                        <a:spcBef>
                          <a:spcPct val="0"/>
                        </a:spcBef>
                        <a:spcAft>
                          <a:spcPct val="0"/>
                        </a:spcAft>
                        <a:buClr>
                          <a:srgbClr val="000000"/>
                        </a:buClr>
                        <a:buSzTx/>
                        <a:buFont typeface="Wingdings" charset="2"/>
                        <a:buNone/>
                        <a:tabLst/>
                        <a:defRPr/>
                      </a:pPr>
                      <a:r>
                        <a:rPr kumimoji="0" lang="en-US" altLang="en-US" sz="700" b="1" i="0" u="none" strike="noStrike" kern="1200" cap="none" spc="0" normalizeH="0" baseline="0" noProof="0" dirty="0">
                          <a:ln>
                            <a:noFill/>
                          </a:ln>
                          <a:solidFill>
                            <a:srgbClr val="000000"/>
                          </a:solidFill>
                          <a:effectLst/>
                          <a:uLnTx/>
                          <a:uFillTx/>
                          <a:latin typeface="Arial" charset="0"/>
                          <a:ea typeface="MS PGothic" charset="-128"/>
                          <a:cs typeface="+mn-cs"/>
                        </a:rPr>
                        <a:t>7TB (JC)</a:t>
                      </a: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endParaRPr kumimoji="0" lang="en-US" altLang="en-US" sz="900" b="1" i="0" u="none" strike="noStrike" cap="none" normalizeH="0" baseline="0" dirty="0">
                        <a:ln>
                          <a:noFill/>
                        </a:ln>
                        <a:solidFill>
                          <a:srgbClr val="000000"/>
                        </a:solidFill>
                        <a:effectLst/>
                        <a:latin typeface="Arial" charset="0"/>
                        <a:ea typeface="MS PGothic" charset="-128"/>
                      </a:endParaRPr>
                    </a:p>
                  </a:txBody>
                  <a:tcPr marL="30233" marR="30233" marT="35126" marB="351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Up to 20 TB (JE)</a:t>
                      </a: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chemeClr val="tx1"/>
                          </a:solidFill>
                          <a:effectLst/>
                          <a:latin typeface="Arial" charset="0"/>
                          <a:ea typeface="MS PGothic" charset="-128"/>
                        </a:rPr>
                        <a:t>15 TB (JD)</a:t>
                      </a:r>
                    </a:p>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chemeClr val="tx1"/>
                          </a:solidFill>
                          <a:effectLst/>
                          <a:latin typeface="Arial" charset="0"/>
                          <a:ea typeface="MS PGothic" charset="-128"/>
                        </a:rPr>
                        <a:t>10 TB (JC)</a:t>
                      </a:r>
                    </a:p>
                  </a:txBody>
                  <a:tcPr marL="30233" marR="30233" marT="35126" marB="351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900" b="1" i="0" u="none" strike="noStrike" cap="none" normalizeH="0" baseline="0" dirty="0">
                          <a:ln>
                            <a:noFill/>
                          </a:ln>
                          <a:solidFill>
                            <a:schemeClr val="tx1"/>
                          </a:solidFill>
                          <a:effectLst/>
                          <a:latin typeface="Arial" charset="0"/>
                          <a:ea typeface="MS PGothic" charset="-128"/>
                        </a:rPr>
                        <a:t>Up to 50 TB (JF)</a:t>
                      </a:r>
                    </a:p>
                    <a:p>
                      <a:pPr marL="0" marR="0" lvl="0" indent="0" algn="ctr" defTabSz="914400" rtl="0" eaLnBrk="1" fontAlgn="base" latinLnBrk="0" hangingPunct="1">
                        <a:lnSpc>
                          <a:spcPct val="100000"/>
                        </a:lnSpc>
                        <a:spcBef>
                          <a:spcPct val="0"/>
                        </a:spcBef>
                        <a:spcAft>
                          <a:spcPct val="0"/>
                        </a:spcAft>
                        <a:buClr>
                          <a:srgbClr val="000000"/>
                        </a:buClr>
                        <a:buSzTx/>
                        <a:buFont typeface="Wingdings" charset="2"/>
                        <a:buNone/>
                        <a:tabLst/>
                        <a:defRPr/>
                      </a:pPr>
                      <a:r>
                        <a:rPr kumimoji="0" lang="en-US" altLang="en-US" sz="700" b="1" i="0" u="none" strike="noStrike" cap="none" normalizeH="0" baseline="0" dirty="0">
                          <a:ln>
                            <a:noFill/>
                          </a:ln>
                          <a:solidFill>
                            <a:schemeClr val="tx1"/>
                          </a:solidFill>
                          <a:effectLst/>
                          <a:latin typeface="Arial" charset="0"/>
                          <a:ea typeface="MS PGothic" charset="-128"/>
                        </a:rPr>
                        <a:t>Up to 30 TB (JE)</a:t>
                      </a:r>
                      <a:endParaRPr kumimoji="0" lang="en-US" altLang="en-US" sz="700" b="1" i="0" u="none" strike="noStrike" kern="1200" cap="none" spc="0" normalizeH="0" baseline="0" noProof="0" dirty="0">
                        <a:ln>
                          <a:noFill/>
                        </a:ln>
                        <a:solidFill>
                          <a:schemeClr val="tx1"/>
                        </a:solidFill>
                        <a:effectLst/>
                        <a:uLnTx/>
                        <a:uFillTx/>
                        <a:latin typeface="Arial" charset="0"/>
                        <a:ea typeface="MS PGothic" charset="-128"/>
                        <a:cs typeface="+mn-cs"/>
                      </a:endParaRPr>
                    </a:p>
                    <a:p>
                      <a:pPr marL="0" marR="0" lvl="0" indent="0" algn="ctr" defTabSz="914400" rtl="0" eaLnBrk="1" fontAlgn="base" latinLnBrk="0" hangingPunct="1">
                        <a:lnSpc>
                          <a:spcPct val="100000"/>
                        </a:lnSpc>
                        <a:spcBef>
                          <a:spcPct val="0"/>
                        </a:spcBef>
                        <a:spcAft>
                          <a:spcPct val="0"/>
                        </a:spcAft>
                        <a:buClr>
                          <a:srgbClr val="000000"/>
                        </a:buClr>
                        <a:buSzTx/>
                        <a:buFont typeface="Wingdings" charset="2"/>
                        <a:buNone/>
                        <a:tabLst/>
                        <a:defRPr/>
                      </a:pPr>
                      <a:r>
                        <a:rPr kumimoji="0" lang="en-US" altLang="en-US" sz="700" b="1" i="0" u="none" strike="noStrike" kern="1200" cap="none" spc="0" normalizeH="0" baseline="0" noProof="0" dirty="0">
                          <a:ln>
                            <a:noFill/>
                          </a:ln>
                          <a:solidFill>
                            <a:schemeClr val="tx1"/>
                          </a:solidFill>
                          <a:effectLst/>
                          <a:uLnTx/>
                          <a:uFillTx/>
                          <a:latin typeface="Arial" charset="0"/>
                          <a:ea typeface="MS PGothic" charset="-128"/>
                          <a:cs typeface="+mn-cs"/>
                        </a:rPr>
                        <a:t>15 TB (JD)</a:t>
                      </a:r>
                    </a:p>
                  </a:txBody>
                  <a:tcPr marL="30233" marR="30233" marT="35126" marB="35126"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1"/>
                  </a:ext>
                </a:extLst>
              </a:tr>
              <a:tr h="260156">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l"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Native Data Rate</a:t>
                      </a:r>
                      <a:endParaRPr kumimoji="0" lang="en-US" altLang="en-US" sz="700" b="1" i="0" u="none" strike="noStrike" cap="none" normalizeH="0" baseline="0" dirty="0">
                        <a:ln>
                          <a:noFill/>
                        </a:ln>
                        <a:solidFill>
                          <a:schemeClr val="accent1"/>
                        </a:solidFill>
                        <a:effectLst/>
                        <a:latin typeface="Arial" charset="0"/>
                        <a:ea typeface="MS PGothic" charset="-128"/>
                      </a:endParaRPr>
                    </a:p>
                  </a:txBody>
                  <a:tcPr marL="30233" marR="30233" marT="35126" marB="351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a:ln>
                            <a:noFill/>
                          </a:ln>
                          <a:solidFill>
                            <a:srgbClr val="000000"/>
                          </a:solidFill>
                          <a:effectLst/>
                          <a:latin typeface="Arial" charset="0"/>
                          <a:ea typeface="MS PGothic" charset="-128"/>
                        </a:rPr>
                        <a:t>250 MB/s</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 360 MB/s</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rgbClr val="000000"/>
                          </a:solidFill>
                          <a:effectLst/>
                          <a:latin typeface="Arial" charset="0"/>
                          <a:ea typeface="MS PGothic" charset="-128"/>
                        </a:rPr>
                        <a:t> 360 MB/s</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chemeClr val="tx1"/>
                          </a:solidFill>
                          <a:effectLst/>
                          <a:latin typeface="Arial" charset="0"/>
                          <a:ea typeface="MS PGothic" charset="-128"/>
                        </a:rPr>
                        <a:t>Up to 420 MB/s</a:t>
                      </a:r>
                    </a:p>
                  </a:txBody>
                  <a:tcPr marL="30233" marR="30233" marT="35126" marB="351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tc>
                  <a:txBody>
                    <a:bodyPr/>
                    <a:lstStyle>
                      <a:lvl1pPr eaLnBrk="0" hangingPunct="0">
                        <a:spcBef>
                          <a:spcPct val="20000"/>
                        </a:spcBef>
                        <a:buClr>
                          <a:schemeClr val="tx1"/>
                        </a:buClr>
                        <a:buFont typeface="Wingdings" charset="2"/>
                        <a:defRPr sz="1600">
                          <a:solidFill>
                            <a:srgbClr val="000000"/>
                          </a:solidFill>
                          <a:latin typeface="Arial" charset="0"/>
                          <a:ea typeface="MS PGothic" charset="-128"/>
                        </a:defRPr>
                      </a:lvl1pPr>
                      <a:lvl2pPr marL="742950" indent="-285750" eaLnBrk="0" hangingPunct="0">
                        <a:spcBef>
                          <a:spcPct val="20000"/>
                        </a:spcBef>
                        <a:buClr>
                          <a:schemeClr val="tx1"/>
                        </a:buClr>
                        <a:buFont typeface="Symbol" charset="2"/>
                        <a:defRPr sz="1400">
                          <a:solidFill>
                            <a:srgbClr val="000000"/>
                          </a:solidFill>
                          <a:latin typeface="Arial" charset="0"/>
                          <a:ea typeface="MS PGothic" charset="-128"/>
                        </a:defRPr>
                      </a:lvl2pPr>
                      <a:lvl3pPr marL="1143000" indent="-228600" eaLnBrk="0" hangingPunct="0">
                        <a:spcBef>
                          <a:spcPct val="20000"/>
                        </a:spcBef>
                        <a:buClr>
                          <a:schemeClr val="tx1"/>
                        </a:buClr>
                        <a:defRPr sz="1200">
                          <a:solidFill>
                            <a:srgbClr val="000000"/>
                          </a:solidFill>
                          <a:latin typeface="Arial" charset="0"/>
                          <a:ea typeface="MS PGothic" charset="-128"/>
                        </a:defRPr>
                      </a:lvl3pPr>
                      <a:lvl4pPr marL="1600200" indent="-228600" eaLnBrk="0" hangingPunct="0">
                        <a:spcBef>
                          <a:spcPct val="20000"/>
                        </a:spcBef>
                        <a:buClr>
                          <a:schemeClr val="tx1"/>
                        </a:buClr>
                        <a:defRPr sz="1200">
                          <a:solidFill>
                            <a:srgbClr val="000000"/>
                          </a:solidFill>
                          <a:latin typeface="Arial" charset="0"/>
                          <a:ea typeface="MS PGothic" charset="-128"/>
                        </a:defRPr>
                      </a:lvl4pPr>
                      <a:lvl5pPr marL="2057400" indent="-228600" eaLnBrk="0" hangingPunct="0">
                        <a:spcBef>
                          <a:spcPct val="20000"/>
                        </a:spcBef>
                        <a:buClr>
                          <a:schemeClr val="tx1"/>
                        </a:buClr>
                        <a:defRPr sz="1000">
                          <a:solidFill>
                            <a:srgbClr val="000000"/>
                          </a:solidFill>
                          <a:latin typeface="Arial" charset="0"/>
                          <a:ea typeface="MS PGothic" charset="-128"/>
                        </a:defRPr>
                      </a:lvl5pPr>
                      <a:lvl6pPr marL="2514600" indent="-228600" eaLnBrk="0" fontAlgn="base" hangingPunct="0">
                        <a:spcBef>
                          <a:spcPct val="20000"/>
                        </a:spcBef>
                        <a:spcAft>
                          <a:spcPct val="0"/>
                        </a:spcAft>
                        <a:buClr>
                          <a:schemeClr val="tx1"/>
                        </a:buClr>
                        <a:defRPr sz="1000">
                          <a:solidFill>
                            <a:srgbClr val="000000"/>
                          </a:solidFill>
                          <a:latin typeface="Arial" charset="0"/>
                          <a:ea typeface="MS PGothic" charset="-128"/>
                        </a:defRPr>
                      </a:lvl6pPr>
                      <a:lvl7pPr marL="2971800" indent="-228600" eaLnBrk="0" fontAlgn="base" hangingPunct="0">
                        <a:spcBef>
                          <a:spcPct val="20000"/>
                        </a:spcBef>
                        <a:spcAft>
                          <a:spcPct val="0"/>
                        </a:spcAft>
                        <a:buClr>
                          <a:schemeClr val="tx1"/>
                        </a:buClr>
                        <a:defRPr sz="1000">
                          <a:solidFill>
                            <a:srgbClr val="000000"/>
                          </a:solidFill>
                          <a:latin typeface="Arial" charset="0"/>
                          <a:ea typeface="MS PGothic" charset="-128"/>
                        </a:defRPr>
                      </a:lvl7pPr>
                      <a:lvl8pPr marL="3429000" indent="-228600" eaLnBrk="0" fontAlgn="base" hangingPunct="0">
                        <a:spcBef>
                          <a:spcPct val="20000"/>
                        </a:spcBef>
                        <a:spcAft>
                          <a:spcPct val="0"/>
                        </a:spcAft>
                        <a:buClr>
                          <a:schemeClr val="tx1"/>
                        </a:buClr>
                        <a:defRPr sz="1000">
                          <a:solidFill>
                            <a:srgbClr val="000000"/>
                          </a:solidFill>
                          <a:latin typeface="Arial" charset="0"/>
                          <a:ea typeface="MS PGothic" charset="-128"/>
                        </a:defRPr>
                      </a:lvl8pPr>
                      <a:lvl9pPr marL="3886200" indent="-228600" eaLnBrk="0" fontAlgn="base" hangingPunct="0">
                        <a:spcBef>
                          <a:spcPct val="20000"/>
                        </a:spcBef>
                        <a:spcAft>
                          <a:spcPct val="0"/>
                        </a:spcAft>
                        <a:buClr>
                          <a:schemeClr val="tx1"/>
                        </a:buClr>
                        <a:defRPr sz="1000">
                          <a:solidFill>
                            <a:srgbClr val="000000"/>
                          </a:solidFill>
                          <a:latin typeface="Arial" charset="0"/>
                          <a:ea typeface="MS PGothic" charset="-128"/>
                        </a:defRPr>
                      </a:lvl9p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2"/>
                        <a:buNone/>
                        <a:tabLst/>
                      </a:pPr>
                      <a:r>
                        <a:rPr kumimoji="0" lang="en-US" altLang="en-US" sz="700" b="1" i="0" u="none" strike="noStrike" cap="none" normalizeH="0" baseline="0" dirty="0">
                          <a:ln>
                            <a:noFill/>
                          </a:ln>
                          <a:solidFill>
                            <a:schemeClr val="tx1"/>
                          </a:solidFill>
                          <a:effectLst/>
                          <a:latin typeface="Arial" charset="0"/>
                          <a:ea typeface="MS PGothic" charset="-128"/>
                        </a:rPr>
                        <a:t>Up to 1000 MB/s</a:t>
                      </a:r>
                    </a:p>
                  </a:txBody>
                  <a:tcPr marL="30233" marR="30233" marT="35126" marB="35126"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E4FF"/>
                    </a:solidFill>
                  </a:tcPr>
                </a:tc>
                <a:extLst>
                  <a:ext uri="{0D108BD9-81ED-4DB2-BD59-A6C34878D82A}">
                    <a16:rowId xmlns:a16="http://schemas.microsoft.com/office/drawing/2014/main" val="10002"/>
                  </a:ext>
                </a:extLst>
              </a:tr>
            </a:tbl>
          </a:graphicData>
        </a:graphic>
      </p:graphicFrame>
      <p:pic>
        <p:nvPicPr>
          <p:cNvPr id="36954" name="Picture 52" descr="TS11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36042" y="3507286"/>
            <a:ext cx="420291" cy="49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8381371" y="2102355"/>
            <a:ext cx="877163" cy="923330"/>
          </a:xfrm>
          <a:prstGeom prst="rect">
            <a:avLst/>
          </a:prstGeom>
          <a:noFill/>
        </p:spPr>
        <p:txBody>
          <a:bodyPr wrap="square" rtlCol="0">
            <a:spAutoFit/>
          </a:bodyPr>
          <a:lstStyle/>
          <a:p>
            <a:r>
              <a:rPr lang="en-US" sz="5400" dirty="0">
                <a:solidFill>
                  <a:srgbClr val="323232"/>
                </a:solidFill>
              </a:rPr>
              <a:t>…</a:t>
            </a:r>
          </a:p>
        </p:txBody>
      </p:sp>
      <p:sp>
        <p:nvSpPr>
          <p:cNvPr id="20" name="TextBox 19"/>
          <p:cNvSpPr txBox="1"/>
          <p:nvPr/>
        </p:nvSpPr>
        <p:spPr>
          <a:xfrm>
            <a:off x="8327293" y="3801871"/>
            <a:ext cx="877163" cy="923330"/>
          </a:xfrm>
          <a:prstGeom prst="rect">
            <a:avLst/>
          </a:prstGeom>
          <a:noFill/>
        </p:spPr>
        <p:txBody>
          <a:bodyPr wrap="square" rtlCol="0">
            <a:spAutoFit/>
          </a:bodyPr>
          <a:lstStyle/>
          <a:p>
            <a:r>
              <a:rPr lang="en-US" sz="5400" dirty="0">
                <a:solidFill>
                  <a:srgbClr val="323232"/>
                </a:solidFill>
              </a:rPr>
              <a:t>…</a:t>
            </a:r>
          </a:p>
        </p:txBody>
      </p:sp>
      <p:cxnSp>
        <p:nvCxnSpPr>
          <p:cNvPr id="22" name="Straight Arrow Connector 21"/>
          <p:cNvCxnSpPr/>
          <p:nvPr/>
        </p:nvCxnSpPr>
        <p:spPr>
          <a:xfrm flipV="1">
            <a:off x="8497730" y="2633172"/>
            <a:ext cx="58439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8485130" y="4339322"/>
            <a:ext cx="58439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32407" y="1768611"/>
            <a:ext cx="683200" cy="307777"/>
          </a:xfrm>
          <a:prstGeom prst="rect">
            <a:avLst/>
          </a:prstGeom>
          <a:solidFill>
            <a:schemeClr val="accent4">
              <a:lumMod val="20000"/>
              <a:lumOff val="80000"/>
            </a:schemeClr>
          </a:solidFill>
        </p:spPr>
        <p:txBody>
          <a:bodyPr wrap="none" rtlCol="0">
            <a:spAutoFit/>
          </a:bodyPr>
          <a:lstStyle/>
          <a:p>
            <a:pPr algn="ctr"/>
            <a:r>
              <a:rPr lang="en-US" sz="1400" dirty="0">
                <a:solidFill>
                  <a:srgbClr val="323232"/>
                </a:solidFill>
              </a:rPr>
              <a:t>MRDs</a:t>
            </a:r>
          </a:p>
        </p:txBody>
      </p:sp>
      <p:sp>
        <p:nvSpPr>
          <p:cNvPr id="26" name="TextBox 25"/>
          <p:cNvSpPr txBox="1"/>
          <p:nvPr/>
        </p:nvSpPr>
        <p:spPr>
          <a:xfrm>
            <a:off x="5312" y="1567237"/>
            <a:ext cx="562975" cy="523220"/>
          </a:xfrm>
          <a:prstGeom prst="rect">
            <a:avLst/>
          </a:prstGeom>
          <a:solidFill>
            <a:schemeClr val="accent3">
              <a:lumMod val="20000"/>
              <a:lumOff val="80000"/>
            </a:schemeClr>
          </a:solidFill>
        </p:spPr>
        <p:txBody>
          <a:bodyPr wrap="none" rtlCol="0">
            <a:spAutoFit/>
          </a:bodyPr>
          <a:lstStyle/>
          <a:p>
            <a:pPr algn="ctr"/>
            <a:r>
              <a:rPr lang="en-US" sz="1400" dirty="0">
                <a:solidFill>
                  <a:srgbClr val="323232"/>
                </a:solidFill>
              </a:rPr>
              <a:t>Big</a:t>
            </a:r>
          </a:p>
          <a:p>
            <a:pPr algn="ctr"/>
            <a:r>
              <a:rPr lang="en-US" sz="1400" dirty="0">
                <a:solidFill>
                  <a:srgbClr val="323232"/>
                </a:solidFill>
              </a:rPr>
              <a:t>Data</a:t>
            </a:r>
          </a:p>
        </p:txBody>
      </p:sp>
      <p:sp>
        <p:nvSpPr>
          <p:cNvPr id="27" name="TextBox 26"/>
          <p:cNvSpPr txBox="1"/>
          <p:nvPr/>
        </p:nvSpPr>
        <p:spPr>
          <a:xfrm>
            <a:off x="0" y="1094488"/>
            <a:ext cx="1027782" cy="523220"/>
          </a:xfrm>
          <a:prstGeom prst="rect">
            <a:avLst/>
          </a:prstGeom>
          <a:solidFill>
            <a:srgbClr val="FFFFCC"/>
          </a:solidFill>
        </p:spPr>
        <p:txBody>
          <a:bodyPr wrap="none" rtlCol="0">
            <a:spAutoFit/>
          </a:bodyPr>
          <a:lstStyle/>
          <a:p>
            <a:pPr algn="ctr"/>
            <a:r>
              <a:rPr lang="en-US" sz="1400" dirty="0">
                <a:solidFill>
                  <a:srgbClr val="323232"/>
                </a:solidFill>
              </a:rPr>
              <a:t>Next Gen </a:t>
            </a:r>
          </a:p>
          <a:p>
            <a:pPr algn="ctr"/>
            <a:r>
              <a:rPr lang="en-US" sz="1400" dirty="0">
                <a:solidFill>
                  <a:srgbClr val="323232"/>
                </a:solidFill>
              </a:rPr>
              <a:t>Workloads</a:t>
            </a:r>
          </a:p>
        </p:txBody>
      </p:sp>
      <p:sp>
        <p:nvSpPr>
          <p:cNvPr id="28" name="TextBox 27"/>
          <p:cNvSpPr txBox="1"/>
          <p:nvPr/>
        </p:nvSpPr>
        <p:spPr>
          <a:xfrm>
            <a:off x="5312" y="2538218"/>
            <a:ext cx="742511" cy="738664"/>
          </a:xfrm>
          <a:prstGeom prst="rect">
            <a:avLst/>
          </a:prstGeom>
          <a:solidFill>
            <a:srgbClr val="FFCCFF"/>
          </a:solidFill>
        </p:spPr>
        <p:txBody>
          <a:bodyPr wrap="none" rtlCol="0">
            <a:spAutoFit/>
          </a:bodyPr>
          <a:lstStyle/>
          <a:p>
            <a:pPr algn="ctr"/>
            <a:r>
              <a:rPr lang="en-US" sz="1400" dirty="0">
                <a:solidFill>
                  <a:srgbClr val="323232"/>
                </a:solidFill>
              </a:rPr>
              <a:t>Really</a:t>
            </a:r>
          </a:p>
          <a:p>
            <a:pPr algn="ctr"/>
            <a:r>
              <a:rPr lang="en-US" sz="1400" dirty="0">
                <a:solidFill>
                  <a:srgbClr val="323232"/>
                </a:solidFill>
              </a:rPr>
              <a:t>Smart</a:t>
            </a:r>
          </a:p>
          <a:p>
            <a:pPr algn="ctr"/>
            <a:r>
              <a:rPr lang="en-US" sz="1400" dirty="0">
                <a:solidFill>
                  <a:srgbClr val="323232"/>
                </a:solidFill>
              </a:rPr>
              <a:t>People</a:t>
            </a:r>
          </a:p>
        </p:txBody>
      </p:sp>
      <p:sp>
        <p:nvSpPr>
          <p:cNvPr id="29" name="TextBox 28"/>
          <p:cNvSpPr txBox="1"/>
          <p:nvPr/>
        </p:nvSpPr>
        <p:spPr>
          <a:xfrm>
            <a:off x="0" y="3727966"/>
            <a:ext cx="1465466" cy="523220"/>
          </a:xfrm>
          <a:prstGeom prst="rect">
            <a:avLst/>
          </a:prstGeom>
          <a:solidFill>
            <a:srgbClr val="FFCC00"/>
          </a:solidFill>
        </p:spPr>
        <p:txBody>
          <a:bodyPr wrap="none" rtlCol="0">
            <a:spAutoFit/>
          </a:bodyPr>
          <a:lstStyle/>
          <a:p>
            <a:pPr algn="ctr"/>
            <a:r>
              <a:rPr lang="en-US" sz="1400" dirty="0">
                <a:solidFill>
                  <a:srgbClr val="323232"/>
                </a:solidFill>
              </a:rPr>
              <a:t>Forums “Future </a:t>
            </a:r>
          </a:p>
          <a:p>
            <a:pPr algn="ctr"/>
            <a:r>
              <a:rPr lang="en-US" sz="1400" dirty="0">
                <a:solidFill>
                  <a:srgbClr val="323232"/>
                </a:solidFill>
              </a:rPr>
              <a:t>of Tape”</a:t>
            </a:r>
          </a:p>
        </p:txBody>
      </p:sp>
      <p:sp>
        <p:nvSpPr>
          <p:cNvPr id="30" name="TextBox 29"/>
          <p:cNvSpPr txBox="1"/>
          <p:nvPr/>
        </p:nvSpPr>
        <p:spPr>
          <a:xfrm>
            <a:off x="147338" y="2049207"/>
            <a:ext cx="970138" cy="523220"/>
          </a:xfrm>
          <a:prstGeom prst="rect">
            <a:avLst/>
          </a:prstGeom>
          <a:solidFill>
            <a:schemeClr val="tx2">
              <a:lumMod val="20000"/>
              <a:lumOff val="80000"/>
            </a:schemeClr>
          </a:solidFill>
        </p:spPr>
        <p:txBody>
          <a:bodyPr wrap="none" rtlCol="0">
            <a:spAutoFit/>
          </a:bodyPr>
          <a:lstStyle/>
          <a:p>
            <a:pPr algn="ctr"/>
            <a:r>
              <a:rPr lang="en-US" sz="1400" dirty="0">
                <a:solidFill>
                  <a:srgbClr val="323232"/>
                </a:solidFill>
              </a:rPr>
              <a:t>Client</a:t>
            </a:r>
          </a:p>
          <a:p>
            <a:pPr algn="ctr"/>
            <a:r>
              <a:rPr lang="en-US" sz="1400" dirty="0">
                <a:solidFill>
                  <a:srgbClr val="323232"/>
                </a:solidFill>
              </a:rPr>
              <a:t>Feedback</a:t>
            </a:r>
          </a:p>
        </p:txBody>
      </p:sp>
      <p:sp>
        <p:nvSpPr>
          <p:cNvPr id="31" name="TextBox 30"/>
          <p:cNvSpPr txBox="1"/>
          <p:nvPr/>
        </p:nvSpPr>
        <p:spPr>
          <a:xfrm>
            <a:off x="255631" y="3249382"/>
            <a:ext cx="950901" cy="523220"/>
          </a:xfrm>
          <a:prstGeom prst="rect">
            <a:avLst/>
          </a:prstGeom>
          <a:solidFill>
            <a:schemeClr val="accent3">
              <a:lumMod val="60000"/>
              <a:lumOff val="40000"/>
            </a:schemeClr>
          </a:solidFill>
        </p:spPr>
        <p:txBody>
          <a:bodyPr wrap="none" rtlCol="0">
            <a:spAutoFit/>
          </a:bodyPr>
          <a:lstStyle/>
          <a:p>
            <a:pPr algn="ctr"/>
            <a:r>
              <a:rPr lang="en-US" sz="1400" dirty="0">
                <a:solidFill>
                  <a:srgbClr val="323232"/>
                </a:solidFill>
              </a:rPr>
              <a:t>Tape</a:t>
            </a:r>
          </a:p>
          <a:p>
            <a:pPr algn="ctr"/>
            <a:r>
              <a:rPr lang="en-US" sz="1400" dirty="0">
                <a:solidFill>
                  <a:srgbClr val="323232"/>
                </a:solidFill>
              </a:rPr>
              <a:t>Research</a:t>
            </a:r>
          </a:p>
        </p:txBody>
      </p:sp>
      <p:sp>
        <p:nvSpPr>
          <p:cNvPr id="32" name="TextBox 31"/>
          <p:cNvSpPr txBox="1"/>
          <p:nvPr/>
        </p:nvSpPr>
        <p:spPr>
          <a:xfrm>
            <a:off x="892198" y="2623036"/>
            <a:ext cx="442750" cy="307777"/>
          </a:xfrm>
          <a:prstGeom prst="rect">
            <a:avLst/>
          </a:prstGeom>
          <a:solidFill>
            <a:schemeClr val="tx2">
              <a:lumMod val="50000"/>
            </a:schemeClr>
          </a:solidFill>
        </p:spPr>
        <p:txBody>
          <a:bodyPr wrap="none" rtlCol="0">
            <a:spAutoFit/>
          </a:bodyPr>
          <a:lstStyle/>
          <a:p>
            <a:pPr algn="ctr"/>
            <a:r>
              <a:rPr lang="en-US" sz="1400" dirty="0" err="1">
                <a:solidFill>
                  <a:srgbClr val="FFFF00"/>
                </a:solidFill>
              </a:rPr>
              <a:t>IoT</a:t>
            </a:r>
            <a:endParaRPr lang="en-US" sz="1400" dirty="0">
              <a:solidFill>
                <a:srgbClr val="FFFF00"/>
              </a:solidFill>
            </a:endParaRPr>
          </a:p>
        </p:txBody>
      </p:sp>
      <p:sp>
        <p:nvSpPr>
          <p:cNvPr id="33" name="Right Brace 32"/>
          <p:cNvSpPr/>
          <p:nvPr/>
        </p:nvSpPr>
        <p:spPr>
          <a:xfrm>
            <a:off x="1165282" y="1191459"/>
            <a:ext cx="617606" cy="3645463"/>
          </a:xfrm>
          <a:prstGeom prst="rightBrace">
            <a:avLst>
              <a:gd name="adj1" fmla="val 8333"/>
              <a:gd name="adj2" fmla="val 5103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323232"/>
              </a:solidFill>
            </a:endParaRPr>
          </a:p>
        </p:txBody>
      </p:sp>
      <p:sp>
        <p:nvSpPr>
          <p:cNvPr id="34" name="TextBox 33"/>
          <p:cNvSpPr txBox="1"/>
          <p:nvPr/>
        </p:nvSpPr>
        <p:spPr>
          <a:xfrm>
            <a:off x="43143" y="4221369"/>
            <a:ext cx="1050288" cy="307777"/>
          </a:xfrm>
          <a:prstGeom prst="rect">
            <a:avLst/>
          </a:prstGeom>
          <a:solidFill>
            <a:srgbClr val="66CCFF"/>
          </a:solidFill>
        </p:spPr>
        <p:txBody>
          <a:bodyPr wrap="none" rtlCol="0">
            <a:spAutoFit/>
          </a:bodyPr>
          <a:lstStyle/>
          <a:p>
            <a:pPr algn="ctr"/>
            <a:r>
              <a:rPr lang="en-US" sz="1400" dirty="0">
                <a:solidFill>
                  <a:srgbClr val="323232"/>
                </a:solidFill>
              </a:rPr>
              <a:t>Regulatory</a:t>
            </a:r>
          </a:p>
        </p:txBody>
      </p:sp>
      <p:sp>
        <p:nvSpPr>
          <p:cNvPr id="36" name="TextBox 35"/>
          <p:cNvSpPr txBox="1"/>
          <p:nvPr/>
        </p:nvSpPr>
        <p:spPr>
          <a:xfrm>
            <a:off x="1759124" y="620209"/>
            <a:ext cx="1458468" cy="523220"/>
          </a:xfrm>
          <a:prstGeom prst="rect">
            <a:avLst/>
          </a:prstGeom>
          <a:solidFill>
            <a:schemeClr val="tx2">
              <a:lumMod val="75000"/>
            </a:schemeClr>
          </a:solidFill>
        </p:spPr>
        <p:txBody>
          <a:bodyPr wrap="square" rtlCol="0">
            <a:spAutoFit/>
          </a:bodyPr>
          <a:lstStyle/>
          <a:p>
            <a:pPr algn="ctr"/>
            <a:r>
              <a:rPr lang="en-US" sz="1400" dirty="0">
                <a:solidFill>
                  <a:srgbClr val="FFFF00"/>
                </a:solidFill>
              </a:rPr>
              <a:t>Innovation</a:t>
            </a:r>
          </a:p>
          <a:p>
            <a:pPr algn="ctr"/>
            <a:r>
              <a:rPr lang="en-US" sz="1400" dirty="0">
                <a:solidFill>
                  <a:srgbClr val="FFFF00"/>
                </a:solidFill>
              </a:rPr>
              <a:t> Platform</a:t>
            </a:r>
          </a:p>
        </p:txBody>
      </p:sp>
      <p:pic>
        <p:nvPicPr>
          <p:cNvPr id="37" name="Picture 36" descr="spock tape.jpg"/>
          <p:cNvPicPr>
            <a:picLocks noChangeAspect="1"/>
          </p:cNvPicPr>
          <p:nvPr/>
        </p:nvPicPr>
        <p:blipFill>
          <a:blip r:embed="rId5"/>
          <a:stretch>
            <a:fillRect/>
          </a:stretch>
        </p:blipFill>
        <p:spPr>
          <a:xfrm>
            <a:off x="1808491" y="3472375"/>
            <a:ext cx="1464415" cy="1065243"/>
          </a:xfrm>
          <a:prstGeom prst="rect">
            <a:avLst/>
          </a:prstGeom>
        </p:spPr>
      </p:pic>
      <p:sp>
        <p:nvSpPr>
          <p:cNvPr id="38" name="TextBox 37"/>
          <p:cNvSpPr txBox="1"/>
          <p:nvPr/>
        </p:nvSpPr>
        <p:spPr>
          <a:xfrm>
            <a:off x="-18731" y="606459"/>
            <a:ext cx="1484197" cy="307777"/>
          </a:xfrm>
          <a:prstGeom prst="rect">
            <a:avLst/>
          </a:prstGeom>
          <a:solidFill>
            <a:schemeClr val="tx2">
              <a:lumMod val="75000"/>
            </a:schemeClr>
          </a:solidFill>
        </p:spPr>
        <p:txBody>
          <a:bodyPr wrap="square" rtlCol="0">
            <a:spAutoFit/>
          </a:bodyPr>
          <a:lstStyle/>
          <a:p>
            <a:pPr algn="ctr"/>
            <a:r>
              <a:rPr lang="en-US" sz="1400" dirty="0">
                <a:solidFill>
                  <a:srgbClr val="FFFF00"/>
                </a:solidFill>
              </a:rPr>
              <a:t>Feature Inputs</a:t>
            </a:r>
          </a:p>
        </p:txBody>
      </p:sp>
      <p:sp>
        <p:nvSpPr>
          <p:cNvPr id="39" name="TextBox 38"/>
          <p:cNvSpPr txBox="1"/>
          <p:nvPr/>
        </p:nvSpPr>
        <p:spPr>
          <a:xfrm>
            <a:off x="187413" y="4529146"/>
            <a:ext cx="761747" cy="307777"/>
          </a:xfrm>
          <a:prstGeom prst="rect">
            <a:avLst/>
          </a:prstGeom>
          <a:solidFill>
            <a:srgbClr val="CC00FF"/>
          </a:solidFill>
        </p:spPr>
        <p:txBody>
          <a:bodyPr wrap="none" rtlCol="0">
            <a:spAutoFit/>
          </a:bodyPr>
          <a:lstStyle/>
          <a:p>
            <a:pPr algn="ctr"/>
            <a:r>
              <a:rPr lang="en-US" sz="1400" dirty="0">
                <a:solidFill>
                  <a:prstClr val="white"/>
                </a:solidFill>
              </a:rPr>
              <a:t>Legacy</a:t>
            </a:r>
          </a:p>
        </p:txBody>
      </p:sp>
      <p:sp>
        <p:nvSpPr>
          <p:cNvPr id="40" name="TextBox 39"/>
          <p:cNvSpPr txBox="1"/>
          <p:nvPr/>
        </p:nvSpPr>
        <p:spPr>
          <a:xfrm>
            <a:off x="1808492" y="1486938"/>
            <a:ext cx="1464414" cy="2031325"/>
          </a:xfrm>
          <a:prstGeom prst="rect">
            <a:avLst/>
          </a:prstGeom>
          <a:solidFill>
            <a:schemeClr val="accent4">
              <a:lumMod val="20000"/>
              <a:lumOff val="80000"/>
            </a:schemeClr>
          </a:solidFill>
        </p:spPr>
        <p:txBody>
          <a:bodyPr wrap="square" rtlCol="0">
            <a:spAutoFit/>
          </a:bodyPr>
          <a:lstStyle/>
          <a:p>
            <a:pPr algn="ctr"/>
            <a:r>
              <a:rPr lang="en-US" sz="1400" b="1" dirty="0">
                <a:solidFill>
                  <a:srgbClr val="323232"/>
                </a:solidFill>
              </a:rPr>
              <a:t>Tape Features</a:t>
            </a:r>
          </a:p>
          <a:p>
            <a:pPr algn="ctr"/>
            <a:r>
              <a:rPr lang="en-US" sz="1400" dirty="0">
                <a:solidFill>
                  <a:srgbClr val="323232"/>
                </a:solidFill>
              </a:rPr>
              <a:t>Performance</a:t>
            </a:r>
          </a:p>
          <a:p>
            <a:pPr algn="ctr"/>
            <a:r>
              <a:rPr lang="en-US" sz="1400" dirty="0">
                <a:solidFill>
                  <a:srgbClr val="323232"/>
                </a:solidFill>
              </a:rPr>
              <a:t>Cost</a:t>
            </a:r>
          </a:p>
          <a:p>
            <a:pPr algn="ctr"/>
            <a:r>
              <a:rPr lang="en-US" sz="1400" dirty="0">
                <a:solidFill>
                  <a:srgbClr val="323232"/>
                </a:solidFill>
              </a:rPr>
              <a:t>Interfaces</a:t>
            </a:r>
          </a:p>
          <a:p>
            <a:pPr algn="ctr"/>
            <a:r>
              <a:rPr lang="en-US" sz="1400" dirty="0">
                <a:solidFill>
                  <a:srgbClr val="323232"/>
                </a:solidFill>
              </a:rPr>
              <a:t>Optimization</a:t>
            </a:r>
          </a:p>
          <a:p>
            <a:pPr algn="ctr"/>
            <a:r>
              <a:rPr lang="en-US" sz="1400" dirty="0">
                <a:solidFill>
                  <a:srgbClr val="323232"/>
                </a:solidFill>
              </a:rPr>
              <a:t>Reliability</a:t>
            </a:r>
          </a:p>
          <a:p>
            <a:pPr algn="ctr"/>
            <a:r>
              <a:rPr lang="en-US" sz="1400" dirty="0">
                <a:solidFill>
                  <a:srgbClr val="323232"/>
                </a:solidFill>
              </a:rPr>
              <a:t>Durability</a:t>
            </a:r>
          </a:p>
          <a:p>
            <a:pPr algn="ctr"/>
            <a:r>
              <a:rPr lang="en-US" sz="1400" dirty="0">
                <a:solidFill>
                  <a:srgbClr val="323232"/>
                </a:solidFill>
              </a:rPr>
              <a:t>Continuity</a:t>
            </a:r>
          </a:p>
          <a:p>
            <a:pPr algn="ctr"/>
            <a:r>
              <a:rPr lang="en-US" sz="1400" dirty="0">
                <a:solidFill>
                  <a:srgbClr val="323232"/>
                </a:solidFill>
              </a:rPr>
              <a:t>Etc.</a:t>
            </a:r>
          </a:p>
        </p:txBody>
      </p:sp>
      <p:cxnSp>
        <p:nvCxnSpPr>
          <p:cNvPr id="42" name="Straight Arrow Connector 41"/>
          <p:cNvCxnSpPr/>
          <p:nvPr/>
        </p:nvCxnSpPr>
        <p:spPr>
          <a:xfrm flipV="1">
            <a:off x="3251967" y="2220676"/>
            <a:ext cx="3506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513064" y="620209"/>
            <a:ext cx="1458468" cy="523220"/>
          </a:xfrm>
          <a:prstGeom prst="rect">
            <a:avLst/>
          </a:prstGeom>
          <a:solidFill>
            <a:schemeClr val="tx2">
              <a:lumMod val="75000"/>
            </a:schemeClr>
          </a:solidFill>
        </p:spPr>
        <p:txBody>
          <a:bodyPr wrap="square" rtlCol="0">
            <a:spAutoFit/>
          </a:bodyPr>
          <a:lstStyle/>
          <a:p>
            <a:pPr algn="ctr"/>
            <a:r>
              <a:rPr lang="en-US" sz="1400" dirty="0">
                <a:solidFill>
                  <a:srgbClr val="FFFF00"/>
                </a:solidFill>
              </a:rPr>
              <a:t>Feature</a:t>
            </a:r>
          </a:p>
          <a:p>
            <a:pPr algn="ctr"/>
            <a:r>
              <a:rPr lang="en-US" sz="1400" dirty="0">
                <a:solidFill>
                  <a:srgbClr val="FFFF00"/>
                </a:solidFill>
              </a:rPr>
              <a:t> Selection</a:t>
            </a:r>
          </a:p>
        </p:txBody>
      </p:sp>
      <p:sp>
        <p:nvSpPr>
          <p:cNvPr id="45" name="TextBox 44"/>
          <p:cNvSpPr txBox="1"/>
          <p:nvPr/>
        </p:nvSpPr>
        <p:spPr>
          <a:xfrm>
            <a:off x="3602598" y="2148170"/>
            <a:ext cx="563766" cy="276999"/>
          </a:xfrm>
          <a:prstGeom prst="rect">
            <a:avLst/>
          </a:prstGeom>
          <a:noFill/>
        </p:spPr>
        <p:txBody>
          <a:bodyPr wrap="square" rtlCol="0">
            <a:spAutoFit/>
          </a:bodyPr>
          <a:lstStyle/>
          <a:p>
            <a:pPr algn="ctr"/>
            <a:r>
              <a:rPr lang="en-US" sz="1200" dirty="0">
                <a:solidFill>
                  <a:srgbClr val="323232"/>
                </a:solidFill>
              </a:rPr>
              <a:t>Vote</a:t>
            </a:r>
          </a:p>
        </p:txBody>
      </p:sp>
      <p:pic>
        <p:nvPicPr>
          <p:cNvPr id="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2598" y="1969150"/>
            <a:ext cx="575660" cy="2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7" name="Straight Arrow Connector 46"/>
          <p:cNvCxnSpPr/>
          <p:nvPr/>
        </p:nvCxnSpPr>
        <p:spPr>
          <a:xfrm>
            <a:off x="4078136" y="2213802"/>
            <a:ext cx="10095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3251967" y="2572427"/>
            <a:ext cx="1436890" cy="1043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346264" y="2046072"/>
            <a:ext cx="563766" cy="200055"/>
          </a:xfrm>
          <a:prstGeom prst="rect">
            <a:avLst/>
          </a:prstGeom>
          <a:noFill/>
        </p:spPr>
        <p:txBody>
          <a:bodyPr wrap="square" rtlCol="0">
            <a:spAutoFit/>
          </a:bodyPr>
          <a:lstStyle/>
          <a:p>
            <a:pPr algn="ctr"/>
            <a:r>
              <a:rPr lang="en-US" sz="700" dirty="0">
                <a:solidFill>
                  <a:srgbClr val="323232"/>
                </a:solidFill>
              </a:rPr>
              <a:t>Adoption</a:t>
            </a:r>
          </a:p>
        </p:txBody>
      </p:sp>
      <p:sp>
        <p:nvSpPr>
          <p:cNvPr id="54" name="TextBox 53"/>
          <p:cNvSpPr txBox="1"/>
          <p:nvPr/>
        </p:nvSpPr>
        <p:spPr>
          <a:xfrm>
            <a:off x="5256333" y="612518"/>
            <a:ext cx="3468281" cy="523220"/>
          </a:xfrm>
          <a:prstGeom prst="rect">
            <a:avLst/>
          </a:prstGeom>
          <a:solidFill>
            <a:schemeClr val="tx2">
              <a:lumMod val="75000"/>
            </a:schemeClr>
          </a:solidFill>
        </p:spPr>
        <p:txBody>
          <a:bodyPr wrap="square" rtlCol="0">
            <a:spAutoFit/>
          </a:bodyPr>
          <a:lstStyle/>
          <a:p>
            <a:pPr algn="ctr"/>
            <a:r>
              <a:rPr lang="en-US" sz="1400" dirty="0">
                <a:solidFill>
                  <a:srgbClr val="FFFF00"/>
                </a:solidFill>
              </a:rPr>
              <a:t>Tape Vendors Build Go-To-Market Offerings to Add Value for Their Markets</a:t>
            </a:r>
          </a:p>
        </p:txBody>
      </p:sp>
      <p:sp>
        <p:nvSpPr>
          <p:cNvPr id="55" name="TextBox 54"/>
          <p:cNvSpPr txBox="1"/>
          <p:nvPr/>
        </p:nvSpPr>
        <p:spPr>
          <a:xfrm>
            <a:off x="3513064" y="2887185"/>
            <a:ext cx="833200" cy="461665"/>
          </a:xfrm>
          <a:prstGeom prst="rect">
            <a:avLst/>
          </a:prstGeom>
          <a:solidFill>
            <a:schemeClr val="bg1"/>
          </a:solidFill>
        </p:spPr>
        <p:txBody>
          <a:bodyPr wrap="square" rtlCol="0">
            <a:spAutoFit/>
          </a:bodyPr>
          <a:lstStyle/>
          <a:p>
            <a:pPr algn="ctr"/>
            <a:r>
              <a:rPr lang="en-US" sz="1200" dirty="0">
                <a:solidFill>
                  <a:srgbClr val="323232"/>
                </a:solidFill>
              </a:rPr>
              <a:t>Internal Selection</a:t>
            </a:r>
          </a:p>
        </p:txBody>
      </p:sp>
      <p:cxnSp>
        <p:nvCxnSpPr>
          <p:cNvPr id="56" name="Straight Arrow Connector 55"/>
          <p:cNvCxnSpPr/>
          <p:nvPr/>
        </p:nvCxnSpPr>
        <p:spPr>
          <a:xfrm flipV="1">
            <a:off x="1415368" y="783770"/>
            <a:ext cx="350631" cy="1"/>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3149018" y="791795"/>
            <a:ext cx="350631" cy="1"/>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4944543" y="792945"/>
            <a:ext cx="350631" cy="1"/>
          </a:xfrm>
          <a:prstGeom prst="straightConnector1">
            <a:avLst/>
          </a:prstGeom>
          <a:ln>
            <a:solidFill>
              <a:schemeClr val="accent3">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linds(horizontal)">
                                      <p:cBhvr>
                                        <p:cTn id="16" dur="500"/>
                                        <p:tgtEl>
                                          <p:spTgt spid="2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linds(horizontal)">
                                      <p:cBhvr>
                                        <p:cTn id="19" dur="500"/>
                                        <p:tgtEl>
                                          <p:spTgt spid="2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blinds(horizontal)">
                                      <p:cBhvr>
                                        <p:cTn id="34" dur="500"/>
                                        <p:tgtEl>
                                          <p:spTgt spid="3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linds(horizontal)">
                                      <p:cBhvr>
                                        <p:cTn id="42" dur="500"/>
                                        <p:tgtEl>
                                          <p:spTgt spid="33"/>
                                        </p:tgtEl>
                                      </p:cBhvr>
                                    </p:animEffect>
                                  </p:childTnLst>
                                </p:cTn>
                              </p:par>
                              <p:par>
                                <p:cTn id="43" presetID="3" presetClass="entr" presetSubtype="1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linds(horizontal)">
                                      <p:cBhvr>
                                        <p:cTn id="45" dur="500"/>
                                        <p:tgtEl>
                                          <p:spTgt spid="5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blinds(horizontal)">
                                      <p:cBhvr>
                                        <p:cTn id="48" dur="500"/>
                                        <p:tgtEl>
                                          <p:spTgt spid="3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linds(horizontal)">
                                      <p:cBhvr>
                                        <p:cTn id="51" dur="500"/>
                                        <p:tgtEl>
                                          <p:spTgt spid="40"/>
                                        </p:tgtEl>
                                      </p:cBhvr>
                                    </p:animEffect>
                                  </p:childTnLst>
                                </p:cTn>
                              </p:par>
                              <p:par>
                                <p:cTn id="52" presetID="3" presetClass="entr" presetSubtype="10"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linds(horizontal)">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blinds(horizontal)">
                                      <p:cBhvr>
                                        <p:cTn id="59" dur="500"/>
                                        <p:tgtEl>
                                          <p:spTgt spid="5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par>
                                <p:cTn id="63" presetID="3" presetClass="entr" presetSubtype="1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linds(horizontal)">
                                      <p:cBhvr>
                                        <p:cTn id="65" dur="500"/>
                                        <p:tgtEl>
                                          <p:spTgt spid="46"/>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linds(horizontal)">
                                      <p:cBhvr>
                                        <p:cTn id="68" dur="500"/>
                                        <p:tgtEl>
                                          <p:spTgt spid="4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linds(horizontal)">
                                      <p:cBhvr>
                                        <p:cTn id="71" dur="500"/>
                                        <p:tgtEl>
                                          <p:spTgt spid="51"/>
                                        </p:tgtEl>
                                      </p:cBhvr>
                                    </p:animEffect>
                                  </p:childTnLst>
                                </p:cTn>
                              </p:par>
                              <p:par>
                                <p:cTn id="72" presetID="3" presetClass="entr" presetSubtype="1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blinds(horizontal)">
                                      <p:cBhvr>
                                        <p:cTn id="74" dur="500"/>
                                        <p:tgtEl>
                                          <p:spTgt spid="47"/>
                                        </p:tgtEl>
                                      </p:cBhvr>
                                    </p:animEffect>
                                  </p:childTnLst>
                                </p:cTn>
                              </p:par>
                              <p:par>
                                <p:cTn id="75" presetID="3" presetClass="entr" presetSubtype="1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blinds(horizontal)">
                                      <p:cBhvr>
                                        <p:cTn id="77" dur="500"/>
                                        <p:tgtEl>
                                          <p:spTgt spid="4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blinds(horizontal)">
                                      <p:cBhvr>
                                        <p:cTn id="80" dur="500"/>
                                        <p:tgtEl>
                                          <p:spTgt spid="55"/>
                                        </p:tgtEl>
                                      </p:cBhvr>
                                    </p:animEffect>
                                  </p:childTnLst>
                                </p:cTn>
                              </p:par>
                              <p:par>
                                <p:cTn id="81" presetID="3" presetClass="entr" presetSubtype="10"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blinds(horizontal)">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blinds(horizontal)">
                                      <p:cBhvr>
                                        <p:cTn id="88" dur="500"/>
                                        <p:tgtEl>
                                          <p:spTgt spid="5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blinds(horizontal)">
                                      <p:cBhvr>
                                        <p:cTn id="91" dur="500"/>
                                        <p:tgtEl>
                                          <p:spTgt spid="54"/>
                                        </p:tgtEl>
                                      </p:cBhvr>
                                    </p:animEffect>
                                  </p:childTnLst>
                                </p:cTn>
                              </p:par>
                              <p:par>
                                <p:cTn id="92" presetID="3" presetClass="entr" presetSubtype="10" fill="hold" nodeType="withEffect">
                                  <p:stCondLst>
                                    <p:cond delay="0"/>
                                  </p:stCondLst>
                                  <p:childTnLst>
                                    <p:set>
                                      <p:cBhvr>
                                        <p:cTn id="93" dur="1" fill="hold">
                                          <p:stCondLst>
                                            <p:cond delay="0"/>
                                          </p:stCondLst>
                                        </p:cTn>
                                        <p:tgtEl>
                                          <p:spTgt spid="34920"/>
                                        </p:tgtEl>
                                        <p:attrNameLst>
                                          <p:attrName>style.visibility</p:attrName>
                                        </p:attrNameLst>
                                      </p:cBhvr>
                                      <p:to>
                                        <p:strVal val="visible"/>
                                      </p:to>
                                    </p:set>
                                    <p:animEffect transition="in" filter="blinds(horizontal)">
                                      <p:cBhvr>
                                        <p:cTn id="94" dur="500"/>
                                        <p:tgtEl>
                                          <p:spTgt spid="34920"/>
                                        </p:tgtEl>
                                      </p:cBhvr>
                                    </p:animEffect>
                                  </p:childTnLst>
                                </p:cTn>
                              </p:par>
                              <p:par>
                                <p:cTn id="95" presetID="3" presetClass="entr" presetSubtype="10" fill="hold" nodeType="withEffect">
                                  <p:stCondLst>
                                    <p:cond delay="0"/>
                                  </p:stCondLst>
                                  <p:childTnLst>
                                    <p:set>
                                      <p:cBhvr>
                                        <p:cTn id="96" dur="1" fill="hold">
                                          <p:stCondLst>
                                            <p:cond delay="0"/>
                                          </p:stCondLst>
                                        </p:cTn>
                                        <p:tgtEl>
                                          <p:spTgt spid="36897"/>
                                        </p:tgtEl>
                                        <p:attrNameLst>
                                          <p:attrName>style.visibility</p:attrName>
                                        </p:attrNameLst>
                                      </p:cBhvr>
                                      <p:to>
                                        <p:strVal val="visible"/>
                                      </p:to>
                                    </p:set>
                                    <p:animEffect transition="in" filter="blinds(horizontal)">
                                      <p:cBhvr>
                                        <p:cTn id="97" dur="500"/>
                                        <p:tgtEl>
                                          <p:spTgt spid="36897"/>
                                        </p:tgtEl>
                                      </p:cBhvr>
                                    </p:animEffect>
                                  </p:childTnLst>
                                </p:cTn>
                              </p:par>
                              <p:par>
                                <p:cTn id="98" presetID="3" presetClass="entr" presetSubtype="10" fill="hold" nodeType="withEffect">
                                  <p:stCondLst>
                                    <p:cond delay="0"/>
                                  </p:stCondLst>
                                  <p:childTnLst>
                                    <p:set>
                                      <p:cBhvr>
                                        <p:cTn id="99" dur="1" fill="hold">
                                          <p:stCondLst>
                                            <p:cond delay="0"/>
                                          </p:stCondLst>
                                        </p:cTn>
                                        <p:tgtEl>
                                          <p:spTgt spid="1682552"/>
                                        </p:tgtEl>
                                        <p:attrNameLst>
                                          <p:attrName>style.visibility</p:attrName>
                                        </p:attrNameLst>
                                      </p:cBhvr>
                                      <p:to>
                                        <p:strVal val="visible"/>
                                      </p:to>
                                    </p:set>
                                    <p:animEffect transition="in" filter="blinds(horizontal)">
                                      <p:cBhvr>
                                        <p:cTn id="100" dur="500"/>
                                        <p:tgtEl>
                                          <p:spTgt spid="1682552"/>
                                        </p:tgtEl>
                                      </p:cBhvr>
                                    </p:animEffect>
                                  </p:childTnLst>
                                </p:cTn>
                              </p:par>
                              <p:par>
                                <p:cTn id="101" presetID="3" presetClass="entr" presetSubtype="1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blinds(horizontal)">
                                      <p:cBhvr>
                                        <p:cTn id="103" dur="500"/>
                                        <p:tgtEl>
                                          <p:spTgt spid="22"/>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blinds(horizontal)">
                                      <p:cBhvr>
                                        <p:cTn id="106" dur="500"/>
                                        <p:tgtEl>
                                          <p:spTgt spid="19"/>
                                        </p:tgtEl>
                                      </p:cBhvr>
                                    </p:animEffect>
                                  </p:childTnLst>
                                </p:cTn>
                              </p:par>
                              <p:par>
                                <p:cTn id="107" presetID="3" presetClass="entr" presetSubtype="1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blinds(horizontal)">
                                      <p:cBhvr>
                                        <p:cTn id="109" dur="500"/>
                                        <p:tgtEl>
                                          <p:spTgt spid="24"/>
                                        </p:tgtEl>
                                      </p:cBhvr>
                                    </p:animEffect>
                                  </p:childTnLst>
                                </p:cTn>
                              </p:par>
                              <p:par>
                                <p:cTn id="110" presetID="3" presetClass="entr" presetSubtype="10" fill="hold" nodeType="withEffect">
                                  <p:stCondLst>
                                    <p:cond delay="0"/>
                                  </p:stCondLst>
                                  <p:childTnLst>
                                    <p:set>
                                      <p:cBhvr>
                                        <p:cTn id="111" dur="1" fill="hold">
                                          <p:stCondLst>
                                            <p:cond delay="0"/>
                                          </p:stCondLst>
                                        </p:cTn>
                                        <p:tgtEl>
                                          <p:spTgt spid="36954"/>
                                        </p:tgtEl>
                                        <p:attrNameLst>
                                          <p:attrName>style.visibility</p:attrName>
                                        </p:attrNameLst>
                                      </p:cBhvr>
                                      <p:to>
                                        <p:strVal val="visible"/>
                                      </p:to>
                                    </p:set>
                                    <p:animEffect transition="in" filter="blinds(horizontal)">
                                      <p:cBhvr>
                                        <p:cTn id="112" dur="500"/>
                                        <p:tgtEl>
                                          <p:spTgt spid="36954"/>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blinds(horizontal)">
                                      <p:cBhvr>
                                        <p:cTn id="115" dur="500"/>
                                        <p:tgtEl>
                                          <p:spTgt spid="20"/>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blinds(horizontal)">
                                      <p:cBhvr>
                                        <p:cTn id="1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6" grpId="0" animBg="1"/>
      <p:bldP spid="38" grpId="0" animBg="1"/>
      <p:bldP spid="39" grpId="0" animBg="1"/>
      <p:bldP spid="40" grpId="0" animBg="1"/>
      <p:bldP spid="44" grpId="0" animBg="1"/>
      <p:bldP spid="45" grpId="0"/>
      <p:bldP spid="51" grpId="0"/>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BEE19DD-F4E6-4492-81E3-DBA92B2419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720" y="1275262"/>
            <a:ext cx="2686402" cy="22199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735045E9-495B-4B06-AF5B-CBE18636DD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239" y="1292759"/>
            <a:ext cx="2750464" cy="220525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D450B9C3-3F9D-46E0-9165-506BB66449E9}"/>
              </a:ext>
            </a:extLst>
          </p:cNvPr>
          <p:cNvSpPr txBox="1">
            <a:spLocks noChangeArrowheads="1"/>
          </p:cNvSpPr>
          <p:nvPr/>
        </p:nvSpPr>
        <p:spPr bwMode="auto">
          <a:xfrm>
            <a:off x="3601569" y="770167"/>
            <a:ext cx="2452208" cy="244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600" dirty="0">
                <a:solidFill>
                  <a:srgbClr val="000000"/>
                </a:solidFill>
                <a:latin typeface="Arial" panose="020B0604020202020204" pitchFamily="34" charset="0"/>
              </a:rPr>
              <a:t>Head-actuator in drive:</a:t>
            </a:r>
          </a:p>
        </p:txBody>
      </p:sp>
      <p:sp>
        <p:nvSpPr>
          <p:cNvPr id="7" name="Text Box 5">
            <a:extLst>
              <a:ext uri="{FF2B5EF4-FFF2-40B4-BE49-F238E27FC236}">
                <a16:creationId xmlns:a16="http://schemas.microsoft.com/office/drawing/2014/main" id="{48F24887-2A2A-4399-B4FC-367832324A24}"/>
              </a:ext>
            </a:extLst>
          </p:cNvPr>
          <p:cNvSpPr txBox="1">
            <a:spLocks noChangeArrowheads="1"/>
          </p:cNvSpPr>
          <p:nvPr/>
        </p:nvSpPr>
        <p:spPr bwMode="auto">
          <a:xfrm>
            <a:off x="620960" y="769648"/>
            <a:ext cx="2482664" cy="244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600" dirty="0">
                <a:solidFill>
                  <a:srgbClr val="000000"/>
                </a:solidFill>
                <a:latin typeface="Arial" panose="020B0604020202020204" pitchFamily="34" charset="0"/>
              </a:rPr>
              <a:t>Flat Head:</a:t>
            </a:r>
          </a:p>
        </p:txBody>
      </p:sp>
      <p:sp>
        <p:nvSpPr>
          <p:cNvPr id="8" name="Text Box 6">
            <a:extLst>
              <a:ext uri="{FF2B5EF4-FFF2-40B4-BE49-F238E27FC236}">
                <a16:creationId xmlns:a16="http://schemas.microsoft.com/office/drawing/2014/main" id="{97DF2BE7-AD76-4545-9F8C-6403E5B555DA}"/>
              </a:ext>
            </a:extLst>
          </p:cNvPr>
          <p:cNvSpPr txBox="1">
            <a:spLocks noChangeArrowheads="1"/>
          </p:cNvSpPr>
          <p:nvPr/>
        </p:nvSpPr>
        <p:spPr bwMode="auto">
          <a:xfrm>
            <a:off x="205061" y="114061"/>
            <a:ext cx="5040942" cy="305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2000" dirty="0">
                <a:solidFill>
                  <a:srgbClr val="00A6A0"/>
                </a:solidFill>
                <a:latin typeface="Arial" panose="020B0604020202020204" pitchFamily="34" charset="0"/>
                <a:cs typeface="Arial" panose="020B0604020202020204" pitchFamily="34" charset="0"/>
              </a:rPr>
              <a:t>IBM Head and Tape Path Technology</a:t>
            </a:r>
          </a:p>
        </p:txBody>
      </p:sp>
      <p:pic>
        <p:nvPicPr>
          <p:cNvPr id="9" name="Picture 8">
            <a:extLst>
              <a:ext uri="{FF2B5EF4-FFF2-40B4-BE49-F238E27FC236}">
                <a16:creationId xmlns:a16="http://schemas.microsoft.com/office/drawing/2014/main" id="{CDF7E0E4-3DBA-443D-8D86-0812BED7C778}"/>
              </a:ext>
            </a:extLst>
          </p:cNvPr>
          <p:cNvPicPr>
            <a:picLocks noChangeAspect="1"/>
          </p:cNvPicPr>
          <p:nvPr/>
        </p:nvPicPr>
        <p:blipFill>
          <a:blip r:embed="rId5" cstate="print"/>
          <a:stretch>
            <a:fillRect/>
          </a:stretch>
        </p:blipFill>
        <p:spPr>
          <a:xfrm>
            <a:off x="6575771" y="284467"/>
            <a:ext cx="2099853" cy="2790149"/>
          </a:xfrm>
          <a:prstGeom prst="rect">
            <a:avLst/>
          </a:prstGeom>
        </p:spPr>
      </p:pic>
      <p:sp>
        <p:nvSpPr>
          <p:cNvPr id="10" name="TextBox 9">
            <a:extLst>
              <a:ext uri="{FF2B5EF4-FFF2-40B4-BE49-F238E27FC236}">
                <a16:creationId xmlns:a16="http://schemas.microsoft.com/office/drawing/2014/main" id="{04CF2B6F-0B78-4269-B795-0A8409CFCED1}"/>
              </a:ext>
            </a:extLst>
          </p:cNvPr>
          <p:cNvSpPr txBox="1"/>
          <p:nvPr/>
        </p:nvSpPr>
        <p:spPr>
          <a:xfrm>
            <a:off x="309036" y="3576769"/>
            <a:ext cx="5680070" cy="1103821"/>
          </a:xfrm>
          <a:prstGeom prst="rect">
            <a:avLst/>
          </a:prstGeom>
          <a:noFill/>
        </p:spPr>
        <p:txBody>
          <a:bodyPr wrap="none" lIns="41587" tIns="20793" rIns="41587" bIns="20793" rtlCol="0">
            <a:spAutoFit/>
          </a:bodyPr>
          <a:lstStyle/>
          <a:p>
            <a:r>
              <a:rPr lang="en-US" sz="1600" dirty="0">
                <a:solidFill>
                  <a:srgbClr val="323232"/>
                </a:solidFill>
              </a:rPr>
              <a:t>What does it mean?</a:t>
            </a:r>
          </a:p>
          <a:p>
            <a:endParaRPr lang="en-US" sz="500" dirty="0">
              <a:solidFill>
                <a:srgbClr val="323232"/>
              </a:solidFill>
            </a:endParaRPr>
          </a:p>
          <a:p>
            <a:pPr marL="129959" indent="-129959">
              <a:buFont typeface="Arial" panose="020B0604020202020204" pitchFamily="34" charset="0"/>
              <a:buChar char="•"/>
            </a:pPr>
            <a:r>
              <a:rPr lang="en-US" sz="1600" dirty="0">
                <a:solidFill>
                  <a:srgbClr val="323232"/>
                </a:solidFill>
              </a:rPr>
              <a:t>Minimal touching of the tape by the tape head or tape path</a:t>
            </a:r>
          </a:p>
          <a:p>
            <a:pPr marL="129959" indent="-129959">
              <a:buFont typeface="Arial" panose="020B0604020202020204" pitchFamily="34" charset="0"/>
              <a:buChar char="•"/>
            </a:pPr>
            <a:r>
              <a:rPr lang="en-US" sz="1600" dirty="0">
                <a:solidFill>
                  <a:srgbClr val="323232"/>
                </a:solidFill>
              </a:rPr>
              <a:t>Extremely low wear</a:t>
            </a:r>
          </a:p>
          <a:p>
            <a:pPr marL="129959" indent="-129959">
              <a:buFont typeface="Arial" panose="020B0604020202020204" pitchFamily="34" charset="0"/>
              <a:buChar char="•"/>
            </a:pPr>
            <a:r>
              <a:rPr lang="en-US" sz="1600" dirty="0">
                <a:solidFill>
                  <a:srgbClr val="323232"/>
                </a:solidFill>
              </a:rPr>
              <a:t>Long media life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209D4A9-4225-4945-ADB0-053B8E8F2046}"/>
              </a:ext>
            </a:extLst>
          </p:cNvPr>
          <p:cNvGrpSpPr/>
          <p:nvPr/>
        </p:nvGrpSpPr>
        <p:grpSpPr>
          <a:xfrm>
            <a:off x="69269" y="1046895"/>
            <a:ext cx="4500091" cy="3480106"/>
            <a:chOff x="7461250" y="1989072"/>
            <a:chExt cx="9893949" cy="7651937"/>
          </a:xfrm>
        </p:grpSpPr>
        <p:pic>
          <p:nvPicPr>
            <p:cNvPr id="5" name="Picture 2">
              <a:extLst>
                <a:ext uri="{FF2B5EF4-FFF2-40B4-BE49-F238E27FC236}">
                  <a16:creationId xmlns:a16="http://schemas.microsoft.com/office/drawing/2014/main" id="{EFC36496-FB65-464D-AE61-7C82EC9B8A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1250" y="1989072"/>
              <a:ext cx="9893949" cy="7651937"/>
            </a:xfrm>
            <a:prstGeom prst="rect">
              <a:avLst/>
            </a:prstGeom>
            <a:noFill/>
            <a:extLst>
              <a:ext uri="{909E8E84-426E-40DD-AFC4-6F175D3DCCD1}">
                <a14:hiddenFill xmlns:a14="http://schemas.microsoft.com/office/drawing/2010/main">
                  <a:solidFill>
                    <a:srgbClr val="FFFFFF"/>
                  </a:solidFill>
                </a14:hiddenFill>
              </a:ext>
            </a:extLst>
          </p:spPr>
        </p:pic>
        <p:sp>
          <p:nvSpPr>
            <p:cNvPr id="6" name="Line 3">
              <a:extLst>
                <a:ext uri="{FF2B5EF4-FFF2-40B4-BE49-F238E27FC236}">
                  <a16:creationId xmlns:a16="http://schemas.microsoft.com/office/drawing/2014/main" id="{7BFD30B4-2231-4C0F-A1FE-8ACA83B05894}"/>
                </a:ext>
              </a:extLst>
            </p:cNvPr>
            <p:cNvSpPr>
              <a:spLocks noChangeShapeType="1"/>
            </p:cNvSpPr>
            <p:nvPr/>
          </p:nvSpPr>
          <p:spPr bwMode="auto">
            <a:xfrm>
              <a:off x="12275593" y="4380123"/>
              <a:ext cx="4622564" cy="117757"/>
            </a:xfrm>
            <a:prstGeom prst="line">
              <a:avLst/>
            </a:prstGeom>
            <a:noFill/>
            <a:ln w="762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7" name="Text Box 4">
              <a:extLst>
                <a:ext uri="{FF2B5EF4-FFF2-40B4-BE49-F238E27FC236}">
                  <a16:creationId xmlns:a16="http://schemas.microsoft.com/office/drawing/2014/main" id="{7F80DE27-9519-4082-B0CD-437B773FEA59}"/>
                </a:ext>
              </a:extLst>
            </p:cNvPr>
            <p:cNvSpPr txBox="1">
              <a:spLocks noChangeArrowheads="1"/>
            </p:cNvSpPr>
            <p:nvPr/>
          </p:nvSpPr>
          <p:spPr bwMode="auto">
            <a:xfrm>
              <a:off x="12663500" y="4624875"/>
              <a:ext cx="3821351" cy="1353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2000" dirty="0">
                  <a:solidFill>
                    <a:srgbClr val="FFFFFF"/>
                  </a:solidFill>
                  <a:latin typeface="Arial" panose="020B0604020202020204" pitchFamily="34" charset="0"/>
                </a:rPr>
                <a:t>tape movement</a:t>
              </a:r>
            </a:p>
          </p:txBody>
        </p:sp>
        <p:sp>
          <p:nvSpPr>
            <p:cNvPr id="8" name="Freeform 5">
              <a:extLst>
                <a:ext uri="{FF2B5EF4-FFF2-40B4-BE49-F238E27FC236}">
                  <a16:creationId xmlns:a16="http://schemas.microsoft.com/office/drawing/2014/main" id="{A09DEB3E-E647-4A5F-8D59-389BA922DEB3}"/>
                </a:ext>
              </a:extLst>
            </p:cNvPr>
            <p:cNvSpPr>
              <a:spLocks noChangeArrowheads="1"/>
            </p:cNvSpPr>
            <p:nvPr/>
          </p:nvSpPr>
          <p:spPr bwMode="auto">
            <a:xfrm>
              <a:off x="10823249" y="6721422"/>
              <a:ext cx="602641" cy="951297"/>
            </a:xfrm>
            <a:custGeom>
              <a:avLst/>
              <a:gdLst>
                <a:gd name="T0" fmla="*/ 0 w 261"/>
                <a:gd name="T1" fmla="*/ 400 h 412"/>
                <a:gd name="T2" fmla="*/ 240 w 261"/>
                <a:gd name="T3" fmla="*/ 412 h 412"/>
                <a:gd name="T4" fmla="*/ 261 w 261"/>
                <a:gd name="T5" fmla="*/ 13 h 412"/>
                <a:gd name="T6" fmla="*/ 22 w 261"/>
                <a:gd name="T7" fmla="*/ 0 h 412"/>
              </a:gdLst>
              <a:ahLst/>
              <a:cxnLst>
                <a:cxn ang="0">
                  <a:pos x="T0" y="T1"/>
                </a:cxn>
                <a:cxn ang="0">
                  <a:pos x="T2" y="T3"/>
                </a:cxn>
                <a:cxn ang="0">
                  <a:pos x="T4" y="T5"/>
                </a:cxn>
                <a:cxn ang="0">
                  <a:pos x="T6" y="T7"/>
                </a:cxn>
              </a:cxnLst>
              <a:rect l="0" t="0" r="r" b="b"/>
              <a:pathLst>
                <a:path w="261" h="412">
                  <a:moveTo>
                    <a:pt x="0" y="400"/>
                  </a:moveTo>
                  <a:lnTo>
                    <a:pt x="240" y="412"/>
                  </a:lnTo>
                  <a:lnTo>
                    <a:pt x="261" y="13"/>
                  </a:lnTo>
                  <a:lnTo>
                    <a:pt x="22" y="0"/>
                  </a:lnTo>
                  <a:close/>
                </a:path>
              </a:pathLst>
            </a:custGeom>
            <a:solidFill>
              <a:srgbClr val="A22419"/>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9" name="Text Box 6">
              <a:extLst>
                <a:ext uri="{FF2B5EF4-FFF2-40B4-BE49-F238E27FC236}">
                  <a16:creationId xmlns:a16="http://schemas.microsoft.com/office/drawing/2014/main" id="{F992F0C2-58C3-4D86-8AE4-C29D6F826A87}"/>
                </a:ext>
              </a:extLst>
            </p:cNvPr>
            <p:cNvSpPr txBox="1">
              <a:spLocks noChangeArrowheads="1"/>
            </p:cNvSpPr>
            <p:nvPr/>
          </p:nvSpPr>
          <p:spPr bwMode="auto">
            <a:xfrm>
              <a:off x="11742220" y="6859962"/>
              <a:ext cx="3832895" cy="1353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2000" dirty="0">
                  <a:solidFill>
                    <a:srgbClr val="FFFFFF"/>
                  </a:solidFill>
                  <a:latin typeface="Arial" panose="020B0604020202020204" pitchFamily="34" charset="0"/>
                </a:rPr>
                <a:t>read/write head</a:t>
              </a:r>
            </a:p>
          </p:txBody>
        </p:sp>
        <p:sp>
          <p:nvSpPr>
            <p:cNvPr id="10" name="Line 7">
              <a:extLst>
                <a:ext uri="{FF2B5EF4-FFF2-40B4-BE49-F238E27FC236}">
                  <a16:creationId xmlns:a16="http://schemas.microsoft.com/office/drawing/2014/main" id="{8ED1F9AB-F012-4137-988F-78CADAC5A463}"/>
                </a:ext>
              </a:extLst>
            </p:cNvPr>
            <p:cNvSpPr>
              <a:spLocks noChangeShapeType="1"/>
            </p:cNvSpPr>
            <p:nvPr/>
          </p:nvSpPr>
          <p:spPr bwMode="auto">
            <a:xfrm flipV="1">
              <a:off x="11056455" y="6037966"/>
              <a:ext cx="126994" cy="2105783"/>
            </a:xfrm>
            <a:prstGeom prst="line">
              <a:avLst/>
            </a:prstGeom>
            <a:noFill/>
            <a:ln w="762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solidFill>
                  <a:srgbClr val="323232"/>
                </a:solidFill>
              </a:endParaRPr>
            </a:p>
          </p:txBody>
        </p:sp>
      </p:grpSp>
      <p:sp>
        <p:nvSpPr>
          <p:cNvPr id="11" name="Text Box 8">
            <a:extLst>
              <a:ext uri="{FF2B5EF4-FFF2-40B4-BE49-F238E27FC236}">
                <a16:creationId xmlns:a16="http://schemas.microsoft.com/office/drawing/2014/main" id="{0914E5EC-0F3C-4482-94EC-49A226163531}"/>
              </a:ext>
            </a:extLst>
          </p:cNvPr>
          <p:cNvSpPr txBox="1">
            <a:spLocks noChangeArrowheads="1"/>
          </p:cNvSpPr>
          <p:nvPr/>
        </p:nvSpPr>
        <p:spPr bwMode="auto">
          <a:xfrm>
            <a:off x="197594" y="175207"/>
            <a:ext cx="5040942" cy="32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2100" dirty="0">
                <a:solidFill>
                  <a:srgbClr val="00A6A0"/>
                </a:solidFill>
                <a:latin typeface="Arial" panose="020B0604020202020204" pitchFamily="34" charset="0"/>
                <a:cs typeface="Arial" panose="020B0604020202020204" pitchFamily="34" charset="0"/>
              </a:rPr>
              <a:t>Tape positioning Technology</a:t>
            </a:r>
          </a:p>
        </p:txBody>
      </p:sp>
      <p:pic>
        <p:nvPicPr>
          <p:cNvPr id="12" name="Picture 11">
            <a:extLst>
              <a:ext uri="{FF2B5EF4-FFF2-40B4-BE49-F238E27FC236}">
                <a16:creationId xmlns:a16="http://schemas.microsoft.com/office/drawing/2014/main" id="{4EFD51E0-6400-490B-9D83-EE723C385DFE}"/>
              </a:ext>
            </a:extLst>
          </p:cNvPr>
          <p:cNvPicPr>
            <a:picLocks noChangeAspect="1"/>
          </p:cNvPicPr>
          <p:nvPr/>
        </p:nvPicPr>
        <p:blipFill>
          <a:blip r:embed="rId4" cstate="print"/>
          <a:stretch>
            <a:fillRect/>
          </a:stretch>
        </p:blipFill>
        <p:spPr>
          <a:xfrm>
            <a:off x="6963419" y="215155"/>
            <a:ext cx="2099853" cy="2790149"/>
          </a:xfrm>
          <a:prstGeom prst="rect">
            <a:avLst/>
          </a:prstGeom>
        </p:spPr>
      </p:pic>
      <p:cxnSp>
        <p:nvCxnSpPr>
          <p:cNvPr id="13" name="Straight Arrow Connector 12">
            <a:extLst>
              <a:ext uri="{FF2B5EF4-FFF2-40B4-BE49-F238E27FC236}">
                <a16:creationId xmlns:a16="http://schemas.microsoft.com/office/drawing/2014/main" id="{B1EBFC50-25C7-402B-ADED-89E0F63AE063}"/>
              </a:ext>
            </a:extLst>
          </p:cNvPr>
          <p:cNvCxnSpPr/>
          <p:nvPr/>
        </p:nvCxnSpPr>
        <p:spPr>
          <a:xfrm>
            <a:off x="4658466" y="1462764"/>
            <a:ext cx="485215" cy="0"/>
          </a:xfrm>
          <a:prstGeom prst="straightConnector1">
            <a:avLst/>
          </a:prstGeom>
          <a:ln w="66675">
            <a:solidFill>
              <a:srgbClr val="00A6A0"/>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5BD1FEA-CBE5-4D54-9EE1-6CD4EB59BACD}"/>
              </a:ext>
            </a:extLst>
          </p:cNvPr>
          <p:cNvSpPr txBox="1"/>
          <p:nvPr/>
        </p:nvSpPr>
        <p:spPr>
          <a:xfrm>
            <a:off x="5212997" y="1314096"/>
            <a:ext cx="1559621" cy="321947"/>
          </a:xfrm>
          <a:prstGeom prst="rect">
            <a:avLst/>
          </a:prstGeom>
          <a:noFill/>
        </p:spPr>
        <p:txBody>
          <a:bodyPr wrap="square" lIns="41587" tIns="20793" rIns="41587" bIns="20793" rtlCol="0">
            <a:spAutoFit/>
          </a:bodyPr>
          <a:lstStyle/>
          <a:p>
            <a:r>
              <a:rPr lang="en-US" dirty="0">
                <a:solidFill>
                  <a:srgbClr val="323232"/>
                </a:solidFill>
              </a:rPr>
              <a:t>Servo Tracks</a:t>
            </a:r>
          </a:p>
        </p:txBody>
      </p:sp>
      <p:cxnSp>
        <p:nvCxnSpPr>
          <p:cNvPr id="15" name="Straight Arrow Connector 14">
            <a:extLst>
              <a:ext uri="{FF2B5EF4-FFF2-40B4-BE49-F238E27FC236}">
                <a16:creationId xmlns:a16="http://schemas.microsoft.com/office/drawing/2014/main" id="{D7B7D452-0E68-4B59-9781-9FC48E13A2AD}"/>
              </a:ext>
            </a:extLst>
          </p:cNvPr>
          <p:cNvCxnSpPr/>
          <p:nvPr/>
        </p:nvCxnSpPr>
        <p:spPr>
          <a:xfrm>
            <a:off x="4658466" y="2859041"/>
            <a:ext cx="485215" cy="0"/>
          </a:xfrm>
          <a:prstGeom prst="straightConnector1">
            <a:avLst/>
          </a:prstGeom>
          <a:ln w="66675">
            <a:solidFill>
              <a:srgbClr val="00A6A0"/>
            </a:solidFill>
            <a:tailEnd type="stealt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9D55E1-5355-48D0-BB4A-3DEDFC2ED233}"/>
              </a:ext>
            </a:extLst>
          </p:cNvPr>
          <p:cNvSpPr txBox="1"/>
          <p:nvPr/>
        </p:nvSpPr>
        <p:spPr>
          <a:xfrm>
            <a:off x="5212997" y="2710373"/>
            <a:ext cx="1559621" cy="321947"/>
          </a:xfrm>
          <a:prstGeom prst="rect">
            <a:avLst/>
          </a:prstGeom>
          <a:noFill/>
        </p:spPr>
        <p:txBody>
          <a:bodyPr wrap="square" lIns="41587" tIns="20793" rIns="41587" bIns="20793" rtlCol="0">
            <a:spAutoFit/>
          </a:bodyPr>
          <a:lstStyle/>
          <a:p>
            <a:r>
              <a:rPr lang="en-US" dirty="0">
                <a:solidFill>
                  <a:srgbClr val="323232"/>
                </a:solidFill>
              </a:rPr>
              <a:t>Data Tracks</a:t>
            </a:r>
          </a:p>
        </p:txBody>
      </p:sp>
      <p:sp>
        <p:nvSpPr>
          <p:cNvPr id="17" name="TextBox 16">
            <a:extLst>
              <a:ext uri="{FF2B5EF4-FFF2-40B4-BE49-F238E27FC236}">
                <a16:creationId xmlns:a16="http://schemas.microsoft.com/office/drawing/2014/main" id="{DA2D9B36-5790-48E5-A952-DDF6E3CB8E88}"/>
              </a:ext>
            </a:extLst>
          </p:cNvPr>
          <p:cNvSpPr txBox="1"/>
          <p:nvPr/>
        </p:nvSpPr>
        <p:spPr>
          <a:xfrm>
            <a:off x="4684870" y="3230211"/>
            <a:ext cx="3420978" cy="1534708"/>
          </a:xfrm>
          <a:prstGeom prst="rect">
            <a:avLst/>
          </a:prstGeom>
          <a:noFill/>
        </p:spPr>
        <p:txBody>
          <a:bodyPr wrap="square" lIns="41587" tIns="20793" rIns="41587" bIns="20793" rtlCol="0">
            <a:spAutoFit/>
          </a:bodyPr>
          <a:lstStyle/>
          <a:p>
            <a:r>
              <a:rPr lang="en-US" dirty="0">
                <a:solidFill>
                  <a:srgbClr val="323232"/>
                </a:solidFill>
              </a:rPr>
              <a:t>What does it mean?</a:t>
            </a:r>
          </a:p>
          <a:p>
            <a:endParaRPr lang="en-US" sz="500" dirty="0">
              <a:solidFill>
                <a:srgbClr val="323232"/>
              </a:solidFill>
            </a:endParaRPr>
          </a:p>
          <a:p>
            <a:pPr marL="129959" indent="-129959">
              <a:buFont typeface="Arial" panose="020B0604020202020204" pitchFamily="34" charset="0"/>
              <a:buChar char="•"/>
            </a:pPr>
            <a:r>
              <a:rPr lang="en-US" sz="1500" dirty="0">
                <a:solidFill>
                  <a:srgbClr val="323232"/>
                </a:solidFill>
              </a:rPr>
              <a:t>Servo reliably guides tape head</a:t>
            </a:r>
          </a:p>
          <a:p>
            <a:pPr marL="129959" indent="-129959">
              <a:buFont typeface="Arial" panose="020B0604020202020204" pitchFamily="34" charset="0"/>
              <a:buChar char="•"/>
            </a:pPr>
            <a:r>
              <a:rPr lang="en-US" sz="1500" dirty="0">
                <a:solidFill>
                  <a:srgbClr val="323232"/>
                </a:solidFill>
              </a:rPr>
              <a:t>Servo also has positioning data </a:t>
            </a:r>
          </a:p>
          <a:p>
            <a:pPr marL="337894" lvl="1" indent="-129959">
              <a:buFont typeface="Arial" panose="020B0604020202020204" pitchFamily="34" charset="0"/>
              <a:buChar char="•"/>
            </a:pPr>
            <a:r>
              <a:rPr lang="en-US" sz="1400" dirty="0">
                <a:solidFill>
                  <a:srgbClr val="323232"/>
                </a:solidFill>
              </a:rPr>
              <a:t>Provides high speed locate capability</a:t>
            </a:r>
          </a:p>
          <a:p>
            <a:pPr marL="129959" indent="-129959">
              <a:buFont typeface="Arial" panose="020B0604020202020204" pitchFamily="34" charset="0"/>
              <a:buChar char="•"/>
            </a:pPr>
            <a:r>
              <a:rPr lang="en-US" sz="1500" dirty="0">
                <a:solidFill>
                  <a:srgbClr val="323232"/>
                </a:solidFill>
              </a:rPr>
              <a:t>Write wide / Read Narrow improves reliability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buNone/>
            </a:pPr>
            <a:endParaRPr lang="en-US" dirty="0"/>
          </a:p>
        </p:txBody>
      </p:sp>
      <p:pic>
        <p:nvPicPr>
          <p:cNvPr id="8" name="Picture 2">
            <a:extLst>
              <a:ext uri="{FF2B5EF4-FFF2-40B4-BE49-F238E27FC236}">
                <a16:creationId xmlns:a16="http://schemas.microsoft.com/office/drawing/2014/main" id="{B0A16BDF-5EA2-4E93-A92A-D034601ACC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8657" y="3203925"/>
            <a:ext cx="4810949" cy="13410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a:extLst>
              <a:ext uri="{FF2B5EF4-FFF2-40B4-BE49-F238E27FC236}">
                <a16:creationId xmlns:a16="http://schemas.microsoft.com/office/drawing/2014/main" id="{369655B6-CE6F-4FCA-9FD3-A6B6CFAB9B41}"/>
              </a:ext>
            </a:extLst>
          </p:cNvPr>
          <p:cNvSpPr txBox="1">
            <a:spLocks noChangeArrowheads="1"/>
          </p:cNvSpPr>
          <p:nvPr/>
        </p:nvSpPr>
        <p:spPr bwMode="auto">
          <a:xfrm>
            <a:off x="3020722" y="3016011"/>
            <a:ext cx="2332385" cy="203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300" dirty="0">
                <a:solidFill>
                  <a:srgbClr val="9C6A9C"/>
                </a:solidFill>
                <a:latin typeface="Arial" panose="020B0604020202020204" pitchFamily="34" charset="0"/>
              </a:rPr>
              <a:t>High Resolution Tape Directory</a:t>
            </a:r>
          </a:p>
        </p:txBody>
      </p:sp>
      <p:sp>
        <p:nvSpPr>
          <p:cNvPr id="10" name="Text Box 4">
            <a:extLst>
              <a:ext uri="{FF2B5EF4-FFF2-40B4-BE49-F238E27FC236}">
                <a16:creationId xmlns:a16="http://schemas.microsoft.com/office/drawing/2014/main" id="{E6472A31-6ABB-49EF-A047-7138F0F9D54C}"/>
              </a:ext>
            </a:extLst>
          </p:cNvPr>
          <p:cNvSpPr txBox="1">
            <a:spLocks noChangeArrowheads="1"/>
          </p:cNvSpPr>
          <p:nvPr/>
        </p:nvSpPr>
        <p:spPr bwMode="auto">
          <a:xfrm>
            <a:off x="63540" y="180499"/>
            <a:ext cx="9080460" cy="277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sz="2000" dirty="0">
                <a:solidFill>
                  <a:srgbClr val="00A6A0"/>
                </a:solidFill>
                <a:latin typeface="Arial" panose="020B0604020202020204" pitchFamily="34" charset="0"/>
              </a:rPr>
              <a:t>Decreased and Consistent Locate Times due to search speed,  HRTD, LPOS...</a:t>
            </a:r>
          </a:p>
        </p:txBody>
      </p:sp>
      <p:pic>
        <p:nvPicPr>
          <p:cNvPr id="11" name="Picture 5">
            <a:extLst>
              <a:ext uri="{FF2B5EF4-FFF2-40B4-BE49-F238E27FC236}">
                <a16:creationId xmlns:a16="http://schemas.microsoft.com/office/drawing/2014/main" id="{84A51D7A-3EA0-4DB9-B83E-8B4403114F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8472" y="1272749"/>
            <a:ext cx="4484338" cy="14040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6">
            <a:extLst>
              <a:ext uri="{FF2B5EF4-FFF2-40B4-BE49-F238E27FC236}">
                <a16:creationId xmlns:a16="http://schemas.microsoft.com/office/drawing/2014/main" id="{0DA6BDEF-6093-4596-BF8D-A78BB2E905E5}"/>
              </a:ext>
            </a:extLst>
          </p:cNvPr>
          <p:cNvSpPr txBox="1">
            <a:spLocks noChangeArrowheads="1"/>
          </p:cNvSpPr>
          <p:nvPr/>
        </p:nvSpPr>
        <p:spPr bwMode="auto">
          <a:xfrm>
            <a:off x="3123641" y="1066925"/>
            <a:ext cx="2365042" cy="203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300" dirty="0">
                <a:solidFill>
                  <a:srgbClr val="9C6A9C"/>
                </a:solidFill>
                <a:latin typeface="Arial" panose="020B0604020202020204" pitchFamily="34" charset="0"/>
              </a:rPr>
              <a:t>Longitudinal Position (LPOS)</a:t>
            </a:r>
          </a:p>
        </p:txBody>
      </p:sp>
      <p:pic>
        <p:nvPicPr>
          <p:cNvPr id="13" name="Picture 12">
            <a:extLst>
              <a:ext uri="{FF2B5EF4-FFF2-40B4-BE49-F238E27FC236}">
                <a16:creationId xmlns:a16="http://schemas.microsoft.com/office/drawing/2014/main" id="{C2868C14-1387-4D73-A0EB-06BC6256AFEC}"/>
              </a:ext>
            </a:extLst>
          </p:cNvPr>
          <p:cNvPicPr>
            <a:picLocks noChangeAspect="1"/>
          </p:cNvPicPr>
          <p:nvPr/>
        </p:nvPicPr>
        <p:blipFill>
          <a:blip r:embed="rId5" cstate="print"/>
          <a:stretch>
            <a:fillRect/>
          </a:stretch>
        </p:blipFill>
        <p:spPr>
          <a:xfrm>
            <a:off x="6929691" y="645568"/>
            <a:ext cx="2099853" cy="27901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474035" y="1012239"/>
            <a:ext cx="3394957" cy="1799877"/>
          </a:xfrm>
          <a:prstGeom prst="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p:txBody>
          <a:bodyPr>
            <a:normAutofit/>
          </a:bodyPr>
          <a:lstStyle/>
          <a:p>
            <a:pPr lvl="1"/>
            <a:endParaRPr lang="en-US" dirty="0"/>
          </a:p>
          <a:p>
            <a:pPr lvl="1"/>
            <a:endParaRPr lang="en-US" dirty="0"/>
          </a:p>
        </p:txBody>
      </p:sp>
      <p:sp>
        <p:nvSpPr>
          <p:cNvPr id="4" name="Text Box 2">
            <a:extLst>
              <a:ext uri="{FF2B5EF4-FFF2-40B4-BE49-F238E27FC236}">
                <a16:creationId xmlns:a16="http://schemas.microsoft.com/office/drawing/2014/main" id="{FD9FC2AE-1B38-4909-ABD0-6D2F9502F3B3}"/>
              </a:ext>
            </a:extLst>
          </p:cNvPr>
          <p:cNvSpPr txBox="1">
            <a:spLocks noChangeArrowheads="1"/>
          </p:cNvSpPr>
          <p:nvPr/>
        </p:nvSpPr>
        <p:spPr bwMode="auto">
          <a:xfrm>
            <a:off x="267816" y="218302"/>
            <a:ext cx="6071184" cy="540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pPr>
            <a:r>
              <a:rPr lang="en-US" altLang="en-US" sz="1900" dirty="0">
                <a:solidFill>
                  <a:srgbClr val="9C6A9C"/>
                </a:solidFill>
                <a:latin typeface="Arial" panose="020B0604020202020204" pitchFamily="34" charset="0"/>
              </a:rPr>
              <a:t> </a:t>
            </a:r>
            <a:r>
              <a:rPr lang="en-US" altLang="en-US" sz="2000" dirty="0">
                <a:solidFill>
                  <a:srgbClr val="00A6A0"/>
                </a:solidFill>
                <a:latin typeface="Arial" panose="020B0604020202020204" pitchFamily="34" charset="0"/>
              </a:rPr>
              <a:t>Dynamic Compression Look Ahead Compression</a:t>
            </a:r>
          </a:p>
          <a:p>
            <a:pPr>
              <a:lnSpc>
                <a:spcPct val="90000"/>
              </a:lnSpc>
            </a:pPr>
            <a:endParaRPr lang="en-US" altLang="en-US" sz="1900" dirty="0">
              <a:solidFill>
                <a:srgbClr val="9C6A9C"/>
              </a:solidFill>
              <a:latin typeface="Arial" panose="020B0604020202020204" pitchFamily="34" charset="0"/>
            </a:endParaRPr>
          </a:p>
        </p:txBody>
      </p:sp>
      <p:grpSp>
        <p:nvGrpSpPr>
          <p:cNvPr id="2" name="Group 4">
            <a:extLst>
              <a:ext uri="{FF2B5EF4-FFF2-40B4-BE49-F238E27FC236}">
                <a16:creationId xmlns:a16="http://schemas.microsoft.com/office/drawing/2014/main" id="{2528F28D-6D10-4D84-86CD-C79C4F57AD9E}"/>
              </a:ext>
            </a:extLst>
          </p:cNvPr>
          <p:cNvGrpSpPr/>
          <p:nvPr/>
        </p:nvGrpSpPr>
        <p:grpSpPr>
          <a:xfrm>
            <a:off x="329253" y="1012239"/>
            <a:ext cx="5144782" cy="1799877"/>
            <a:chOff x="5159338" y="5950226"/>
            <a:chExt cx="11311376" cy="3957507"/>
          </a:xfrm>
        </p:grpSpPr>
        <p:sp>
          <p:nvSpPr>
            <p:cNvPr id="6" name="Rectangle 4">
              <a:extLst>
                <a:ext uri="{FF2B5EF4-FFF2-40B4-BE49-F238E27FC236}">
                  <a16:creationId xmlns:a16="http://schemas.microsoft.com/office/drawing/2014/main" id="{923FFA7B-8F89-4FE1-A8FF-545148931148}"/>
                </a:ext>
              </a:extLst>
            </p:cNvPr>
            <p:cNvSpPr>
              <a:spLocks noChangeArrowheads="1"/>
            </p:cNvSpPr>
            <p:nvPr/>
          </p:nvSpPr>
          <p:spPr bwMode="auto">
            <a:xfrm>
              <a:off x="7643792" y="5950226"/>
              <a:ext cx="2253558" cy="1011330"/>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7" name="Rectangle 5">
              <a:extLst>
                <a:ext uri="{FF2B5EF4-FFF2-40B4-BE49-F238E27FC236}">
                  <a16:creationId xmlns:a16="http://schemas.microsoft.com/office/drawing/2014/main" id="{3FC9F325-3755-4EB5-9E84-D1D35F6CA4EB}"/>
                </a:ext>
              </a:extLst>
            </p:cNvPr>
            <p:cNvSpPr>
              <a:spLocks noChangeArrowheads="1"/>
            </p:cNvSpPr>
            <p:nvPr/>
          </p:nvSpPr>
          <p:spPr bwMode="auto">
            <a:xfrm>
              <a:off x="7609159" y="7663484"/>
              <a:ext cx="2311281" cy="1073672"/>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gn="ctr">
                <a:spcAft>
                  <a:spcPct val="15000"/>
                </a:spcAft>
              </a:pPr>
              <a:r>
                <a:rPr lang="en-US" altLang="en-US" sz="1100" dirty="0">
                  <a:solidFill>
                    <a:srgbClr val="000000"/>
                  </a:solidFill>
                  <a:latin typeface="Arial" panose="020B0604020202020204" pitchFamily="34" charset="0"/>
                </a:rPr>
                <a:t>SLDC*</a:t>
              </a:r>
            </a:p>
          </p:txBody>
        </p:sp>
        <p:sp>
          <p:nvSpPr>
            <p:cNvPr id="8" name="Rectangle 6">
              <a:extLst>
                <a:ext uri="{FF2B5EF4-FFF2-40B4-BE49-F238E27FC236}">
                  <a16:creationId xmlns:a16="http://schemas.microsoft.com/office/drawing/2014/main" id="{D0E6A38D-2574-4A81-A2A0-22F9E4CE1F13}"/>
                </a:ext>
              </a:extLst>
            </p:cNvPr>
            <p:cNvSpPr>
              <a:spLocks noChangeArrowheads="1"/>
            </p:cNvSpPr>
            <p:nvPr/>
          </p:nvSpPr>
          <p:spPr bwMode="auto">
            <a:xfrm>
              <a:off x="10765524" y="6739894"/>
              <a:ext cx="1313806" cy="1288407"/>
            </a:xfrm>
            <a:prstGeom prst="rect">
              <a:avLst/>
            </a:prstGeom>
            <a:solidFill>
              <a:srgbClr val="FFFFFF"/>
            </a:solidFill>
            <a:ln w="254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9" name="Text Box 7">
              <a:extLst>
                <a:ext uri="{FF2B5EF4-FFF2-40B4-BE49-F238E27FC236}">
                  <a16:creationId xmlns:a16="http://schemas.microsoft.com/office/drawing/2014/main" id="{1535891E-E1C9-4E61-ACD4-FDF8E816CB6D}"/>
                </a:ext>
              </a:extLst>
            </p:cNvPr>
            <p:cNvSpPr txBox="1">
              <a:spLocks noChangeArrowheads="1"/>
            </p:cNvSpPr>
            <p:nvPr/>
          </p:nvSpPr>
          <p:spPr bwMode="auto">
            <a:xfrm>
              <a:off x="8020155" y="6276005"/>
              <a:ext cx="1357744" cy="380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100" dirty="0">
                  <a:solidFill>
                    <a:srgbClr val="000000"/>
                  </a:solidFill>
                  <a:latin typeface="Arial" panose="020B0604020202020204" pitchFamily="34" charset="0"/>
                </a:rPr>
                <a:t>Pass-thru</a:t>
              </a:r>
            </a:p>
          </p:txBody>
        </p:sp>
        <p:sp>
          <p:nvSpPr>
            <p:cNvPr id="10" name="Text Box 8">
              <a:extLst>
                <a:ext uri="{FF2B5EF4-FFF2-40B4-BE49-F238E27FC236}">
                  <a16:creationId xmlns:a16="http://schemas.microsoft.com/office/drawing/2014/main" id="{9FEF0042-AE84-417F-BCB6-D9C67DCFF04A}"/>
                </a:ext>
              </a:extLst>
            </p:cNvPr>
            <p:cNvSpPr txBox="1">
              <a:spLocks noChangeArrowheads="1"/>
            </p:cNvSpPr>
            <p:nvPr/>
          </p:nvSpPr>
          <p:spPr bwMode="auto">
            <a:xfrm>
              <a:off x="5159338" y="7149074"/>
              <a:ext cx="687255" cy="800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100" dirty="0">
                  <a:solidFill>
                    <a:srgbClr val="000000"/>
                  </a:solidFill>
                  <a:latin typeface="Arial" panose="020B0604020202020204" pitchFamily="34" charset="0"/>
                </a:rPr>
                <a:t>Input</a:t>
              </a:r>
            </a:p>
            <a:p>
              <a:pPr>
                <a:spcAft>
                  <a:spcPct val="15000"/>
                </a:spcAft>
              </a:pPr>
              <a:r>
                <a:rPr lang="en-US" altLang="en-US" sz="1100" dirty="0">
                  <a:solidFill>
                    <a:srgbClr val="000000"/>
                  </a:solidFill>
                  <a:latin typeface="Arial" panose="020B0604020202020204" pitchFamily="34" charset="0"/>
                </a:rPr>
                <a:t>Data</a:t>
              </a:r>
            </a:p>
          </p:txBody>
        </p:sp>
        <p:sp>
          <p:nvSpPr>
            <p:cNvPr id="11" name="Text Box 9">
              <a:extLst>
                <a:ext uri="{FF2B5EF4-FFF2-40B4-BE49-F238E27FC236}">
                  <a16:creationId xmlns:a16="http://schemas.microsoft.com/office/drawing/2014/main" id="{A04C2F21-D436-4FE5-8F59-9919ED7F5B51}"/>
                </a:ext>
              </a:extLst>
            </p:cNvPr>
            <p:cNvSpPr txBox="1">
              <a:spLocks noChangeArrowheads="1"/>
            </p:cNvSpPr>
            <p:nvPr/>
          </p:nvSpPr>
          <p:spPr bwMode="auto">
            <a:xfrm>
              <a:off x="13979615" y="7068261"/>
              <a:ext cx="1758667" cy="800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100" dirty="0">
                  <a:solidFill>
                    <a:srgbClr val="000000"/>
                  </a:solidFill>
                  <a:latin typeface="Arial" panose="020B0604020202020204" pitchFamily="34" charset="0"/>
                </a:rPr>
                <a:t>Compressed</a:t>
              </a:r>
            </a:p>
            <a:p>
              <a:pPr>
                <a:spcAft>
                  <a:spcPct val="15000"/>
                </a:spcAft>
              </a:pPr>
              <a:r>
                <a:rPr lang="en-US" altLang="en-US" sz="1100" dirty="0">
                  <a:solidFill>
                    <a:srgbClr val="000000"/>
                  </a:solidFill>
                  <a:latin typeface="Arial" panose="020B0604020202020204" pitchFamily="34" charset="0"/>
                </a:rPr>
                <a:t>Data Stream</a:t>
              </a:r>
            </a:p>
          </p:txBody>
        </p:sp>
        <p:sp>
          <p:nvSpPr>
            <p:cNvPr id="12" name="Line 10">
              <a:extLst>
                <a:ext uri="{FF2B5EF4-FFF2-40B4-BE49-F238E27FC236}">
                  <a16:creationId xmlns:a16="http://schemas.microsoft.com/office/drawing/2014/main" id="{496D31BA-1F00-4432-BDF7-56EE0DD59077}"/>
                </a:ext>
              </a:extLst>
            </p:cNvPr>
            <p:cNvSpPr>
              <a:spLocks noChangeShapeType="1"/>
            </p:cNvSpPr>
            <p:nvPr/>
          </p:nvSpPr>
          <p:spPr bwMode="auto">
            <a:xfrm>
              <a:off x="6396947" y="8247652"/>
              <a:ext cx="1207594" cy="0"/>
            </a:xfrm>
            <a:prstGeom prst="line">
              <a:avLst/>
            </a:prstGeom>
            <a:noFill/>
            <a:ln w="2540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3" name="Freeform 11">
              <a:extLst>
                <a:ext uri="{FF2B5EF4-FFF2-40B4-BE49-F238E27FC236}">
                  <a16:creationId xmlns:a16="http://schemas.microsoft.com/office/drawing/2014/main" id="{63C029CF-51E5-47BA-8415-53E3AE064F12}"/>
                </a:ext>
              </a:extLst>
            </p:cNvPr>
            <p:cNvSpPr>
              <a:spLocks/>
            </p:cNvSpPr>
            <p:nvPr/>
          </p:nvSpPr>
          <p:spPr bwMode="auto">
            <a:xfrm>
              <a:off x="6798708" y="6412020"/>
              <a:ext cx="41562" cy="1856414"/>
            </a:xfrm>
            <a:custGeom>
              <a:avLst/>
              <a:gdLst>
                <a:gd name="T0" fmla="*/ 18 w 18"/>
                <a:gd name="T1" fmla="*/ 804 h 804"/>
                <a:gd name="T2" fmla="*/ 18 w 18"/>
                <a:gd name="T3" fmla="*/ 0 h 804"/>
                <a:gd name="T4" fmla="*/ 0 w 18"/>
                <a:gd name="T5" fmla="*/ 0 h 804"/>
              </a:gdLst>
              <a:ahLst/>
              <a:cxnLst>
                <a:cxn ang="0">
                  <a:pos x="T0" y="T1"/>
                </a:cxn>
                <a:cxn ang="0">
                  <a:pos x="T2" y="T3"/>
                </a:cxn>
                <a:cxn ang="0">
                  <a:pos x="T4" y="T5"/>
                </a:cxn>
              </a:cxnLst>
              <a:rect l="0" t="0" r="r" b="b"/>
              <a:pathLst>
                <a:path w="18" h="804">
                  <a:moveTo>
                    <a:pt x="18" y="804"/>
                  </a:moveTo>
                  <a:lnTo>
                    <a:pt x="18" y="0"/>
                  </a:lnTo>
                  <a:lnTo>
                    <a:pt x="0" y="0"/>
                  </a:lnTo>
                </a:path>
              </a:pathLst>
            </a:custGeom>
            <a:noFill/>
            <a:ln w="25400">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4" name="Line 12">
              <a:extLst>
                <a:ext uri="{FF2B5EF4-FFF2-40B4-BE49-F238E27FC236}">
                  <a16:creationId xmlns:a16="http://schemas.microsoft.com/office/drawing/2014/main" id="{E28581E7-02F8-4249-B0F0-F5FFCB2500D6}"/>
                </a:ext>
              </a:extLst>
            </p:cNvPr>
            <p:cNvSpPr>
              <a:spLocks noChangeShapeType="1"/>
            </p:cNvSpPr>
            <p:nvPr/>
          </p:nvSpPr>
          <p:spPr bwMode="auto">
            <a:xfrm>
              <a:off x="6840269" y="6372766"/>
              <a:ext cx="824304" cy="0"/>
            </a:xfrm>
            <a:prstGeom prst="line">
              <a:avLst/>
            </a:prstGeom>
            <a:noFill/>
            <a:ln w="2540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5" name="Oval 13">
              <a:extLst>
                <a:ext uri="{FF2B5EF4-FFF2-40B4-BE49-F238E27FC236}">
                  <a16:creationId xmlns:a16="http://schemas.microsoft.com/office/drawing/2014/main" id="{CD9E8646-165E-4815-9B68-1F4F08141FE0}"/>
                </a:ext>
              </a:extLst>
            </p:cNvPr>
            <p:cNvSpPr>
              <a:spLocks noChangeArrowheads="1"/>
            </p:cNvSpPr>
            <p:nvPr/>
          </p:nvSpPr>
          <p:spPr bwMode="auto">
            <a:xfrm>
              <a:off x="11174213" y="7141655"/>
              <a:ext cx="260913" cy="221661"/>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6" name="Oval 14">
              <a:extLst>
                <a:ext uri="{FF2B5EF4-FFF2-40B4-BE49-F238E27FC236}">
                  <a16:creationId xmlns:a16="http://schemas.microsoft.com/office/drawing/2014/main" id="{EFA95DCF-111B-4FAA-8AEA-FB2EBFD654B1}"/>
                </a:ext>
              </a:extLst>
            </p:cNvPr>
            <p:cNvSpPr>
              <a:spLocks noChangeArrowheads="1"/>
            </p:cNvSpPr>
            <p:nvPr/>
          </p:nvSpPr>
          <p:spPr bwMode="auto">
            <a:xfrm>
              <a:off x="11167285" y="7635776"/>
              <a:ext cx="260915" cy="221661"/>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7" name="Oval 15">
              <a:extLst>
                <a:ext uri="{FF2B5EF4-FFF2-40B4-BE49-F238E27FC236}">
                  <a16:creationId xmlns:a16="http://schemas.microsoft.com/office/drawing/2014/main" id="{5D534E33-4B9C-4056-951C-7281E13ED6AC}"/>
                </a:ext>
              </a:extLst>
            </p:cNvPr>
            <p:cNvSpPr>
              <a:spLocks noChangeArrowheads="1"/>
            </p:cNvSpPr>
            <p:nvPr/>
          </p:nvSpPr>
          <p:spPr bwMode="auto">
            <a:xfrm>
              <a:off x="11698348" y="7386406"/>
              <a:ext cx="260915" cy="221661"/>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8" name="Freeform 16">
              <a:extLst>
                <a:ext uri="{FF2B5EF4-FFF2-40B4-BE49-F238E27FC236}">
                  <a16:creationId xmlns:a16="http://schemas.microsoft.com/office/drawing/2014/main" id="{A643FBDB-50BC-4323-BE6B-28F4BD55F7E2}"/>
                </a:ext>
              </a:extLst>
            </p:cNvPr>
            <p:cNvSpPr>
              <a:spLocks/>
            </p:cNvSpPr>
            <p:nvPr/>
          </p:nvSpPr>
          <p:spPr bwMode="auto">
            <a:xfrm>
              <a:off x="9941221" y="6412019"/>
              <a:ext cx="482575" cy="62342"/>
            </a:xfrm>
            <a:custGeom>
              <a:avLst/>
              <a:gdLst>
                <a:gd name="T0" fmla="*/ 0 w 209"/>
                <a:gd name="T1" fmla="*/ 0 h 27"/>
                <a:gd name="T2" fmla="*/ 209 w 209"/>
                <a:gd name="T3" fmla="*/ 0 h 27"/>
                <a:gd name="T4" fmla="*/ 209 w 209"/>
                <a:gd name="T5" fmla="*/ 27 h 27"/>
              </a:gdLst>
              <a:ahLst/>
              <a:cxnLst>
                <a:cxn ang="0">
                  <a:pos x="T0" y="T1"/>
                </a:cxn>
                <a:cxn ang="0">
                  <a:pos x="T2" y="T3"/>
                </a:cxn>
                <a:cxn ang="0">
                  <a:pos x="T4" y="T5"/>
                </a:cxn>
              </a:cxnLst>
              <a:rect l="0" t="0" r="r" b="b"/>
              <a:pathLst>
                <a:path w="209" h="27">
                  <a:moveTo>
                    <a:pt x="0" y="0"/>
                  </a:moveTo>
                  <a:lnTo>
                    <a:pt x="209" y="0"/>
                  </a:lnTo>
                  <a:lnTo>
                    <a:pt x="209" y="27"/>
                  </a:lnTo>
                </a:path>
              </a:pathLst>
            </a:custGeom>
            <a:noFill/>
            <a:ln w="25400">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19" name="Line 17">
              <a:extLst>
                <a:ext uri="{FF2B5EF4-FFF2-40B4-BE49-F238E27FC236}">
                  <a16:creationId xmlns:a16="http://schemas.microsoft.com/office/drawing/2014/main" id="{43A2E015-47F8-4A32-A7F1-191444EFCA6B}"/>
                </a:ext>
              </a:extLst>
            </p:cNvPr>
            <p:cNvSpPr>
              <a:spLocks noChangeShapeType="1"/>
            </p:cNvSpPr>
            <p:nvPr/>
          </p:nvSpPr>
          <p:spPr bwMode="auto">
            <a:xfrm>
              <a:off x="10423795" y="6412020"/>
              <a:ext cx="0" cy="847392"/>
            </a:xfrm>
            <a:prstGeom prst="line">
              <a:avLst/>
            </a:prstGeom>
            <a:noFill/>
            <a:ln w="25400">
              <a:solidFill>
                <a:srgbClr val="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0" name="Line 18">
              <a:extLst>
                <a:ext uri="{FF2B5EF4-FFF2-40B4-BE49-F238E27FC236}">
                  <a16:creationId xmlns:a16="http://schemas.microsoft.com/office/drawing/2014/main" id="{21229958-EA6C-43A6-9B7C-24EF2D2FC523}"/>
                </a:ext>
              </a:extLst>
            </p:cNvPr>
            <p:cNvSpPr>
              <a:spLocks noChangeShapeType="1"/>
            </p:cNvSpPr>
            <p:nvPr/>
          </p:nvSpPr>
          <p:spPr bwMode="auto">
            <a:xfrm>
              <a:off x="10423795" y="7240940"/>
              <a:ext cx="685766" cy="0"/>
            </a:xfrm>
            <a:prstGeom prst="line">
              <a:avLst/>
            </a:prstGeom>
            <a:noFill/>
            <a:ln w="2540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1" name="Line 19">
              <a:extLst>
                <a:ext uri="{FF2B5EF4-FFF2-40B4-BE49-F238E27FC236}">
                  <a16:creationId xmlns:a16="http://schemas.microsoft.com/office/drawing/2014/main" id="{C9931BB2-EC2A-4C1E-A5D9-E15387826AE5}"/>
                </a:ext>
              </a:extLst>
            </p:cNvPr>
            <p:cNvSpPr>
              <a:spLocks noChangeShapeType="1"/>
            </p:cNvSpPr>
            <p:nvPr/>
          </p:nvSpPr>
          <p:spPr bwMode="auto">
            <a:xfrm>
              <a:off x="9881187" y="8289214"/>
              <a:ext cx="0" cy="0"/>
            </a:xfrm>
            <a:prstGeom prst="line">
              <a:avLst/>
            </a:prstGeom>
            <a:noFill/>
            <a:ln w="25400">
              <a:solidFill>
                <a:srgbClr val="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2" name="Line 20">
              <a:extLst>
                <a:ext uri="{FF2B5EF4-FFF2-40B4-BE49-F238E27FC236}">
                  <a16:creationId xmlns:a16="http://schemas.microsoft.com/office/drawing/2014/main" id="{ECA5496D-212A-47CD-8615-3A4782F57ED9}"/>
                </a:ext>
              </a:extLst>
            </p:cNvPr>
            <p:cNvSpPr>
              <a:spLocks noChangeShapeType="1"/>
            </p:cNvSpPr>
            <p:nvPr/>
          </p:nvSpPr>
          <p:spPr bwMode="auto">
            <a:xfrm>
              <a:off x="10142101" y="9295926"/>
              <a:ext cx="0" cy="0"/>
            </a:xfrm>
            <a:prstGeom prst="line">
              <a:avLst/>
            </a:prstGeom>
            <a:noFill/>
            <a:ln w="25400">
              <a:solidFill>
                <a:srgbClr val="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3" name="Line 21">
              <a:extLst>
                <a:ext uri="{FF2B5EF4-FFF2-40B4-BE49-F238E27FC236}">
                  <a16:creationId xmlns:a16="http://schemas.microsoft.com/office/drawing/2014/main" id="{1EF69942-4566-4567-AC0B-82B3D0F4E6D1}"/>
                </a:ext>
              </a:extLst>
            </p:cNvPr>
            <p:cNvSpPr>
              <a:spLocks noChangeShapeType="1"/>
            </p:cNvSpPr>
            <p:nvPr/>
          </p:nvSpPr>
          <p:spPr bwMode="auto">
            <a:xfrm>
              <a:off x="9895042" y="8254580"/>
              <a:ext cx="604951" cy="0"/>
            </a:xfrm>
            <a:prstGeom prst="line">
              <a:avLst/>
            </a:prstGeom>
            <a:noFill/>
            <a:ln w="25400">
              <a:solidFill>
                <a:srgbClr val="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4" name="Line 22">
              <a:extLst>
                <a:ext uri="{FF2B5EF4-FFF2-40B4-BE49-F238E27FC236}">
                  <a16:creationId xmlns:a16="http://schemas.microsoft.com/office/drawing/2014/main" id="{F94ED5A9-4192-4FFF-9E55-DB567EBA99B1}"/>
                </a:ext>
              </a:extLst>
            </p:cNvPr>
            <p:cNvSpPr>
              <a:spLocks noChangeShapeType="1"/>
            </p:cNvSpPr>
            <p:nvPr/>
          </p:nvSpPr>
          <p:spPr bwMode="auto">
            <a:xfrm flipV="1">
              <a:off x="10483829" y="7744297"/>
              <a:ext cx="0" cy="524138"/>
            </a:xfrm>
            <a:prstGeom prst="line">
              <a:avLst/>
            </a:prstGeom>
            <a:noFill/>
            <a:ln w="25400">
              <a:solidFill>
                <a:srgbClr val="0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5" name="Line 23">
              <a:extLst>
                <a:ext uri="{FF2B5EF4-FFF2-40B4-BE49-F238E27FC236}">
                  <a16:creationId xmlns:a16="http://schemas.microsoft.com/office/drawing/2014/main" id="{C9332E17-6E6B-4117-9680-A6A77081CA86}"/>
                </a:ext>
              </a:extLst>
            </p:cNvPr>
            <p:cNvSpPr>
              <a:spLocks noChangeShapeType="1"/>
            </p:cNvSpPr>
            <p:nvPr/>
          </p:nvSpPr>
          <p:spPr bwMode="auto">
            <a:xfrm>
              <a:off x="10513847" y="7760460"/>
              <a:ext cx="685764" cy="0"/>
            </a:xfrm>
            <a:prstGeom prst="line">
              <a:avLst/>
            </a:prstGeom>
            <a:noFill/>
            <a:ln w="2540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6" name="Line 24">
              <a:extLst>
                <a:ext uri="{FF2B5EF4-FFF2-40B4-BE49-F238E27FC236}">
                  <a16:creationId xmlns:a16="http://schemas.microsoft.com/office/drawing/2014/main" id="{E54B7804-2F3A-43D2-A0B5-85BAD1BBBB9D}"/>
                </a:ext>
              </a:extLst>
            </p:cNvPr>
            <p:cNvSpPr>
              <a:spLocks noChangeShapeType="1"/>
            </p:cNvSpPr>
            <p:nvPr/>
          </p:nvSpPr>
          <p:spPr bwMode="auto">
            <a:xfrm>
              <a:off x="11231937" y="7481073"/>
              <a:ext cx="2435967" cy="0"/>
            </a:xfrm>
            <a:prstGeom prst="line">
              <a:avLst/>
            </a:prstGeom>
            <a:noFill/>
            <a:ln w="25400">
              <a:solidFill>
                <a:srgbClr val="0000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solidFill>
                  <a:srgbClr val="323232"/>
                </a:solidFill>
              </a:endParaRPr>
            </a:p>
          </p:txBody>
        </p:sp>
        <p:sp>
          <p:nvSpPr>
            <p:cNvPr id="27" name="Text Box 25">
              <a:extLst>
                <a:ext uri="{FF2B5EF4-FFF2-40B4-BE49-F238E27FC236}">
                  <a16:creationId xmlns:a16="http://schemas.microsoft.com/office/drawing/2014/main" id="{420459BC-B823-40BC-937F-8F3A1B740479}"/>
                </a:ext>
              </a:extLst>
            </p:cNvPr>
            <p:cNvSpPr txBox="1">
              <a:spLocks noChangeArrowheads="1"/>
            </p:cNvSpPr>
            <p:nvPr/>
          </p:nvSpPr>
          <p:spPr bwMode="auto">
            <a:xfrm>
              <a:off x="7415204" y="9392977"/>
              <a:ext cx="3525004" cy="514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500" dirty="0">
                  <a:solidFill>
                    <a:srgbClr val="000000"/>
                  </a:solidFill>
                  <a:latin typeface="Arial" panose="020B0604020202020204" pitchFamily="34" charset="0"/>
                </a:rPr>
                <a:t>DC Block Diagram</a:t>
              </a:r>
            </a:p>
          </p:txBody>
        </p:sp>
        <p:sp>
          <p:nvSpPr>
            <p:cNvPr id="28" name="Text Box 26">
              <a:extLst>
                <a:ext uri="{FF2B5EF4-FFF2-40B4-BE49-F238E27FC236}">
                  <a16:creationId xmlns:a16="http://schemas.microsoft.com/office/drawing/2014/main" id="{CAFD880B-066A-44F4-AC37-B652AD83FA0A}"/>
                </a:ext>
              </a:extLst>
            </p:cNvPr>
            <p:cNvSpPr txBox="1">
              <a:spLocks noChangeArrowheads="1"/>
            </p:cNvSpPr>
            <p:nvPr/>
          </p:nvSpPr>
          <p:spPr bwMode="auto">
            <a:xfrm>
              <a:off x="11945409" y="9287261"/>
              <a:ext cx="4525305" cy="439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pPr>
              <a:r>
                <a:rPr lang="en-US" altLang="en-US" sz="1300" dirty="0">
                  <a:solidFill>
                    <a:srgbClr val="000000"/>
                  </a:solidFill>
                  <a:latin typeface="Arial" panose="020B0604020202020204" pitchFamily="34" charset="0"/>
                </a:rPr>
                <a:t>*</a:t>
              </a:r>
              <a:r>
                <a:rPr lang="en-US" altLang="en-US" sz="900" dirty="0">
                  <a:solidFill>
                    <a:srgbClr val="000000"/>
                  </a:solidFill>
                  <a:latin typeface="Arial" panose="020B0604020202020204" pitchFamily="34" charset="0"/>
                </a:rPr>
                <a:t>Streaming Lossless Data Compression</a:t>
              </a:r>
            </a:p>
          </p:txBody>
        </p:sp>
      </p:grpSp>
      <p:sp>
        <p:nvSpPr>
          <p:cNvPr id="30" name="TextBox 29">
            <a:extLst>
              <a:ext uri="{FF2B5EF4-FFF2-40B4-BE49-F238E27FC236}">
                <a16:creationId xmlns:a16="http://schemas.microsoft.com/office/drawing/2014/main" id="{51807843-7ED1-4B87-BE0F-F452773CCEC2}"/>
              </a:ext>
            </a:extLst>
          </p:cNvPr>
          <p:cNvSpPr txBox="1"/>
          <p:nvPr/>
        </p:nvSpPr>
        <p:spPr>
          <a:xfrm>
            <a:off x="482308" y="3371585"/>
            <a:ext cx="5665642" cy="1226932"/>
          </a:xfrm>
          <a:prstGeom prst="rect">
            <a:avLst/>
          </a:prstGeom>
          <a:noFill/>
        </p:spPr>
        <p:txBody>
          <a:bodyPr wrap="none" lIns="41587" tIns="20793" rIns="41587" bIns="20793" rtlCol="0">
            <a:spAutoFit/>
          </a:bodyPr>
          <a:lstStyle/>
          <a:p>
            <a:r>
              <a:rPr lang="en-US" dirty="0">
                <a:solidFill>
                  <a:srgbClr val="323232"/>
                </a:solidFill>
              </a:rPr>
              <a:t>What does it mean? </a:t>
            </a:r>
          </a:p>
          <a:p>
            <a:endParaRPr lang="en-US" sz="900" dirty="0">
              <a:solidFill>
                <a:srgbClr val="323232"/>
              </a:solidFill>
            </a:endParaRPr>
          </a:p>
          <a:p>
            <a:endParaRPr lang="en-US" sz="500" dirty="0">
              <a:solidFill>
                <a:srgbClr val="323232"/>
              </a:solidFill>
            </a:endParaRPr>
          </a:p>
          <a:p>
            <a:pPr marL="129959" indent="-129959">
              <a:buFont typeface="Arial" panose="020B0604020202020204" pitchFamily="34" charset="0"/>
              <a:buChar char="•"/>
            </a:pPr>
            <a:r>
              <a:rPr lang="en-US" sz="1500" dirty="0">
                <a:solidFill>
                  <a:srgbClr val="323232"/>
                </a:solidFill>
              </a:rPr>
              <a:t>The drive will automatically maximize cartridge capacity</a:t>
            </a:r>
          </a:p>
          <a:p>
            <a:pPr marL="129959" indent="-129959">
              <a:buFont typeface="Arial" panose="020B0604020202020204" pitchFamily="34" charset="0"/>
              <a:buChar char="•"/>
            </a:pPr>
            <a:r>
              <a:rPr lang="en-US" sz="1500" dirty="0">
                <a:solidFill>
                  <a:srgbClr val="323232"/>
                </a:solidFill>
              </a:rPr>
              <a:t>No need to determine if data is already compressed in advance.</a:t>
            </a:r>
          </a:p>
          <a:p>
            <a:pPr marL="129959" indent="-129959"/>
            <a:endParaRPr lang="en-US" sz="1500" dirty="0">
              <a:solidFill>
                <a:srgbClr val="323232"/>
              </a:solidFill>
            </a:endParaRPr>
          </a:p>
        </p:txBody>
      </p:sp>
      <p:sp>
        <p:nvSpPr>
          <p:cNvPr id="33" name="Text Box 3">
            <a:extLst>
              <a:ext uri="{FF2B5EF4-FFF2-40B4-BE49-F238E27FC236}">
                <a16:creationId xmlns:a16="http://schemas.microsoft.com/office/drawing/2014/main" id="{8745BB1A-14AC-46CE-B322-4082E56F9776}"/>
              </a:ext>
            </a:extLst>
          </p:cNvPr>
          <p:cNvSpPr txBox="1">
            <a:spLocks noChangeArrowheads="1"/>
          </p:cNvSpPr>
          <p:nvPr/>
        </p:nvSpPr>
        <p:spPr bwMode="auto">
          <a:xfrm>
            <a:off x="5584121" y="1160404"/>
            <a:ext cx="3181743" cy="1527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5725" indent="-85725">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Aft>
                <a:spcPct val="15000"/>
              </a:spcAft>
              <a:buClr>
                <a:srgbClr val="000000"/>
              </a:buClr>
              <a:buSzPct val="91000"/>
              <a:buFont typeface="WingDings" panose="05000000000000000000" pitchFamily="2" charset="2"/>
              <a:buChar char="§"/>
            </a:pPr>
            <a:r>
              <a:rPr lang="en-US" altLang="en-US" sz="1300" dirty="0">
                <a:solidFill>
                  <a:srgbClr val="FFFF00"/>
                </a:solidFill>
                <a:latin typeface="Arial" panose="020B0604020202020204" pitchFamily="34" charset="0"/>
              </a:rPr>
              <a:t> </a:t>
            </a:r>
            <a:r>
              <a:rPr lang="en-US" altLang="en-US" sz="1500" dirty="0">
                <a:solidFill>
                  <a:srgbClr val="FFFF00"/>
                </a:solidFill>
                <a:latin typeface="Arial" panose="020B0604020202020204" pitchFamily="34" charset="0"/>
              </a:rPr>
              <a:t>Maximizes cartridge capacity </a:t>
            </a:r>
          </a:p>
          <a:p>
            <a:pPr>
              <a:spcAft>
                <a:spcPct val="15000"/>
              </a:spcAft>
              <a:buClr>
                <a:srgbClr val="000000"/>
              </a:buClr>
              <a:buSzPct val="91000"/>
              <a:buFont typeface="WingDings" panose="05000000000000000000" pitchFamily="2" charset="2"/>
              <a:buChar char="§"/>
            </a:pPr>
            <a:r>
              <a:rPr lang="en-US" altLang="en-US" sz="1500" dirty="0">
                <a:solidFill>
                  <a:srgbClr val="FFFF00"/>
                </a:solidFill>
                <a:latin typeface="Arial" panose="020B0604020202020204" pitchFamily="34" charset="0"/>
              </a:rPr>
              <a:t> 2 compression options available</a:t>
            </a:r>
          </a:p>
          <a:p>
            <a:pPr>
              <a:spcAft>
                <a:spcPct val="15000"/>
              </a:spcAft>
              <a:buClr>
                <a:srgbClr val="000000"/>
              </a:buClr>
              <a:buSzPct val="91000"/>
              <a:buFont typeface="WingDings" panose="05000000000000000000" pitchFamily="2" charset="2"/>
              <a:buChar char="§"/>
            </a:pPr>
            <a:r>
              <a:rPr lang="en-US" altLang="en-US" sz="1500" dirty="0">
                <a:solidFill>
                  <a:srgbClr val="FFFF00"/>
                </a:solidFill>
                <a:latin typeface="Arial" panose="020B0604020202020204" pitchFamily="34" charset="0"/>
              </a:rPr>
              <a:t> Analyze data in buffer</a:t>
            </a:r>
          </a:p>
          <a:p>
            <a:pPr>
              <a:spcAft>
                <a:spcPct val="15000"/>
              </a:spcAft>
              <a:buClr>
                <a:srgbClr val="000000"/>
              </a:buClr>
              <a:buSzPct val="91000"/>
              <a:buFont typeface="WingDings" panose="05000000000000000000" pitchFamily="2" charset="2"/>
              <a:buChar char="§"/>
            </a:pPr>
            <a:r>
              <a:rPr lang="en-US" altLang="en-US" sz="1500" dirty="0">
                <a:solidFill>
                  <a:srgbClr val="FFFF00"/>
                </a:solidFill>
                <a:latin typeface="Arial" panose="020B0604020202020204" pitchFamily="34" charset="0"/>
              </a:rPr>
              <a:t> Dynamically selects compression</a:t>
            </a:r>
          </a:p>
          <a:p>
            <a:pPr lvl="1">
              <a:spcAft>
                <a:spcPct val="15000"/>
              </a:spcAft>
              <a:buClr>
                <a:srgbClr val="000000"/>
              </a:buClr>
              <a:buSzPct val="91000"/>
              <a:buFont typeface="WingDings" panose="05000000000000000000" pitchFamily="2" charset="2"/>
              <a:buChar char="§"/>
            </a:pPr>
            <a:r>
              <a:rPr lang="en-US" altLang="en-US" sz="1500" dirty="0">
                <a:solidFill>
                  <a:srgbClr val="FFFF00"/>
                </a:solidFill>
                <a:latin typeface="Arial" panose="020B0604020202020204" pitchFamily="34" charset="0"/>
              </a:rPr>
              <a:t> </a:t>
            </a:r>
            <a:r>
              <a:rPr lang="en-US" altLang="en-US" sz="1300" dirty="0">
                <a:solidFill>
                  <a:srgbClr val="FFFF00"/>
                </a:solidFill>
                <a:latin typeface="Arial" panose="020B0604020202020204" pitchFamily="34" charset="0"/>
              </a:rPr>
              <a:t>SDLC </a:t>
            </a:r>
          </a:p>
          <a:p>
            <a:pPr lvl="1">
              <a:spcAft>
                <a:spcPct val="15000"/>
              </a:spcAft>
              <a:buClr>
                <a:srgbClr val="000000"/>
              </a:buClr>
              <a:buSzPct val="91000"/>
              <a:buFont typeface="WingDings" panose="05000000000000000000" pitchFamily="2" charset="2"/>
              <a:buChar char="§"/>
            </a:pPr>
            <a:r>
              <a:rPr lang="en-US" altLang="en-US" sz="1300" dirty="0">
                <a:solidFill>
                  <a:srgbClr val="FFFF00"/>
                </a:solidFill>
                <a:latin typeface="Arial" panose="020B0604020202020204" pitchFamily="34" charset="0"/>
              </a:rPr>
              <a:t> Pass through (no compression)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839" y="805551"/>
            <a:ext cx="8218025" cy="3877985"/>
          </a:xfrm>
          <a:prstGeom prst="rect">
            <a:avLst/>
          </a:prstGeom>
        </p:spPr>
        <p:txBody>
          <a:bodyPr wrap="square">
            <a:spAutoFit/>
          </a:bodyPr>
          <a:lstStyle/>
          <a:p>
            <a:pPr marL="342900" marR="0" lvl="0" indent="-342900">
              <a:spcBef>
                <a:spcPts val="0"/>
              </a:spcBef>
              <a:spcAft>
                <a:spcPts val="0"/>
              </a:spcAft>
              <a:buFont typeface="Symbol" charset="2"/>
              <a:buChar char=""/>
            </a:pPr>
            <a:r>
              <a:rPr lang="en-US" sz="1200" dirty="0">
                <a:latin typeface="Helvetica" charset="0"/>
                <a:ea typeface="Calibri" charset="0"/>
                <a:cs typeface="Times New Roman" charset="0"/>
              </a:rPr>
              <a:t>Reliability-</a:t>
            </a:r>
          </a:p>
          <a:p>
            <a:pPr marL="742950" marR="0" lvl="1" indent="-285750">
              <a:spcBef>
                <a:spcPts val="0"/>
              </a:spcBef>
              <a:spcAft>
                <a:spcPts val="0"/>
              </a:spcAft>
              <a:buFont typeface="Helvetica" charset="0"/>
              <a:buChar char="-"/>
            </a:pPr>
            <a:r>
              <a:rPr lang="en-US" sz="1200" dirty="0">
                <a:latin typeface="Helvetica" charset="0"/>
                <a:ea typeface="Calibri" charset="0"/>
                <a:cs typeface="Times New Roman" charset="0"/>
              </a:rPr>
              <a:t>Three times better than LTO ——&gt; </a:t>
            </a:r>
            <a:r>
              <a:rPr lang="en-US" sz="1200" b="1" dirty="0">
                <a:latin typeface="Helvetica" charset="0"/>
                <a:ea typeface="Calibri" charset="0"/>
                <a:cs typeface="Times New Roman" charset="0"/>
              </a:rPr>
              <a:t>Fewer</a:t>
            </a:r>
            <a:r>
              <a:rPr lang="en-US" sz="1200" dirty="0">
                <a:latin typeface="Helvetica" charset="0"/>
                <a:ea typeface="Calibri" charset="0"/>
                <a:cs typeface="Times New Roman" charset="0"/>
              </a:rPr>
              <a:t> drives need to be replaced over time (300K load/unloads vs 100K with LTO)</a:t>
            </a:r>
          </a:p>
          <a:p>
            <a:pPr marL="742950" marR="0" lvl="1" indent="-285750">
              <a:spcBef>
                <a:spcPts val="0"/>
              </a:spcBef>
              <a:spcAft>
                <a:spcPts val="0"/>
              </a:spcAft>
              <a:buFont typeface="Helvetica" charset="0"/>
              <a:buChar char="-"/>
            </a:pPr>
            <a:r>
              <a:rPr lang="en-US" sz="1200" dirty="0">
                <a:latin typeface="Helvetica" charset="0"/>
                <a:ea typeface="Calibri" charset="0"/>
                <a:cs typeface="Times New Roman" charset="0"/>
              </a:rPr>
              <a:t>Designed for 24 x 7 use</a:t>
            </a:r>
          </a:p>
          <a:p>
            <a:pPr marL="742950" marR="0" lvl="1" indent="-285750">
              <a:spcBef>
                <a:spcPts val="0"/>
              </a:spcBef>
              <a:spcAft>
                <a:spcPts val="0"/>
              </a:spcAft>
              <a:buFont typeface="Helvetica" charset="0"/>
              <a:buChar char="-"/>
            </a:pPr>
            <a:r>
              <a:rPr lang="en-US" sz="1200" dirty="0">
                <a:latin typeface="Helvetica" charset="0"/>
                <a:ea typeface="Calibri" charset="0"/>
                <a:cs typeface="Times New Roman" charset="0"/>
              </a:rPr>
              <a:t>Reinforced tape cartridge (can withstand a 1 meter drop onto a tile floor while remaining operable with leader pin in place)</a:t>
            </a:r>
          </a:p>
          <a:p>
            <a:pPr marL="342900" marR="0" lvl="0" indent="-342900">
              <a:spcBef>
                <a:spcPts val="0"/>
              </a:spcBef>
              <a:spcAft>
                <a:spcPts val="0"/>
              </a:spcAft>
              <a:buFont typeface="Symbol" charset="2"/>
              <a:buChar char=""/>
            </a:pPr>
            <a:r>
              <a:rPr lang="en-US" sz="1200" dirty="0">
                <a:latin typeface="Helvetica" charset="0"/>
                <a:ea typeface="Calibri" charset="0"/>
                <a:cs typeface="Times New Roman" charset="0"/>
              </a:rPr>
              <a:t>Performance and capacity</a:t>
            </a:r>
          </a:p>
          <a:p>
            <a:pPr marL="742950" marR="0" lvl="1" indent="-285750">
              <a:spcBef>
                <a:spcPts val="0"/>
              </a:spcBef>
              <a:spcAft>
                <a:spcPts val="0"/>
              </a:spcAft>
              <a:buFont typeface="Helvetica" charset="0"/>
              <a:buChar char="-"/>
            </a:pPr>
            <a:r>
              <a:rPr lang="en-US" sz="1200" dirty="0">
                <a:latin typeface="Helvetica" charset="0"/>
                <a:ea typeface="Calibri" charset="0"/>
                <a:cs typeface="Times New Roman" charset="0"/>
              </a:rPr>
              <a:t>Faster drive </a:t>
            </a:r>
          </a:p>
          <a:p>
            <a:pPr marL="1143000" marR="0" lvl="2" indent="-228600">
              <a:spcBef>
                <a:spcPts val="0"/>
              </a:spcBef>
              <a:spcAft>
                <a:spcPts val="0"/>
              </a:spcAft>
              <a:buFont typeface="Wingdings" charset="2"/>
              <a:buChar char=""/>
            </a:pPr>
            <a:r>
              <a:rPr lang="en-US" sz="1200" b="1" dirty="0">
                <a:latin typeface="Helvetica" charset="0"/>
                <a:ea typeface="Calibri" charset="0"/>
                <a:cs typeface="Times New Roman" charset="0"/>
              </a:rPr>
              <a:t>Up to 40% fewer drives needed*</a:t>
            </a:r>
            <a:r>
              <a:rPr lang="en-US" sz="1200" dirty="0">
                <a:latin typeface="Helvetica" charset="0"/>
                <a:ea typeface="Calibri" charset="0"/>
                <a:cs typeface="Times New Roman" charset="0"/>
              </a:rPr>
              <a:t>  (Random Access Ordering can improve the seek-time between files on tape by 40% to 60%)</a:t>
            </a:r>
          </a:p>
          <a:p>
            <a:pPr marL="1143000" marR="0" lvl="2" indent="-228600">
              <a:spcBef>
                <a:spcPts val="0"/>
              </a:spcBef>
              <a:spcAft>
                <a:spcPts val="0"/>
              </a:spcAft>
              <a:buFont typeface="Wingdings" charset="2"/>
              <a:buChar char=""/>
            </a:pPr>
            <a:r>
              <a:rPr lang="en-US" sz="1200" b="1" dirty="0">
                <a:latin typeface="Helvetica" charset="0"/>
                <a:ea typeface="Calibri" charset="0"/>
                <a:cs typeface="Times New Roman" charset="0"/>
              </a:rPr>
              <a:t>25% faster access to a file </a:t>
            </a:r>
            <a:r>
              <a:rPr lang="en-US" sz="1200" dirty="0">
                <a:latin typeface="Helvetica" charset="0"/>
                <a:ea typeface="Calibri" charset="0"/>
                <a:cs typeface="Times New Roman" charset="0"/>
              </a:rPr>
              <a:t>over LTO with High Resolution Tape Directory and Largest data buffer (2GB vs 1GB)</a:t>
            </a:r>
          </a:p>
          <a:p>
            <a:pPr marL="742950" marR="0" lvl="1" indent="-285750">
              <a:spcBef>
                <a:spcPts val="0"/>
              </a:spcBef>
              <a:spcAft>
                <a:spcPts val="0"/>
              </a:spcAft>
              <a:buFont typeface="Helvetica" charset="0"/>
              <a:buChar char="-"/>
            </a:pPr>
            <a:r>
              <a:rPr lang="en-US" sz="1200" b="1" dirty="0">
                <a:latin typeface="Helvetica" charset="0"/>
                <a:ea typeface="Calibri" charset="0"/>
                <a:cs typeface="Times New Roman" charset="0"/>
              </a:rPr>
              <a:t>Highest single cartridge capacity</a:t>
            </a:r>
          </a:p>
          <a:p>
            <a:pPr marL="1143000" marR="0" lvl="2" indent="-228600">
              <a:spcBef>
                <a:spcPts val="0"/>
              </a:spcBef>
              <a:spcAft>
                <a:spcPts val="0"/>
              </a:spcAft>
              <a:buFont typeface="Wingdings" charset="2"/>
              <a:buChar char=""/>
            </a:pPr>
            <a:r>
              <a:rPr lang="en-US" sz="1200" dirty="0">
                <a:latin typeface="Helvetica" charset="0"/>
                <a:ea typeface="Calibri" charset="0"/>
                <a:cs typeface="Times New Roman" charset="0"/>
              </a:rPr>
              <a:t>25% fewer cartridges needed compared to LTO8 (native 15TB capacity over 12TB) </a:t>
            </a:r>
          </a:p>
          <a:p>
            <a:pPr marL="342900" marR="0" lvl="0" indent="-342900">
              <a:spcBef>
                <a:spcPts val="0"/>
              </a:spcBef>
              <a:spcAft>
                <a:spcPts val="0"/>
              </a:spcAft>
              <a:buFont typeface="Symbol" charset="2"/>
              <a:buChar char=""/>
            </a:pPr>
            <a:r>
              <a:rPr lang="en-US" sz="1200" dirty="0">
                <a:latin typeface="Helvetica" charset="0"/>
                <a:ea typeface="Calibri" charset="0"/>
                <a:cs typeface="Times New Roman" charset="0"/>
              </a:rPr>
              <a:t>Investment protection</a:t>
            </a:r>
          </a:p>
          <a:p>
            <a:pPr marL="742950" marR="0" lvl="1" indent="-285750">
              <a:spcBef>
                <a:spcPts val="0"/>
              </a:spcBef>
              <a:spcAft>
                <a:spcPts val="0"/>
              </a:spcAft>
              <a:buFont typeface="Helvetica" charset="0"/>
              <a:buChar char="-"/>
            </a:pPr>
            <a:r>
              <a:rPr lang="en-US" sz="1200" dirty="0">
                <a:latin typeface="Helvetica" charset="0"/>
                <a:ea typeface="Calibri" charset="0"/>
                <a:cs typeface="Times New Roman" charset="0"/>
              </a:rPr>
              <a:t>Re-purpose TS1140/TS1150 drives as needed between Mainframe and Open systems (LTO does not support Mainframe attach)</a:t>
            </a:r>
          </a:p>
          <a:p>
            <a:r>
              <a:rPr lang="en-US" sz="1200" dirty="0">
                <a:latin typeface="Helvetica" charset="0"/>
                <a:ea typeface="Calibri" charset="0"/>
                <a:cs typeface="Times New Roman" charset="0"/>
              </a:rPr>
              <a:t> </a:t>
            </a:r>
          </a:p>
          <a:p>
            <a:r>
              <a:rPr lang="en-US" sz="1200" dirty="0">
                <a:latin typeface="Helvetica" charset="0"/>
                <a:ea typeface="Calibri" charset="0"/>
              </a:rPr>
              <a:t>*</a:t>
            </a:r>
            <a:r>
              <a:rPr lang="en-US" sz="1100" dirty="0">
                <a:latin typeface="Helvetica" charset="0"/>
                <a:ea typeface="Calibri" charset="0"/>
              </a:rPr>
              <a:t>based on 100 </a:t>
            </a:r>
            <a:r>
              <a:rPr lang="en-US" sz="1100" dirty="0" err="1">
                <a:latin typeface="Helvetica" charset="0"/>
                <a:ea typeface="Calibri" charset="0"/>
              </a:rPr>
              <a:t>MiB</a:t>
            </a:r>
            <a:r>
              <a:rPr lang="en-US" sz="1100" dirty="0">
                <a:latin typeface="Helvetica" charset="0"/>
                <a:ea typeface="Calibri" charset="0"/>
              </a:rPr>
              <a:t> files and </a:t>
            </a:r>
            <a:r>
              <a:rPr lang="en-US" sz="1000" dirty="0">
                <a:latin typeface="Lucida Grande" charset="0"/>
                <a:ea typeface="Calibri" charset="0"/>
              </a:rPr>
              <a:t>1% random recall of repository in 60 hours. Reduction in drives is workload dependent.</a:t>
            </a:r>
          </a:p>
          <a:p>
            <a:r>
              <a:rPr lang="en-US" sz="2000" dirty="0">
                <a:latin typeface="Calibri" charset="0"/>
                <a:ea typeface="Calibri" charset="0"/>
                <a:cs typeface="Times New Roman" charset="0"/>
              </a:rPr>
              <a:t> </a:t>
            </a:r>
            <a:endParaRPr lang="en-US" sz="2000" dirty="0">
              <a:effectLst/>
              <a:latin typeface="Calibri" charset="0"/>
              <a:ea typeface="Calibri" charset="0"/>
              <a:cs typeface="Times New Roman" charset="0"/>
            </a:endParaRPr>
          </a:p>
        </p:txBody>
      </p:sp>
      <p:sp>
        <p:nvSpPr>
          <p:cNvPr id="3" name="Rectangle 2"/>
          <p:cNvSpPr txBox="1">
            <a:spLocks noChangeArrowheads="1"/>
          </p:cNvSpPr>
          <p:nvPr/>
        </p:nvSpPr>
        <p:spPr bwMode="auto">
          <a:xfrm>
            <a:off x="367654" y="262878"/>
            <a:ext cx="7053263" cy="2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48897" tIns="24449" rIns="48897" bIns="24449">
            <a:spAutoFit/>
          </a:bodyPr>
          <a:lstStyle>
            <a:lvl1pPr defTabSz="309563">
              <a:spcBef>
                <a:spcPct val="20000"/>
              </a:spcBef>
              <a:buClr>
                <a:schemeClr val="tx1"/>
              </a:buClr>
              <a:buFont typeface="Wingdings" charset="2"/>
              <a:buChar char="§"/>
              <a:defRPr>
                <a:solidFill>
                  <a:srgbClr val="000000"/>
                </a:solidFill>
                <a:latin typeface="Arial" charset="0"/>
                <a:ea typeface="MS PGothic" charset="-128"/>
              </a:defRPr>
            </a:lvl1pPr>
            <a:lvl2pPr marL="515938" indent="-225425" defTabSz="309563">
              <a:spcBef>
                <a:spcPct val="20000"/>
              </a:spcBef>
              <a:buClr>
                <a:schemeClr val="tx1"/>
              </a:buClr>
              <a:buFont typeface="Symbol" charset="2"/>
              <a:buChar char="-"/>
              <a:defRPr sz="1600">
                <a:solidFill>
                  <a:srgbClr val="000000"/>
                </a:solidFill>
                <a:latin typeface="Arial" charset="0"/>
                <a:ea typeface="MS PGothic" charset="-128"/>
              </a:defRPr>
            </a:lvl2pPr>
            <a:lvl3pPr marL="746125" indent="-112713" defTabSz="309563">
              <a:spcBef>
                <a:spcPct val="20000"/>
              </a:spcBef>
              <a:buClr>
                <a:schemeClr val="tx1"/>
              </a:buClr>
              <a:buChar char="•"/>
              <a:defRPr sz="1400">
                <a:solidFill>
                  <a:srgbClr val="000000"/>
                </a:solidFill>
                <a:latin typeface="Arial" charset="0"/>
                <a:ea typeface="MS PGothic" charset="-128"/>
              </a:defRPr>
            </a:lvl3pPr>
            <a:lvl4pPr marL="1430338" indent="-176213" defTabSz="309563">
              <a:spcBef>
                <a:spcPct val="20000"/>
              </a:spcBef>
              <a:buClr>
                <a:schemeClr val="tx1"/>
              </a:buClr>
              <a:buChar char="•"/>
              <a:defRPr sz="1400">
                <a:solidFill>
                  <a:srgbClr val="000000"/>
                </a:solidFill>
                <a:latin typeface="Arial" charset="0"/>
                <a:ea typeface="MS PGothic" charset="-128"/>
              </a:defRPr>
            </a:lvl4pPr>
            <a:lvl5pPr marL="1719263" indent="-7938" defTabSz="309563">
              <a:spcBef>
                <a:spcPct val="20000"/>
              </a:spcBef>
              <a:buClr>
                <a:schemeClr val="tx1"/>
              </a:buClr>
              <a:defRPr sz="1200">
                <a:solidFill>
                  <a:srgbClr val="000000"/>
                </a:solidFill>
                <a:latin typeface="Arial" charset="0"/>
                <a:ea typeface="MS PGothic" charset="-128"/>
              </a:defRPr>
            </a:lvl5pPr>
            <a:lvl6pPr marL="2176463" indent="-7938" defTabSz="309563" eaLnBrk="0" fontAlgn="base" hangingPunct="0">
              <a:spcBef>
                <a:spcPct val="20000"/>
              </a:spcBef>
              <a:spcAft>
                <a:spcPct val="0"/>
              </a:spcAft>
              <a:buClr>
                <a:schemeClr val="tx1"/>
              </a:buClr>
              <a:defRPr sz="1200">
                <a:solidFill>
                  <a:srgbClr val="000000"/>
                </a:solidFill>
                <a:latin typeface="Arial" charset="0"/>
                <a:ea typeface="MS PGothic" charset="-128"/>
              </a:defRPr>
            </a:lvl6pPr>
            <a:lvl7pPr marL="2633663" indent="-7938" defTabSz="309563" eaLnBrk="0" fontAlgn="base" hangingPunct="0">
              <a:spcBef>
                <a:spcPct val="20000"/>
              </a:spcBef>
              <a:spcAft>
                <a:spcPct val="0"/>
              </a:spcAft>
              <a:buClr>
                <a:schemeClr val="tx1"/>
              </a:buClr>
              <a:defRPr sz="1200">
                <a:solidFill>
                  <a:srgbClr val="000000"/>
                </a:solidFill>
                <a:latin typeface="Arial" charset="0"/>
                <a:ea typeface="MS PGothic" charset="-128"/>
              </a:defRPr>
            </a:lvl7pPr>
            <a:lvl8pPr marL="3090863" indent="-7938" defTabSz="309563" eaLnBrk="0" fontAlgn="base" hangingPunct="0">
              <a:spcBef>
                <a:spcPct val="20000"/>
              </a:spcBef>
              <a:spcAft>
                <a:spcPct val="0"/>
              </a:spcAft>
              <a:buClr>
                <a:schemeClr val="tx1"/>
              </a:buClr>
              <a:defRPr sz="1200">
                <a:solidFill>
                  <a:srgbClr val="000000"/>
                </a:solidFill>
                <a:latin typeface="Arial" charset="0"/>
                <a:ea typeface="MS PGothic" charset="-128"/>
              </a:defRPr>
            </a:lvl8pPr>
            <a:lvl9pPr marL="3548063" indent="-7938" defTabSz="309563" eaLnBrk="0" fontAlgn="base" hangingPunct="0">
              <a:spcBef>
                <a:spcPct val="20000"/>
              </a:spcBef>
              <a:spcAft>
                <a:spcPct val="0"/>
              </a:spcAft>
              <a:buClr>
                <a:schemeClr val="tx1"/>
              </a:buClr>
              <a:defRPr sz="1200">
                <a:solidFill>
                  <a:srgbClr val="000000"/>
                </a:solidFill>
                <a:latin typeface="Arial" charset="0"/>
                <a:ea typeface="MS PGothic" charset="-128"/>
              </a:defRPr>
            </a:lvl9pPr>
          </a:lstStyle>
          <a:p>
            <a:pPr eaLnBrk="1" hangingPunct="1">
              <a:lnSpc>
                <a:spcPct val="85000"/>
              </a:lnSpc>
              <a:spcBef>
                <a:spcPct val="0"/>
              </a:spcBef>
              <a:buClr>
                <a:srgbClr val="808080"/>
              </a:buClr>
              <a:buSzPct val="90000"/>
              <a:buFontTx/>
              <a:buNone/>
            </a:pPr>
            <a:r>
              <a:rPr lang="en-US" altLang="en-US">
                <a:solidFill>
                  <a:schemeClr val="accent2"/>
                </a:solidFill>
              </a:rPr>
              <a:t>Why Enterprise class TS1155 Tape drive vs LTO8?</a:t>
            </a:r>
            <a:endParaRPr lang="en-US" altLang="en-US" dirty="0">
              <a:solidFill>
                <a:schemeClr val="accent2"/>
              </a:solidFill>
            </a:endParaRPr>
          </a:p>
        </p:txBody>
      </p:sp>
    </p:spTree>
    <p:extLst>
      <p:ext uri="{BB962C8B-B14F-4D97-AF65-F5344CB8AC3E}">
        <p14:creationId xmlns:p14="http://schemas.microsoft.com/office/powerpoint/2010/main" val="39266873"/>
      </p:ext>
    </p:extLst>
  </p:cSld>
  <p:clrMapOvr>
    <a:masterClrMapping/>
  </p:clrMapOvr>
  <p:transition spd="med">
    <p:fade/>
  </p:transition>
</p:sld>
</file>

<file path=ppt/theme/theme1.xml><?xml version="1.0" encoding="utf-8"?>
<a:theme xmlns:a="http://schemas.openxmlformats.org/drawingml/2006/main" name="Cover Page">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D9C71135-B372-3449-9037-DFB72FD0B64E}"/>
    </a:ext>
  </a:extLst>
</a:theme>
</file>

<file path=ppt/theme/theme10.xml><?xml version="1.0" encoding="utf-8"?>
<a:theme xmlns:a="http://schemas.openxmlformats.org/drawingml/2006/main" name="2_Office Theme">
  <a:themeElements>
    <a:clrScheme name="Custom 92">
      <a:dk1>
        <a:srgbClr val="323232"/>
      </a:dk1>
      <a:lt1>
        <a:sysClr val="window" lastClr="FFFFFF"/>
      </a:lt1>
      <a:dk2>
        <a:srgbClr val="5AAAFA"/>
      </a:dk2>
      <a:lt2>
        <a:srgbClr val="E0E0E0"/>
      </a:lt2>
      <a:accent1>
        <a:srgbClr val="1D3649"/>
      </a:accent1>
      <a:accent2>
        <a:srgbClr val="4178BE"/>
      </a:accent2>
      <a:accent3>
        <a:srgbClr val="5AA700"/>
      </a:accent3>
      <a:accent4>
        <a:srgbClr val="734098"/>
      </a:accent4>
      <a:accent5>
        <a:srgbClr val="C0E6FF"/>
      </a:accent5>
      <a:accent6>
        <a:srgbClr val="C7C7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ivider page">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FB3E36E5-14FE-1843-BB2D-9190A55C6958}"/>
    </a:ext>
  </a:extLst>
</a:theme>
</file>

<file path=ppt/theme/theme3.xml><?xml version="1.0" encoding="utf-8"?>
<a:theme xmlns:a="http://schemas.openxmlformats.org/drawingml/2006/main" name="Grey Background">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639AD1FE-FF4C-F142-9E9B-F3C617FA217A}"/>
    </a:ext>
  </a:extLst>
</a:theme>
</file>

<file path=ppt/theme/theme4.xml><?xml version="1.0" encoding="utf-8"?>
<a:theme xmlns:a="http://schemas.openxmlformats.org/drawingml/2006/main" name="Divider page">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B81C4F3E-45D8-A64F-A823-7593CDA74EFB}"/>
    </a:ext>
  </a:extLst>
</a:theme>
</file>

<file path=ppt/theme/theme5.xml><?xml version="1.0" encoding="utf-8"?>
<a:theme xmlns:a="http://schemas.openxmlformats.org/drawingml/2006/main" name="White Background">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57071959-587A-1C4B-88BA-6C434236D5CE}"/>
    </a:ext>
  </a:extLst>
</a:theme>
</file>

<file path=ppt/theme/theme6.xml><?xml version="1.0" encoding="utf-8"?>
<a:theme xmlns:a="http://schemas.openxmlformats.org/drawingml/2006/main" name="1_Cover Page">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15B8F214-6CD7-9E49-AC66-D758627CD3B0}"/>
    </a:ext>
  </a:extLst>
</a:theme>
</file>

<file path=ppt/theme/theme7.xml><?xml version="1.0" encoding="utf-8"?>
<a:theme xmlns:a="http://schemas.openxmlformats.org/drawingml/2006/main" name="3_Divider page">
  <a:themeElements>
    <a:clrScheme name="IBM Palette">
      <a:dk1>
        <a:srgbClr val="000000"/>
      </a:dk1>
      <a:lt1>
        <a:srgbClr val="FFFFFF"/>
      </a:lt1>
      <a:dk2>
        <a:srgbClr val="0D0D0A"/>
      </a:dk2>
      <a:lt2>
        <a:srgbClr val="FFFFFF"/>
      </a:lt2>
      <a:accent1>
        <a:srgbClr val="264950"/>
      </a:accent1>
      <a:accent2>
        <a:srgbClr val="4178BE"/>
      </a:accent2>
      <a:accent3>
        <a:srgbClr val="7CC7FF"/>
      </a:accent3>
      <a:accent4>
        <a:srgbClr val="323232"/>
      </a:accent4>
      <a:accent5>
        <a:srgbClr val="777677"/>
      </a:accent5>
      <a:accent6>
        <a:srgbClr val="ECECEC"/>
      </a:accent6>
      <a:hlink>
        <a:srgbClr val="22B3E0"/>
      </a:hlink>
      <a:folHlink>
        <a:srgbClr val="C0C0C0"/>
      </a:folHlink>
    </a:clrScheme>
    <a:fontScheme name="Custom 1">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ystems Marketing Event Update - 2017-10-02jpg" id="{2A578D88-8749-9D4D-8F0E-86E5BDB65296}" vid="{78A9BA86-F79F-D04C-BCBF-F62919AC0C5B}"/>
    </a:ext>
  </a:extLst>
</a:theme>
</file>

<file path=ppt/theme/theme8.xml><?xml version="1.0" encoding="utf-8"?>
<a:theme xmlns:a="http://schemas.openxmlformats.org/drawingml/2006/main" name="Office Theme">
  <a:themeElements>
    <a:clrScheme name="Custom 92">
      <a:dk1>
        <a:srgbClr val="323232"/>
      </a:dk1>
      <a:lt1>
        <a:sysClr val="window" lastClr="FFFFFF"/>
      </a:lt1>
      <a:dk2>
        <a:srgbClr val="5AAAFA"/>
      </a:dk2>
      <a:lt2>
        <a:srgbClr val="E0E0E0"/>
      </a:lt2>
      <a:accent1>
        <a:srgbClr val="1D3649"/>
      </a:accent1>
      <a:accent2>
        <a:srgbClr val="4178BE"/>
      </a:accent2>
      <a:accent3>
        <a:srgbClr val="5AA700"/>
      </a:accent3>
      <a:accent4>
        <a:srgbClr val="734098"/>
      </a:accent4>
      <a:accent5>
        <a:srgbClr val="C0E6FF"/>
      </a:accent5>
      <a:accent6>
        <a:srgbClr val="C7C7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Theme">
  <a:themeElements>
    <a:clrScheme name="Custom 92">
      <a:dk1>
        <a:srgbClr val="323232"/>
      </a:dk1>
      <a:lt1>
        <a:sysClr val="window" lastClr="FFFFFF"/>
      </a:lt1>
      <a:dk2>
        <a:srgbClr val="5AAAFA"/>
      </a:dk2>
      <a:lt2>
        <a:srgbClr val="E0E0E0"/>
      </a:lt2>
      <a:accent1>
        <a:srgbClr val="1D3649"/>
      </a:accent1>
      <a:accent2>
        <a:srgbClr val="4178BE"/>
      </a:accent2>
      <a:accent3>
        <a:srgbClr val="5AA700"/>
      </a:accent3>
      <a:accent4>
        <a:srgbClr val="734098"/>
      </a:accent4>
      <a:accent5>
        <a:srgbClr val="C0E6FF"/>
      </a:accent5>
      <a:accent6>
        <a:srgbClr val="C7C7C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at SuperComputing 2017</Template>
  <TotalTime>3447</TotalTime>
  <Words>1884</Words>
  <Application>Microsoft Office PowerPoint</Application>
  <PresentationFormat>On-screen Show (16:9)</PresentationFormat>
  <Paragraphs>274</Paragraphs>
  <Slides>10</Slides>
  <Notes>5</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10</vt:i4>
      </vt:variant>
    </vt:vector>
  </HeadingPairs>
  <TitlesOfParts>
    <vt:vector size="35" baseType="lpstr">
      <vt:lpstr>ＭＳ Ｐゴシック</vt:lpstr>
      <vt:lpstr>ＭＳ Ｐゴシック</vt:lpstr>
      <vt:lpstr>.AppleSystemUIFont</vt:lpstr>
      <vt:lpstr>Arial</vt:lpstr>
      <vt:lpstr>Calibri</vt:lpstr>
      <vt:lpstr>Courier New</vt:lpstr>
      <vt:lpstr>Helvetica</vt:lpstr>
      <vt:lpstr>Helvetica Neue</vt:lpstr>
      <vt:lpstr>HelvNeueforIBM-Light</vt:lpstr>
      <vt:lpstr>IBM Plex Sans</vt:lpstr>
      <vt:lpstr>Lucida Grande</vt:lpstr>
      <vt:lpstr>Symbol</vt:lpstr>
      <vt:lpstr>Times New Roman</vt:lpstr>
      <vt:lpstr>Wingdings</vt:lpstr>
      <vt:lpstr>Wingdings</vt:lpstr>
      <vt:lpstr>Cover Page</vt:lpstr>
      <vt:lpstr>1_Divider page</vt:lpstr>
      <vt:lpstr>Grey Background</vt:lpstr>
      <vt:lpstr>Divider page</vt:lpstr>
      <vt:lpstr>White Background</vt:lpstr>
      <vt:lpstr>1_Cover Page</vt:lpstr>
      <vt:lpstr>3_Divider page</vt:lpstr>
      <vt:lpstr>Office Theme</vt:lpstr>
      <vt:lpstr>1_Office Theme</vt:lpstr>
      <vt:lpstr>2_Office Theme</vt:lpstr>
      <vt:lpstr>PowerPoint Presentation</vt:lpstr>
      <vt:lpstr>PowerPoint Presentation</vt:lpstr>
      <vt:lpstr>Value of a Tape Innovation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GPJ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Manseth</dc:creator>
  <cp:lastModifiedBy>MOHIT SUDAN</cp:lastModifiedBy>
  <cp:revision>52</cp:revision>
  <cp:lastPrinted>2017-04-11T15:26:50Z</cp:lastPrinted>
  <dcterms:created xsi:type="dcterms:W3CDTF">2017-10-18T18:48:40Z</dcterms:created>
  <dcterms:modified xsi:type="dcterms:W3CDTF">2018-09-27T07:10:07Z</dcterms:modified>
</cp:coreProperties>
</file>